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64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62" autoAdjust="0"/>
    <p:restoredTop sz="94660"/>
  </p:normalViewPr>
  <p:slideViewPr>
    <p:cSldViewPr snapToGrid="0">
      <p:cViewPr varScale="1">
        <p:scale>
          <a:sx n="87" d="100"/>
          <a:sy n="87" d="100"/>
        </p:scale>
        <p:origin x="45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024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647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8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308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268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07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93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4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802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66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671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D4783-B67A-41B4-BDC3-96AE8D281A3A}" type="datetimeFigureOut">
              <a:rPr lang="en-US" smtClean="0"/>
              <a:t>4/14/2018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40673"/>
            <a:ext cx="9144000" cy="1438116"/>
          </a:xfrm>
        </p:spPr>
        <p:txBody>
          <a:bodyPr>
            <a:normAutofit fontScale="90000"/>
          </a:bodyPr>
          <a:lstStyle/>
          <a:p>
            <a:r>
              <a:rPr lang="en-CA" sz="4400" b="1" dirty="0"/>
              <a:t> </a:t>
            </a:r>
            <a:r>
              <a:rPr lang="en-CA" b="1" dirty="0"/>
              <a:t>Extension of Simplified PDPC to Diagonal Intra Modes </a:t>
            </a:r>
            <a:r>
              <a:rPr lang="en-CA" sz="4400" b="1" dirty="0"/>
              <a:t>(JVET-J0069)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68393"/>
            <a:ext cx="9144000" cy="1655762"/>
          </a:xfrm>
        </p:spPr>
        <p:txBody>
          <a:bodyPr/>
          <a:lstStyle/>
          <a:p>
            <a:r>
              <a:rPr lang="en-US" dirty="0"/>
              <a:t>Geert Van der Auwera, Vadim Seregin, Amir Said, Marta Karczewicz</a:t>
            </a:r>
          </a:p>
          <a:p>
            <a:r>
              <a:rPr lang="en-US" dirty="0"/>
              <a:t> Qualcomm Inc.</a:t>
            </a:r>
          </a:p>
        </p:txBody>
      </p:sp>
    </p:spTree>
    <p:extLst>
      <p:ext uri="{BB962C8B-B14F-4D97-AF65-F5344CB8AC3E}">
        <p14:creationId xmlns:p14="http://schemas.microsoft.com/office/powerpoint/2010/main" val="3593218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2566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641" y="1429149"/>
            <a:ext cx="11107291" cy="2451475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endParaRPr lang="en-US" sz="2400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02079C48-68F7-4759-81D1-5B225EE0A5F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1487" y="1333500"/>
                <a:ext cx="11644313" cy="484346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2000" dirty="0"/>
                  <a:t>Simplified PDPC was first proposed in JVET-H0057</a:t>
                </a:r>
              </a:p>
              <a:p>
                <a:r>
                  <a:rPr lang="en-CA" sz="2000" dirty="0"/>
                  <a:t>Included in JVET-J0021</a:t>
                </a:r>
              </a:p>
              <a:p>
                <a:endParaRPr lang="en-CA" sz="2000" dirty="0"/>
              </a:p>
              <a:p>
                <a:endParaRPr lang="en-CA" sz="2000" dirty="0"/>
              </a:p>
              <a:p>
                <a:r>
                  <a:rPr lang="en-CA" sz="2000" dirty="0"/>
                  <a:t>Position dependent intra prediction (PDPC) is applied to planar, DC, horizontal and vertical modes.  </a:t>
                </a:r>
              </a:p>
              <a:p>
                <a:pPr>
                  <a:spcAft>
                    <a:spcPts val="1000"/>
                  </a:spcAft>
                </a:pPr>
                <a:r>
                  <a:rPr lang="en-CA" sz="2000" dirty="0"/>
                  <a:t>The prediction sample </a:t>
                </a:r>
                <a14:m>
                  <m:oMath xmlns:m="http://schemas.openxmlformats.org/officeDocument/2006/math">
                    <m:r>
                      <a:rPr lang="en-CA" sz="20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CA" sz="2000" dirty="0"/>
                  <a:t> located at (</a:t>
                </a:r>
                <a:r>
                  <a:rPr lang="en-CA" sz="2000" i="1" dirty="0"/>
                  <a:t>x</a:t>
                </a:r>
                <a:r>
                  <a:rPr lang="en-CA" sz="2000" dirty="0"/>
                  <a:t>, </a:t>
                </a:r>
                <a:r>
                  <a:rPr lang="en-CA" sz="2000" i="1" dirty="0"/>
                  <a:t>y</a:t>
                </a:r>
                <a:r>
                  <a:rPr lang="en-CA" sz="2000" dirty="0"/>
                  <a:t>) is calculated as (look up table removed):</a:t>
                </a:r>
                <a:endParaRPr lang="en-US" sz="20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20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CA" sz="20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𝑤𝐿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−1,</m:t>
                              </m:r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</m:sSub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𝑤𝑇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,−1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𝑤𝑇𝐿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−1,−1</m:t>
                              </m:r>
                            </m:sub>
                          </m:sSub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64−</m:t>
                              </m:r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𝑤𝑙</m:t>
                              </m:r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𝑤𝑇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𝑤𝑇𝐿</m:t>
                              </m:r>
                            </m:e>
                          </m:d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+32</m:t>
                          </m:r>
                        </m:e>
                      </m:d>
                      <m:r>
                        <a:rPr lang="en-CA" sz="2000" i="1">
                          <a:latin typeface="Cambria Math" panose="02040503050406030204" pitchFamily="18" charset="0"/>
                        </a:rPr>
                        <m:t>≫6</m:t>
                      </m:r>
                      <m:r>
                        <a:rPr lang="en-US" sz="200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000" dirty="0"/>
              </a:p>
              <a:p>
                <a:pPr>
                  <a:spcAft>
                    <a:spcPts val="1000"/>
                  </a:spcAft>
                </a:pPr>
                <a:r>
                  <a:rPr lang="en-CA" sz="2000" dirty="0"/>
                  <a:t>The DC mode weights are:</a:t>
                </a:r>
                <a:endParaRPr lang="en-US" sz="2000" dirty="0"/>
              </a:p>
              <a:p>
                <a:pPr marL="0" indent="0">
                  <a:spcAft>
                    <a:spcPts val="1000"/>
                  </a:spcAft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2000" i="1">
                          <a:latin typeface="Cambria Math" panose="02040503050406030204" pitchFamily="18" charset="0"/>
                        </a:rPr>
                        <m:t>𝑤𝑇</m:t>
                      </m:r>
                      <m:r>
                        <a:rPr lang="en-CA" sz="2000" i="1">
                          <a:latin typeface="Cambria Math" panose="02040503050406030204" pitchFamily="18" charset="0"/>
                        </a:rPr>
                        <m:t>=32≫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≪1</m:t>
                              </m:r>
                            </m:e>
                          </m:d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𝑠h𝑖𝑓𝑡</m:t>
                          </m:r>
                        </m:e>
                      </m:d>
                      <m:r>
                        <a:rPr lang="en-CA" sz="200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CA" sz="2000" i="1">
                          <a:latin typeface="Cambria Math" panose="02040503050406030204" pitchFamily="18" charset="0"/>
                        </a:rPr>
                        <m:t>𝑤𝐿</m:t>
                      </m:r>
                      <m:r>
                        <a:rPr lang="en-CA" sz="2000" i="1">
                          <a:latin typeface="Cambria Math" panose="02040503050406030204" pitchFamily="18" charset="0"/>
                        </a:rPr>
                        <m:t>=32≫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≪1</m:t>
                              </m:r>
                            </m:e>
                          </m:d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𝑠h𝑖𝑓𝑡</m:t>
                          </m:r>
                        </m:e>
                      </m:d>
                      <m:r>
                        <a:rPr lang="en-CA" sz="200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CA" sz="2000" i="1">
                          <a:latin typeface="Cambria Math" panose="02040503050406030204" pitchFamily="18" charset="0"/>
                        </a:rPr>
                        <m:t>𝑤𝑇𝐿</m:t>
                      </m:r>
                      <m:r>
                        <a:rPr lang="en-CA" sz="20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𝑤𝐿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≫4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𝑤𝑇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≫4</m:t>
                          </m:r>
                        </m:e>
                      </m:d>
                      <m:r>
                        <a:rPr lang="en-CA" sz="2000" i="1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US" sz="20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2000" i="1">
                          <a:latin typeface="Cambria Math" panose="02040503050406030204" pitchFamily="18" charset="0"/>
                        </a:rPr>
                        <m:t>𝑠h𝑖𝑓𝑡</m:t>
                      </m:r>
                      <m:r>
                        <a:rPr lang="en-CA" sz="20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200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𝑤𝑖𝑑𝑡h</m:t>
                                  </m:r>
                                </m:e>
                              </m:d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</m:e>
                          </m:func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200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h𝑒𝑖𝑔h𝑡</m:t>
                                  </m:r>
                                </m:e>
                              </m:d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</m:e>
                          </m:func>
                        </m:e>
                      </m:d>
                      <m:r>
                        <a:rPr lang="en-CA" sz="2000" i="1">
                          <a:latin typeface="Cambria Math" panose="02040503050406030204" pitchFamily="18" charset="0"/>
                        </a:rPr>
                        <m:t>≫2.</m:t>
                      </m:r>
                    </m:oMath>
                  </m:oMathPara>
                </a14:m>
                <a:endParaRPr lang="en-US" sz="2000" dirty="0"/>
              </a:p>
              <a:p>
                <a:r>
                  <a:rPr lang="en-CA" sz="2000" dirty="0"/>
                  <a:t>For the horizontal mode </a:t>
                </a:r>
                <a:r>
                  <a:rPr lang="en-CA" sz="2000" i="1" dirty="0" err="1"/>
                  <a:t>wTL</a:t>
                </a:r>
                <a:r>
                  <a:rPr lang="en-CA" sz="2000" i="1" dirty="0"/>
                  <a:t> = </a:t>
                </a:r>
                <a:r>
                  <a:rPr lang="en-CA" sz="2000" i="1" dirty="0" err="1"/>
                  <a:t>wT</a:t>
                </a:r>
                <a:r>
                  <a:rPr lang="en-CA" sz="2000" dirty="0"/>
                  <a:t> and for vertical mode </a:t>
                </a:r>
                <a:r>
                  <a:rPr lang="en-CA" sz="2000" i="1" dirty="0" err="1"/>
                  <a:t>wTL</a:t>
                </a:r>
                <a:r>
                  <a:rPr lang="en-CA" sz="2000" i="1" dirty="0"/>
                  <a:t> = </a:t>
                </a:r>
                <a:r>
                  <a:rPr lang="en-CA" sz="2000" i="1" dirty="0" err="1"/>
                  <a:t>wL</a:t>
                </a:r>
                <a:r>
                  <a:rPr lang="en-CA" sz="2000" i="1" dirty="0"/>
                  <a:t>, </a:t>
                </a:r>
                <a:r>
                  <a:rPr lang="en-CA" sz="2000" dirty="0"/>
                  <a:t>for planar mode </a:t>
                </a:r>
                <a:r>
                  <a:rPr lang="en-CA" sz="2000" i="1" dirty="0" err="1"/>
                  <a:t>wTL</a:t>
                </a:r>
                <a:r>
                  <a:rPr lang="en-CA" sz="2000" i="1" dirty="0"/>
                  <a:t> = 0 </a:t>
                </a:r>
                <a:r>
                  <a:rPr lang="en-CA" sz="2000" dirty="0"/>
                  <a:t>(JVET-J0021)</a:t>
                </a:r>
              </a:p>
              <a:p>
                <a:r>
                  <a:rPr lang="en-CA" sz="2100" dirty="0"/>
                  <a:t>The PDPC weights can be calculated with adds and shifts only. The value of </a:t>
                </a:r>
                <a:r>
                  <a:rPr lang="en-US" sz="2100" dirty="0"/>
                  <a:t>P(</a:t>
                </a:r>
                <a:r>
                  <a:rPr lang="en-US" sz="2100" dirty="0" err="1"/>
                  <a:t>x,y</a:t>
                </a:r>
                <a:r>
                  <a:rPr lang="en-US" sz="2100" dirty="0"/>
                  <a:t>) can be computed in a single step.</a:t>
                </a:r>
              </a:p>
              <a:p>
                <a:r>
                  <a:rPr lang="en-CA" sz="2100" dirty="0"/>
                  <a:t>If PDPC is applied, then additional boundary filters are not applied.</a:t>
                </a:r>
                <a:endParaRPr lang="en-US" sz="21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02079C48-68F7-4759-81D1-5B225EE0A5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487" y="1333500"/>
                <a:ext cx="11644313" cy="4843463"/>
              </a:xfrm>
              <a:prstGeom prst="rect">
                <a:avLst/>
              </a:prstGeom>
              <a:blipFill>
                <a:blip r:embed="rId2"/>
                <a:stretch>
                  <a:fillRect l="-366" t="-1637" r="-314" b="-1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16CD3E44-7188-4A08-86E9-3DAA24C9E6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8453" y="524007"/>
            <a:ext cx="2171630" cy="213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268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982324" cy="902566"/>
          </a:xfrm>
        </p:spPr>
        <p:txBody>
          <a:bodyPr>
            <a:normAutofit/>
          </a:bodyPr>
          <a:lstStyle/>
          <a:p>
            <a:r>
              <a:rPr lang="en-US" dirty="0"/>
              <a:t>PDPC extended with diagonal + adjacent modes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641" y="1429149"/>
            <a:ext cx="11107291" cy="2451475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endParaRPr lang="en-US" sz="2400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2079C48-68F7-4759-81D1-5B225EE0A5F5}"/>
              </a:ext>
            </a:extLst>
          </p:cNvPr>
          <p:cNvSpPr txBox="1">
            <a:spLocks/>
          </p:cNvSpPr>
          <p:nvPr/>
        </p:nvSpPr>
        <p:spPr>
          <a:xfrm>
            <a:off x="471487" y="1333500"/>
            <a:ext cx="11349037" cy="4843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00" dirty="0"/>
              <a:t>Proposal further extends PDPC to the diagonal intra modes and to the angular modes that are adjacent to the diagonal modes.</a:t>
            </a:r>
          </a:p>
          <a:p>
            <a:r>
              <a:rPr lang="en-US" sz="1900" dirty="0"/>
              <a:t>Intended diagonal intra modes are the modes that predict according to the bottom-left (mode 66) and top-right directions (mode 2), as well as 8 adjacent angular modes (JEM7.0).</a:t>
            </a:r>
          </a:p>
          <a:p>
            <a:endParaRPr lang="en-US" sz="1900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DBABFFCB-B7AF-41BD-B2B9-BCEF2BF186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" y="2889089"/>
            <a:ext cx="3217939" cy="2987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ABC78111-BAF8-4903-9BA0-E8834B619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987" y="2889090"/>
            <a:ext cx="3216957" cy="2987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4938B5A-9FD8-4A1A-9F43-7E04474C282B}"/>
              </a:ext>
            </a:extLst>
          </p:cNvPr>
          <p:cNvSpPr txBox="1"/>
          <p:nvPr/>
        </p:nvSpPr>
        <p:spPr>
          <a:xfrm>
            <a:off x="3650876" y="3402614"/>
            <a:ext cx="277630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Diagonal mode 2</a:t>
            </a:r>
          </a:p>
          <a:p>
            <a:endParaRPr lang="en-US" sz="1600" dirty="0"/>
          </a:p>
          <a:p>
            <a:r>
              <a:rPr lang="en-US" sz="1600" i="1" dirty="0"/>
              <a:t>x</a:t>
            </a:r>
            <a:r>
              <a:rPr lang="en-US" sz="1600" dirty="0"/>
              <a:t> = </a:t>
            </a:r>
            <a:r>
              <a:rPr lang="en-US" sz="1600" i="1" dirty="0"/>
              <a:t>x’</a:t>
            </a:r>
            <a:r>
              <a:rPr lang="en-US" sz="1600" dirty="0"/>
              <a:t> + </a:t>
            </a:r>
            <a:r>
              <a:rPr lang="en-US" sz="1600" i="1" dirty="0"/>
              <a:t>y’</a:t>
            </a:r>
            <a:r>
              <a:rPr lang="en-US" sz="1600" dirty="0"/>
              <a:t> + 1</a:t>
            </a:r>
          </a:p>
          <a:p>
            <a:r>
              <a:rPr lang="en-US" sz="1600" i="1" dirty="0"/>
              <a:t>y</a:t>
            </a:r>
            <a:r>
              <a:rPr lang="en-US" sz="1600" dirty="0"/>
              <a:t> = </a:t>
            </a:r>
            <a:r>
              <a:rPr lang="en-US" sz="1600" i="1" dirty="0"/>
              <a:t>x’</a:t>
            </a:r>
            <a:r>
              <a:rPr lang="en-US" sz="1600" dirty="0"/>
              <a:t> + </a:t>
            </a:r>
            <a:r>
              <a:rPr lang="en-US" sz="1600" i="1" dirty="0"/>
              <a:t>y’</a:t>
            </a:r>
            <a:r>
              <a:rPr lang="en-US" sz="1600" dirty="0"/>
              <a:t> + 1</a:t>
            </a:r>
          </a:p>
          <a:p>
            <a:endParaRPr lang="en-US" sz="1600" dirty="0"/>
          </a:p>
          <a:p>
            <a:r>
              <a:rPr lang="en-GB" sz="1600" dirty="0" err="1"/>
              <a:t>wT</a:t>
            </a:r>
            <a:r>
              <a:rPr lang="en-GB" sz="1600" dirty="0"/>
              <a:t> = 16 &gt;&gt; ( ( y’&lt;&lt;1 ) &gt;&gt; shift )</a:t>
            </a:r>
          </a:p>
          <a:p>
            <a:r>
              <a:rPr lang="en-GB" sz="1600" dirty="0" err="1"/>
              <a:t>wL</a:t>
            </a:r>
            <a:r>
              <a:rPr lang="en-GB" sz="1600" dirty="0"/>
              <a:t> = 16 &gt;&gt; ( ( x’&lt;&lt;1 ) &gt;&gt; shift )</a:t>
            </a:r>
          </a:p>
          <a:p>
            <a:r>
              <a:rPr lang="en-GB" sz="1600" dirty="0" err="1"/>
              <a:t>wTL</a:t>
            </a:r>
            <a:r>
              <a:rPr lang="en-GB" sz="1600" dirty="0"/>
              <a:t> = 0</a:t>
            </a:r>
            <a:endParaRPr lang="en-US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5CED81-1756-4388-8BB6-E4029E453FAF}"/>
              </a:ext>
            </a:extLst>
          </p:cNvPr>
          <p:cNvSpPr txBox="1"/>
          <p:nvPr/>
        </p:nvSpPr>
        <p:spPr>
          <a:xfrm>
            <a:off x="9031465" y="3429000"/>
            <a:ext cx="268846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Diagonal mode 66</a:t>
            </a:r>
          </a:p>
          <a:p>
            <a:endParaRPr lang="en-US" sz="1600" dirty="0"/>
          </a:p>
          <a:p>
            <a:r>
              <a:rPr lang="en-US" sz="1600" i="1" dirty="0"/>
              <a:t>x</a:t>
            </a:r>
            <a:r>
              <a:rPr lang="en-US" sz="1600" dirty="0"/>
              <a:t> = </a:t>
            </a:r>
            <a:r>
              <a:rPr lang="en-US" sz="1600" i="1" dirty="0"/>
              <a:t>x’</a:t>
            </a:r>
            <a:r>
              <a:rPr lang="en-US" sz="1600" dirty="0"/>
              <a:t> + </a:t>
            </a:r>
            <a:r>
              <a:rPr lang="en-US" sz="1600" i="1" dirty="0"/>
              <a:t>y’</a:t>
            </a:r>
            <a:r>
              <a:rPr lang="en-US" sz="1600" dirty="0"/>
              <a:t> + 1</a:t>
            </a:r>
          </a:p>
          <a:p>
            <a:r>
              <a:rPr lang="en-US" sz="1600" i="1" dirty="0"/>
              <a:t>y</a:t>
            </a:r>
            <a:r>
              <a:rPr lang="en-US" sz="1600" dirty="0"/>
              <a:t> = </a:t>
            </a:r>
            <a:r>
              <a:rPr lang="en-US" sz="1600" i="1" dirty="0"/>
              <a:t>x’</a:t>
            </a:r>
            <a:r>
              <a:rPr lang="en-US" sz="1600" dirty="0"/>
              <a:t> + </a:t>
            </a:r>
            <a:r>
              <a:rPr lang="en-US" sz="1600" i="1" dirty="0"/>
              <a:t>y’</a:t>
            </a:r>
            <a:r>
              <a:rPr lang="en-US" sz="1600" dirty="0"/>
              <a:t> + 1</a:t>
            </a:r>
          </a:p>
          <a:p>
            <a:endParaRPr lang="en-US" sz="1600" dirty="0"/>
          </a:p>
          <a:p>
            <a:r>
              <a:rPr lang="en-GB" sz="1600" dirty="0" err="1"/>
              <a:t>wT</a:t>
            </a:r>
            <a:r>
              <a:rPr lang="en-GB" sz="1600" dirty="0"/>
              <a:t> = 16 &gt;&gt; ( ( y’&lt;&lt;1 ) &gt;&gt; shift )</a:t>
            </a:r>
          </a:p>
          <a:p>
            <a:r>
              <a:rPr lang="en-GB" sz="1600" dirty="0" err="1"/>
              <a:t>wL</a:t>
            </a:r>
            <a:r>
              <a:rPr lang="en-GB" sz="1600" dirty="0"/>
              <a:t> = 16 &gt;&gt; ( ( x’&lt;&lt;1 ) &gt;&gt; shift )</a:t>
            </a:r>
          </a:p>
          <a:p>
            <a:r>
              <a:rPr lang="en-GB" sz="1600" dirty="0" err="1"/>
              <a:t>wTL</a:t>
            </a:r>
            <a:r>
              <a:rPr lang="en-GB" sz="1600" dirty="0"/>
              <a:t> = 0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5203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982324" cy="902566"/>
          </a:xfrm>
        </p:spPr>
        <p:txBody>
          <a:bodyPr>
            <a:normAutofit/>
          </a:bodyPr>
          <a:lstStyle/>
          <a:p>
            <a:r>
              <a:rPr lang="en-US" dirty="0"/>
              <a:t>PDPC extended with diagonal + adjacent modes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641" y="1429149"/>
            <a:ext cx="11107291" cy="2451475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endParaRPr lang="en-US" sz="2400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2079C48-68F7-4759-81D1-5B225EE0A5F5}"/>
              </a:ext>
            </a:extLst>
          </p:cNvPr>
          <p:cNvSpPr txBox="1">
            <a:spLocks/>
          </p:cNvSpPr>
          <p:nvPr/>
        </p:nvSpPr>
        <p:spPr>
          <a:xfrm>
            <a:off x="471487" y="1333500"/>
            <a:ext cx="11349037" cy="4843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00" dirty="0"/>
              <a:t>Adjacent 8 diagonal modes to modes 2 and 66 (JEM7.0)</a:t>
            </a:r>
          </a:p>
          <a:p>
            <a:r>
              <a:rPr lang="en-CA" sz="1900" dirty="0"/>
              <a:t>Reference sample coordinates </a:t>
            </a:r>
            <a:r>
              <a:rPr lang="en-CA" sz="1900" i="1" dirty="0"/>
              <a:t>x</a:t>
            </a:r>
            <a:r>
              <a:rPr lang="en-CA" sz="1900" dirty="0"/>
              <a:t> and </a:t>
            </a:r>
            <a:r>
              <a:rPr lang="en-CA" sz="1900" i="1" dirty="0"/>
              <a:t>y</a:t>
            </a:r>
            <a:r>
              <a:rPr lang="en-CA" sz="1900" dirty="0"/>
              <a:t> are computed using the tables that are already used for angular mode intra prediction. </a:t>
            </a:r>
            <a:r>
              <a:rPr lang="en-US" sz="1900" dirty="0"/>
              <a:t>No additional tables are required in the implementation of simplified PDPC. Linear interpolation of the reference samples is used if fractional reference sample coordinates are calculated.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938B5A-9FD8-4A1A-9F43-7E04474C282B}"/>
              </a:ext>
            </a:extLst>
          </p:cNvPr>
          <p:cNvSpPr txBox="1"/>
          <p:nvPr/>
        </p:nvSpPr>
        <p:spPr>
          <a:xfrm>
            <a:off x="2597302" y="4764482"/>
            <a:ext cx="27763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Modes (3-10) adjacent to diagonal mode 2</a:t>
            </a:r>
          </a:p>
          <a:p>
            <a:r>
              <a:rPr lang="en-US" sz="1600" dirty="0"/>
              <a:t> </a:t>
            </a:r>
          </a:p>
          <a:p>
            <a:r>
              <a:rPr lang="en-GB" sz="1600" dirty="0" err="1"/>
              <a:t>wT</a:t>
            </a:r>
            <a:r>
              <a:rPr lang="en-GB" sz="1600" dirty="0"/>
              <a:t> = 32 &gt;&gt; ( ( y’&lt;&lt;1 ) &gt;&gt; shift )</a:t>
            </a:r>
          </a:p>
          <a:p>
            <a:r>
              <a:rPr lang="en-GB" sz="1600" dirty="0" err="1"/>
              <a:t>wL</a:t>
            </a:r>
            <a:r>
              <a:rPr lang="en-GB" sz="1600" dirty="0"/>
              <a:t> = 0</a:t>
            </a:r>
          </a:p>
          <a:p>
            <a:r>
              <a:rPr lang="en-GB" sz="1600" dirty="0" err="1"/>
              <a:t>wTL</a:t>
            </a:r>
            <a:r>
              <a:rPr lang="en-GB" sz="1600" dirty="0"/>
              <a:t> = 0</a:t>
            </a:r>
            <a:endParaRPr lang="en-US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5CED81-1756-4388-8BB6-E4029E453FAF}"/>
              </a:ext>
            </a:extLst>
          </p:cNvPr>
          <p:cNvSpPr txBox="1"/>
          <p:nvPr/>
        </p:nvSpPr>
        <p:spPr>
          <a:xfrm>
            <a:off x="7617451" y="4764482"/>
            <a:ext cx="26884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Modes (58-65) adjacent to diagonal mode 66</a:t>
            </a:r>
          </a:p>
          <a:p>
            <a:endParaRPr lang="en-US" sz="1600" dirty="0"/>
          </a:p>
          <a:p>
            <a:r>
              <a:rPr lang="en-GB" sz="1600" dirty="0" err="1"/>
              <a:t>wL</a:t>
            </a:r>
            <a:r>
              <a:rPr lang="en-GB" sz="1600" dirty="0"/>
              <a:t> = 32 &gt;&gt; ( ( x’&lt;&lt;1 ) &gt;&gt; shift )</a:t>
            </a:r>
          </a:p>
          <a:p>
            <a:r>
              <a:rPr lang="en-GB" sz="1600" dirty="0" err="1"/>
              <a:t>wT</a:t>
            </a:r>
            <a:r>
              <a:rPr lang="en-GB" sz="1600" dirty="0"/>
              <a:t> =0</a:t>
            </a:r>
          </a:p>
          <a:p>
            <a:r>
              <a:rPr lang="en-GB" sz="1600" dirty="0" err="1"/>
              <a:t>wTL</a:t>
            </a:r>
            <a:r>
              <a:rPr lang="en-GB" sz="1600" dirty="0"/>
              <a:t> = 0</a:t>
            </a:r>
            <a:endParaRPr lang="en-US" sz="1600" dirty="0"/>
          </a:p>
        </p:txBody>
      </p:sp>
      <p:pic>
        <p:nvPicPr>
          <p:cNvPr id="2050" name="Picture 4">
            <a:extLst>
              <a:ext uri="{FF2B5EF4-FFF2-40B4-BE49-F238E27FC236}">
                <a16:creationId xmlns:a16="http://schemas.microsoft.com/office/drawing/2014/main" id="{75316FE9-8805-4001-B944-81ED6A91E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045" y="2766933"/>
            <a:ext cx="3217939" cy="2994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6">
            <a:extLst>
              <a:ext uri="{FF2B5EF4-FFF2-40B4-BE49-F238E27FC236}">
                <a16:creationId xmlns:a16="http://schemas.microsoft.com/office/drawing/2014/main" id="{32F71EF6-C324-4775-942B-D5D2D1F22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791" y="2767338"/>
            <a:ext cx="3217939" cy="3028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2708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200" y="1397675"/>
            <a:ext cx="1085942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dirty="0"/>
              <a:t>Software is JEM7.0 and the test condition is All-Intra utilizing QP values {22, 27, 32, 37} according to JVET CTC</a:t>
            </a: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A3240F5-4C1A-4D57-BEC5-221D381DD7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035146"/>
              </p:ext>
            </p:extLst>
          </p:nvPr>
        </p:nvGraphicFramePr>
        <p:xfrm>
          <a:off x="1216269" y="1923785"/>
          <a:ext cx="6245491" cy="21996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0277">
                  <a:extLst>
                    <a:ext uri="{9D8B030D-6E8A-4147-A177-3AD203B41FA5}">
                      <a16:colId xmlns:a16="http://schemas.microsoft.com/office/drawing/2014/main" val="563529372"/>
                    </a:ext>
                  </a:extLst>
                </a:gridCol>
                <a:gridCol w="977086">
                  <a:extLst>
                    <a:ext uri="{9D8B030D-6E8A-4147-A177-3AD203B41FA5}">
                      <a16:colId xmlns:a16="http://schemas.microsoft.com/office/drawing/2014/main" val="16348870"/>
                    </a:ext>
                  </a:extLst>
                </a:gridCol>
                <a:gridCol w="977086">
                  <a:extLst>
                    <a:ext uri="{9D8B030D-6E8A-4147-A177-3AD203B41FA5}">
                      <a16:colId xmlns:a16="http://schemas.microsoft.com/office/drawing/2014/main" val="4091373138"/>
                    </a:ext>
                  </a:extLst>
                </a:gridCol>
                <a:gridCol w="977086">
                  <a:extLst>
                    <a:ext uri="{9D8B030D-6E8A-4147-A177-3AD203B41FA5}">
                      <a16:colId xmlns:a16="http://schemas.microsoft.com/office/drawing/2014/main" val="2117011338"/>
                    </a:ext>
                  </a:extLst>
                </a:gridCol>
                <a:gridCol w="956978">
                  <a:extLst>
                    <a:ext uri="{9D8B030D-6E8A-4147-A177-3AD203B41FA5}">
                      <a16:colId xmlns:a16="http://schemas.microsoft.com/office/drawing/2014/main" val="3883950865"/>
                    </a:ext>
                  </a:extLst>
                </a:gridCol>
                <a:gridCol w="956978">
                  <a:extLst>
                    <a:ext uri="{9D8B030D-6E8A-4147-A177-3AD203B41FA5}">
                      <a16:colId xmlns:a16="http://schemas.microsoft.com/office/drawing/2014/main" val="2963855768"/>
                    </a:ext>
                  </a:extLst>
                </a:gridCol>
              </a:tblGrid>
              <a:tr h="3350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 Intra Main 10</a:t>
                      </a:r>
                    </a:p>
                  </a:txBody>
                  <a:tcPr marL="98714" marR="98714" marT="0" marB="0"/>
                </a:tc>
                <a:tc grid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Over </a:t>
                      </a:r>
                      <a:r>
                        <a:rPr lang="en-US" sz="13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JEM7.0</a:t>
                      </a:r>
                      <a:r>
                        <a:rPr lang="en-US" sz="1300" dirty="0">
                          <a:effectLst/>
                        </a:rPr>
                        <a:t> + JVET-H0057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88" marR="76288" marT="38144" marB="38144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8762420"/>
                  </a:ext>
                </a:extLst>
              </a:tr>
              <a:tr h="23307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extLst>
                  <a:ext uri="{0D108BD9-81ED-4DB2-BD59-A6C34878D82A}">
                    <a16:rowId xmlns:a16="http://schemas.microsoft.com/office/drawing/2014/main" val="1815467513"/>
                  </a:ext>
                </a:extLst>
              </a:tr>
              <a:tr h="233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Class A1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extLst>
                  <a:ext uri="{0D108BD9-81ED-4DB2-BD59-A6C34878D82A}">
                    <a16:rowId xmlns:a16="http://schemas.microsoft.com/office/drawing/2014/main" val="2946997921"/>
                  </a:ext>
                </a:extLst>
              </a:tr>
              <a:tr h="233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Class A2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extLst>
                  <a:ext uri="{0D108BD9-81ED-4DB2-BD59-A6C34878D82A}">
                    <a16:rowId xmlns:a16="http://schemas.microsoft.com/office/drawing/2014/main" val="3869102593"/>
                  </a:ext>
                </a:extLst>
              </a:tr>
              <a:tr h="233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extLst>
                  <a:ext uri="{0D108BD9-81ED-4DB2-BD59-A6C34878D82A}">
                    <a16:rowId xmlns:a16="http://schemas.microsoft.com/office/drawing/2014/main" val="672567759"/>
                  </a:ext>
                </a:extLst>
              </a:tr>
              <a:tr h="233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extLst>
                  <a:ext uri="{0D108BD9-81ED-4DB2-BD59-A6C34878D82A}">
                    <a16:rowId xmlns:a16="http://schemas.microsoft.com/office/drawing/2014/main" val="4028406480"/>
                  </a:ext>
                </a:extLst>
              </a:tr>
              <a:tr h="233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97%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93%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extLst>
                  <a:ext uri="{0D108BD9-81ED-4DB2-BD59-A6C34878D82A}">
                    <a16:rowId xmlns:a16="http://schemas.microsoft.com/office/drawing/2014/main" val="2858887491"/>
                  </a:ext>
                </a:extLst>
              </a:tr>
              <a:tr h="233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Class 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extLst>
                  <a:ext uri="{0D108BD9-81ED-4DB2-BD59-A6C34878D82A}">
                    <a16:rowId xmlns:a16="http://schemas.microsoft.com/office/drawing/2014/main" val="4018111937"/>
                  </a:ext>
                </a:extLst>
              </a:tr>
              <a:tr h="233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Overall 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99%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extLst>
                  <a:ext uri="{0D108BD9-81ED-4DB2-BD59-A6C34878D82A}">
                    <a16:rowId xmlns:a16="http://schemas.microsoft.com/office/drawing/2014/main" val="3309464567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D021673-AFB3-49DC-A5C1-FF4748FF25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458349"/>
              </p:ext>
            </p:extLst>
          </p:nvPr>
        </p:nvGraphicFramePr>
        <p:xfrm>
          <a:off x="1216269" y="4363156"/>
          <a:ext cx="6245491" cy="21943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0277">
                  <a:extLst>
                    <a:ext uri="{9D8B030D-6E8A-4147-A177-3AD203B41FA5}">
                      <a16:colId xmlns:a16="http://schemas.microsoft.com/office/drawing/2014/main" val="3088579645"/>
                    </a:ext>
                  </a:extLst>
                </a:gridCol>
                <a:gridCol w="977086">
                  <a:extLst>
                    <a:ext uri="{9D8B030D-6E8A-4147-A177-3AD203B41FA5}">
                      <a16:colId xmlns:a16="http://schemas.microsoft.com/office/drawing/2014/main" val="522088999"/>
                    </a:ext>
                  </a:extLst>
                </a:gridCol>
                <a:gridCol w="977086">
                  <a:extLst>
                    <a:ext uri="{9D8B030D-6E8A-4147-A177-3AD203B41FA5}">
                      <a16:colId xmlns:a16="http://schemas.microsoft.com/office/drawing/2014/main" val="537244479"/>
                    </a:ext>
                  </a:extLst>
                </a:gridCol>
                <a:gridCol w="977086">
                  <a:extLst>
                    <a:ext uri="{9D8B030D-6E8A-4147-A177-3AD203B41FA5}">
                      <a16:colId xmlns:a16="http://schemas.microsoft.com/office/drawing/2014/main" val="3941347566"/>
                    </a:ext>
                  </a:extLst>
                </a:gridCol>
                <a:gridCol w="956978">
                  <a:extLst>
                    <a:ext uri="{9D8B030D-6E8A-4147-A177-3AD203B41FA5}">
                      <a16:colId xmlns:a16="http://schemas.microsoft.com/office/drawing/2014/main" val="293110976"/>
                    </a:ext>
                  </a:extLst>
                </a:gridCol>
                <a:gridCol w="956978">
                  <a:extLst>
                    <a:ext uri="{9D8B030D-6E8A-4147-A177-3AD203B41FA5}">
                      <a16:colId xmlns:a16="http://schemas.microsoft.com/office/drawing/2014/main" val="2570104678"/>
                    </a:ext>
                  </a:extLst>
                </a:gridCol>
              </a:tblGrid>
              <a:tr h="233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All Intra Main 10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 grid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Over JEM7.0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1619" marR="131619" marT="65809" marB="65809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9901178"/>
                  </a:ext>
                </a:extLst>
              </a:tr>
              <a:tr h="23307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Y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U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V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EncT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DecT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extLst>
                  <a:ext uri="{0D108BD9-81ED-4DB2-BD59-A6C34878D82A}">
                    <a16:rowId xmlns:a16="http://schemas.microsoft.com/office/drawing/2014/main" val="3400147759"/>
                  </a:ext>
                </a:extLst>
              </a:tr>
              <a:tr h="233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Class A1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-0.5%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-0.6%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-0.5%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101%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100%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extLst>
                  <a:ext uri="{0D108BD9-81ED-4DB2-BD59-A6C34878D82A}">
                    <a16:rowId xmlns:a16="http://schemas.microsoft.com/office/drawing/2014/main" val="787568428"/>
                  </a:ext>
                </a:extLst>
              </a:tr>
              <a:tr h="233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Class A2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-0.5%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-0.4%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-0.5%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101%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100%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extLst>
                  <a:ext uri="{0D108BD9-81ED-4DB2-BD59-A6C34878D82A}">
                    <a16:rowId xmlns:a16="http://schemas.microsoft.com/office/drawing/2014/main" val="201883259"/>
                  </a:ext>
                </a:extLst>
              </a:tr>
              <a:tr h="233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Class B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-0.3%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-0.3%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-0.3%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100%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99%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extLst>
                  <a:ext uri="{0D108BD9-81ED-4DB2-BD59-A6C34878D82A}">
                    <a16:rowId xmlns:a16="http://schemas.microsoft.com/office/drawing/2014/main" val="3715541445"/>
                  </a:ext>
                </a:extLst>
              </a:tr>
              <a:tr h="233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Class C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-0.1%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0.1%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0.2%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100%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101%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extLst>
                  <a:ext uri="{0D108BD9-81ED-4DB2-BD59-A6C34878D82A}">
                    <a16:rowId xmlns:a16="http://schemas.microsoft.com/office/drawing/2014/main" val="2208435955"/>
                  </a:ext>
                </a:extLst>
              </a:tr>
              <a:tr h="233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Class D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-0.1%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0.2%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0.4%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96%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92%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extLst>
                  <a:ext uri="{0D108BD9-81ED-4DB2-BD59-A6C34878D82A}">
                    <a16:rowId xmlns:a16="http://schemas.microsoft.com/office/drawing/2014/main" val="3131405282"/>
                  </a:ext>
                </a:extLst>
              </a:tr>
              <a:tr h="233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Class E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-0.2%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0.1%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0.1%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102%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103%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extLst>
                  <a:ext uri="{0D108BD9-81ED-4DB2-BD59-A6C34878D82A}">
                    <a16:rowId xmlns:a16="http://schemas.microsoft.com/office/drawing/2014/main" val="1227454255"/>
                  </a:ext>
                </a:extLst>
              </a:tr>
              <a:tr h="233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Overall 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-0.3%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-0.2%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-0.1%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100%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99%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714" marR="98714" marT="0" marB="0"/>
                </a:tc>
                <a:extLst>
                  <a:ext uri="{0D108BD9-81ED-4DB2-BD59-A6C34878D82A}">
                    <a16:rowId xmlns:a16="http://schemas.microsoft.com/office/drawing/2014/main" val="846798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8106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9048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74174"/>
            <a:ext cx="10770220" cy="5002789"/>
          </a:xfrm>
        </p:spPr>
        <p:txBody>
          <a:bodyPr/>
          <a:lstStyle/>
          <a:p>
            <a:r>
              <a:rPr lang="en-CA" sz="2000" dirty="0">
                <a:latin typeface="+mj-lt"/>
              </a:rPr>
              <a:t>Simplified PDPC proposed for intra modes:</a:t>
            </a:r>
          </a:p>
          <a:p>
            <a:pPr lvl="1"/>
            <a:r>
              <a:rPr lang="en-CA" sz="1600" dirty="0">
                <a:latin typeface="+mj-lt"/>
              </a:rPr>
              <a:t>Planar</a:t>
            </a:r>
          </a:p>
          <a:p>
            <a:pPr lvl="1"/>
            <a:r>
              <a:rPr lang="en-CA" sz="1600" dirty="0">
                <a:latin typeface="+mj-lt"/>
              </a:rPr>
              <a:t>DC</a:t>
            </a:r>
          </a:p>
          <a:p>
            <a:pPr lvl="1"/>
            <a:r>
              <a:rPr lang="en-CA" sz="1600" dirty="0" err="1">
                <a:latin typeface="+mj-lt"/>
              </a:rPr>
              <a:t>Hor</a:t>
            </a:r>
            <a:r>
              <a:rPr lang="en-CA" sz="1600" dirty="0">
                <a:latin typeface="+mj-lt"/>
              </a:rPr>
              <a:t>/Ver</a:t>
            </a:r>
          </a:p>
          <a:p>
            <a:pPr lvl="1"/>
            <a:r>
              <a:rPr lang="en-CA" sz="1600" dirty="0">
                <a:latin typeface="+mj-lt"/>
              </a:rPr>
              <a:t>Diagonal modes 2 and 66 (JEM7.0)</a:t>
            </a:r>
          </a:p>
          <a:p>
            <a:pPr lvl="1"/>
            <a:r>
              <a:rPr lang="en-CA" sz="1600" dirty="0">
                <a:latin typeface="+mj-lt"/>
              </a:rPr>
              <a:t>Adjacent diagonal modes (8 modes for JEM7.0)</a:t>
            </a:r>
          </a:p>
          <a:p>
            <a:r>
              <a:rPr lang="en-CA" sz="2000" dirty="0">
                <a:latin typeface="+mj-lt"/>
              </a:rPr>
              <a:t>PDPC weights are computed using shifts (no tables, no multiplications)</a:t>
            </a:r>
          </a:p>
          <a:p>
            <a:r>
              <a:rPr lang="en-CA" sz="2000" dirty="0">
                <a:latin typeface="+mj-lt"/>
              </a:rPr>
              <a:t>Angular intra prediction tables are reused, no additional tables required for PDPC</a:t>
            </a:r>
          </a:p>
          <a:p>
            <a:r>
              <a:rPr lang="en-CA" sz="2000" dirty="0">
                <a:latin typeface="+mj-lt"/>
              </a:rPr>
              <a:t>PDPC can be applied together with prediction in single step</a:t>
            </a:r>
          </a:p>
          <a:p>
            <a:endParaRPr lang="en-CA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5743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4864</TotalTime>
  <Words>779</Words>
  <Application>Microsoft Office PowerPoint</Application>
  <PresentationFormat>Widescreen</PresentationFormat>
  <Paragraphs>172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Times New Roman</vt:lpstr>
      <vt:lpstr>Office Theme</vt:lpstr>
      <vt:lpstr> Extension of Simplified PDPC to Diagonal Intra Modes (JVET-J0069)</vt:lpstr>
      <vt:lpstr>Introduction</vt:lpstr>
      <vt:lpstr>PDPC extended with diagonal + adjacent modes</vt:lpstr>
      <vt:lpstr>PDPC extended with diagonal + adjacent modes</vt:lpstr>
      <vt:lpstr>Results</vt:lpstr>
      <vt:lpstr>Conclusion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Truncated Square Pyramid Projection (TSP) For 360 Video</dc:title>
  <dc:creator>Coban, Muhammed</dc:creator>
  <cp:lastModifiedBy>Geert Van Der Auwera</cp:lastModifiedBy>
  <cp:revision>116</cp:revision>
  <dcterms:created xsi:type="dcterms:W3CDTF">2016-10-15T01:12:37Z</dcterms:created>
  <dcterms:modified xsi:type="dcterms:W3CDTF">2018-04-14T17:01:03Z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-760704808</vt:i4>
  </property>
  <property fmtid="{D5CDD505-2E9C-101B-9397-08002B2CF9AE}" pid="3" name="_NewReviewCycle">
    <vt:lpwstr/>
  </property>
  <property fmtid="{D5CDD505-2E9C-101B-9397-08002B2CF9AE}" pid="4" name="_EmailSubject">
    <vt:lpwstr>updated slide</vt:lpwstr>
  </property>
  <property fmtid="{D5CDD505-2E9C-101B-9397-08002B2CF9AE}" pid="5" name="_AuthorEmail">
    <vt:lpwstr>mcoban@qti.qualcomm.com</vt:lpwstr>
  </property>
  <property fmtid="{D5CDD505-2E9C-101B-9397-08002B2CF9AE}" pid="6" name="_AuthorEmailDisplayName">
    <vt:lpwstr>Muhammed Coban</vt:lpwstr>
  </property>
</Properties>
</file>