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5" r:id="rId2"/>
    <p:sldId id="278" r:id="rId3"/>
    <p:sldId id="282" r:id="rId4"/>
    <p:sldId id="286" r:id="rId5"/>
    <p:sldId id="287" r:id="rId6"/>
    <p:sldId id="291" r:id="rId7"/>
    <p:sldId id="285" r:id="rId8"/>
    <p:sldId id="290" r:id="rId9"/>
    <p:sldId id="28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lmi Enes Egilmez" initials="HEE" lastIdx="3" clrIdx="0">
    <p:extLst>
      <p:ext uri="{19B8F6BF-5375-455C-9EA6-DF929625EA0E}">
        <p15:presenceInfo xmlns:p15="http://schemas.microsoft.com/office/powerpoint/2012/main" userId="S-1-5-21-945540591-4024260831-3861152641-12938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9383349" y="6408313"/>
            <a:ext cx="1197702" cy="261198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4/15/2018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928655"/>
          </a:xfrm>
        </p:spPr>
        <p:txBody>
          <a:bodyPr>
            <a:normAutofit/>
          </a:bodyPr>
          <a:lstStyle/>
          <a:p>
            <a:r>
              <a:rPr lang="en-GB" sz="3200">
                <a:latin typeface="+mn-lt"/>
              </a:rPr>
              <a:t>JVET-J0066</a:t>
            </a:r>
            <a:br>
              <a:rPr lang="en-GB" sz="3200" dirty="0">
                <a:latin typeface="+mn-lt"/>
              </a:rPr>
            </a:br>
            <a:br>
              <a:rPr lang="en-GB" sz="3200" dirty="0">
                <a:latin typeface="+mn-lt"/>
              </a:rPr>
            </a:br>
            <a:r>
              <a:rPr lang="en-US" sz="3200" b="1" dirty="0"/>
              <a:t>Complexity Reduction for Adaptive Multiple Transforms (AMTs) using Adjustment Stages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600229" cy="1655762"/>
          </a:xfrm>
        </p:spPr>
        <p:txBody>
          <a:bodyPr>
            <a:normAutofit/>
          </a:bodyPr>
          <a:lstStyle/>
          <a:p>
            <a:r>
              <a:rPr lang="en-US" i="1" dirty="0"/>
              <a:t>Amir Said, Hilmi Eğilmez, Vadim Seregin, Marta Karczewicz</a:t>
            </a:r>
          </a:p>
          <a:p>
            <a:r>
              <a:rPr lang="en-US" dirty="0"/>
              <a:t>Qualcomm Inc.</a:t>
            </a:r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CA" dirty="0"/>
              <a:t>In JEM-7 separable Adaptive Multiple Transforms (AMT) employs</a:t>
            </a:r>
          </a:p>
          <a:p>
            <a:pPr lvl="1"/>
            <a:r>
              <a:rPr lang="en-CA" dirty="0"/>
              <a:t>DCT-2 + </a:t>
            </a:r>
            <a:r>
              <a:rPr lang="en-US" dirty="0"/>
              <a:t>DCT-5, DST-1, DST-7, DCT-8 (“flipped” DST-7)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Problems caused by multiple transforms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Different fast methods for different DCT/DST type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For some cases only full matrix-vector computation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Large matrices have significant impact on decoder complexity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Hardware implementation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Costs strongly defined by worst case(s)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Much better if a single type of computation is used (HW reuse)</a:t>
            </a:r>
          </a:p>
          <a:p>
            <a:pPr lvl="1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2302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main transforms – the DCT-2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6140"/>
            <a:ext cx="10515600" cy="4351338"/>
          </a:xfrm>
        </p:spPr>
        <p:txBody>
          <a:bodyPr/>
          <a:lstStyle/>
          <a:p>
            <a:r>
              <a:rPr lang="en-US" dirty="0"/>
              <a:t>The DCT-2 has many useful properties</a:t>
            </a:r>
          </a:p>
          <a:p>
            <a:pPr lvl="1"/>
            <a:r>
              <a:rPr lang="en-US" dirty="0"/>
              <a:t>Among the easiest to optimize (factors of </a:t>
            </a:r>
            <a:r>
              <a:rPr lang="en-US" i="1" dirty="0"/>
              <a:t>N</a:t>
            </a:r>
            <a:r>
              <a:rPr lang="en-US" dirty="0"/>
              <a:t>, instead of 2</a:t>
            </a:r>
            <a:r>
              <a:rPr lang="en-US" i="1" dirty="0"/>
              <a:t>N</a:t>
            </a:r>
            <a:r>
              <a:rPr lang="en-US" dirty="0"/>
              <a:t>+1 or 2</a:t>
            </a:r>
            <a:r>
              <a:rPr lang="en-US" i="1" dirty="0"/>
              <a:t>N</a:t>
            </a:r>
            <a:r>
              <a:rPr lang="en-US" dirty="0"/>
              <a:t>-1)</a:t>
            </a:r>
          </a:p>
          <a:p>
            <a:pPr lvl="1"/>
            <a:r>
              <a:rPr lang="en-US" dirty="0"/>
              <a:t>Most studied and optimized</a:t>
            </a:r>
          </a:p>
          <a:p>
            <a:r>
              <a:rPr lang="en-US" dirty="0"/>
              <a:t>Matrix product complexity: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baseline="50000" dirty="0"/>
              <a:t>2</a:t>
            </a:r>
            <a:r>
              <a:rPr lang="en-US" dirty="0"/>
              <a:t> / </a:t>
            </a:r>
            <a:r>
              <a:rPr lang="en-US" i="1" dirty="0"/>
              <a:t>Z</a:t>
            </a:r>
            <a:r>
              <a:rPr lang="en-US" baseline="-30000" dirty="0"/>
              <a:t>o</a:t>
            </a:r>
            <a:r>
              <a:rPr lang="en-US" dirty="0"/>
              <a:t>    (</a:t>
            </a:r>
            <a:r>
              <a:rPr lang="en-US" i="1" dirty="0"/>
              <a:t>Z</a:t>
            </a:r>
            <a:r>
              <a:rPr lang="en-US" baseline="-30000" dirty="0"/>
              <a:t>o</a:t>
            </a:r>
            <a:r>
              <a:rPr lang="en-US" dirty="0"/>
              <a:t> is “zero out” factor)</a:t>
            </a:r>
          </a:p>
          <a:p>
            <a:r>
              <a:rPr lang="en-US" dirty="0"/>
              <a:t>DCT-2 complexity:     from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baseline="50000" dirty="0"/>
              <a:t>2</a:t>
            </a:r>
            <a:r>
              <a:rPr lang="en-US" dirty="0"/>
              <a:t> / 3</a:t>
            </a:r>
            <a:r>
              <a:rPr lang="en-US" i="1" dirty="0"/>
              <a:t>Z</a:t>
            </a:r>
            <a:r>
              <a:rPr lang="en-US" baseline="-30000" dirty="0"/>
              <a:t>o</a:t>
            </a:r>
            <a:r>
              <a:rPr lang="en-US" dirty="0"/>
              <a:t>   (easy) to </a:t>
            </a:r>
            <a:r>
              <a:rPr lang="en-US" i="1" dirty="0"/>
              <a:t>N</a:t>
            </a:r>
            <a:r>
              <a:rPr lang="en-US" dirty="0"/>
              <a:t> log</a:t>
            </a:r>
            <a:r>
              <a:rPr lang="en-US" baseline="-25000" dirty="0"/>
              <a:t>2</a:t>
            </a:r>
            <a:r>
              <a:rPr lang="en-US" i="1" dirty="0"/>
              <a:t>N</a:t>
            </a:r>
          </a:p>
          <a:p>
            <a:r>
              <a:rPr lang="en-US" dirty="0"/>
              <a:t>The DCT-2, DCT-3, DST-2 and DST-3 form the “DCT-2 family”</a:t>
            </a:r>
          </a:p>
          <a:p>
            <a:pPr lvl="1"/>
            <a:r>
              <a:rPr lang="en-US" dirty="0"/>
              <a:t>They all can be computed efficiently with same accelerations</a:t>
            </a:r>
          </a:p>
          <a:p>
            <a:pPr lvl="1"/>
            <a:r>
              <a:rPr lang="en-US" dirty="0"/>
              <a:t>Changes are computationally trivial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2EBFC36-4F9B-4D3D-BE7B-A6461B0BAE4D}"/>
              </a:ext>
            </a:extLst>
          </p:cNvPr>
          <p:cNvGrpSpPr/>
          <p:nvPr/>
        </p:nvGrpSpPr>
        <p:grpSpPr>
          <a:xfrm>
            <a:off x="596889" y="4681626"/>
            <a:ext cx="11269156" cy="1646733"/>
            <a:chOff x="745075" y="3757133"/>
            <a:chExt cx="11269156" cy="164673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90FCD2D-ED3D-4EF6-9DB8-8ECE9252F15D}"/>
                </a:ext>
              </a:extLst>
            </p:cNvPr>
            <p:cNvGrpSpPr/>
            <p:nvPr/>
          </p:nvGrpSpPr>
          <p:grpSpPr>
            <a:xfrm>
              <a:off x="745075" y="3934765"/>
              <a:ext cx="4212172" cy="1262313"/>
              <a:chOff x="715437" y="4541165"/>
              <a:chExt cx="4212172" cy="126231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4E4AB0A-2308-4C38-B5BC-F8BD25653E74}"/>
                  </a:ext>
                </a:extLst>
              </p:cNvPr>
              <p:cNvSpPr txBox="1"/>
              <p:nvPr/>
            </p:nvSpPr>
            <p:spPr>
              <a:xfrm>
                <a:off x="719662" y="4587332"/>
                <a:ext cx="1151467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DCT-2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0CC9704-6E77-43B3-BC89-7A0DB9AFADF0}"/>
                  </a:ext>
                </a:extLst>
              </p:cNvPr>
              <p:cNvSpPr txBox="1"/>
              <p:nvPr/>
            </p:nvSpPr>
            <p:spPr>
              <a:xfrm>
                <a:off x="3742268" y="4567196"/>
                <a:ext cx="1151467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DCT-3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14C169B-B0BF-458D-A6C9-F4E8029E74CB}"/>
                  </a:ext>
                </a:extLst>
              </p:cNvPr>
              <p:cNvSpPr txBox="1"/>
              <p:nvPr/>
            </p:nvSpPr>
            <p:spPr>
              <a:xfrm>
                <a:off x="715437" y="5414412"/>
                <a:ext cx="1151467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DST-2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673161-928C-4036-A199-7519F8EC47C8}"/>
                  </a:ext>
                </a:extLst>
              </p:cNvPr>
              <p:cNvSpPr txBox="1"/>
              <p:nvPr/>
            </p:nvSpPr>
            <p:spPr>
              <a:xfrm>
                <a:off x="3776142" y="5398391"/>
                <a:ext cx="1151467" cy="36933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DST-3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5A7FC26-DC89-4966-A5B4-12EC713E58EC}"/>
                  </a:ext>
                </a:extLst>
              </p:cNvPr>
              <p:cNvSpPr txBox="1"/>
              <p:nvPr/>
            </p:nvSpPr>
            <p:spPr>
              <a:xfrm>
                <a:off x="1989667" y="4541844"/>
                <a:ext cx="635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39A8656-9F11-452D-B2DD-4D3FAC6888E4}"/>
                  </a:ext>
                </a:extLst>
              </p:cNvPr>
              <p:cNvSpPr txBox="1"/>
              <p:nvPr/>
            </p:nvSpPr>
            <p:spPr>
              <a:xfrm>
                <a:off x="2927359" y="4541165"/>
                <a:ext cx="635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400" i="1" baseline="4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endParaRPr lang="en-US" b="1" baseline="4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4B1026-7C6A-435E-96F1-F35C8EC2D0CC}"/>
                  </a:ext>
                </a:extLst>
              </p:cNvPr>
              <p:cNvSpPr txBox="1"/>
              <p:nvPr/>
            </p:nvSpPr>
            <p:spPr>
              <a:xfrm>
                <a:off x="2682977" y="5341813"/>
                <a:ext cx="12191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 T</a:t>
                </a:r>
                <a:r>
                  <a:rPr lang="en-US" sz="2400" i="1" baseline="4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</a:t>
                </a:r>
                <a:endParaRPr lang="en-US" b="1" baseline="4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0185D5E-C9B2-4829-9FB0-0B3BDEF6F2F3}"/>
                  </a:ext>
                </a:extLst>
              </p:cNvPr>
              <p:cNvSpPr txBox="1"/>
              <p:nvPr/>
            </p:nvSpPr>
            <p:spPr>
              <a:xfrm>
                <a:off x="1871141" y="5340640"/>
                <a:ext cx="8720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T S</a:t>
                </a:r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83680A14-EC84-4C9E-BBB8-CD66894F74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3201" y="4587332"/>
                <a:ext cx="0" cy="121497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C75AC64E-EBD1-400A-BEAA-156479E3B3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437" y="5190067"/>
                <a:ext cx="421217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9DF2232-F0E2-4066-88AC-CC7497F644B1}"/>
                </a:ext>
              </a:extLst>
            </p:cNvPr>
            <p:cNvGrpSpPr/>
            <p:nvPr/>
          </p:nvGrpSpPr>
          <p:grpSpPr>
            <a:xfrm>
              <a:off x="5568986" y="3757133"/>
              <a:ext cx="6445245" cy="1646733"/>
              <a:chOff x="5568986" y="3757133"/>
              <a:chExt cx="6445245" cy="164673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D904C9EC-0D08-4CB0-AD91-57B607C3764A}"/>
                      </a:ext>
                    </a:extLst>
                  </p:cNvPr>
                  <p:cNvSpPr/>
                  <p:nvPr/>
                </p:nvSpPr>
                <p:spPr>
                  <a:xfrm>
                    <a:off x="6798761" y="3757133"/>
                    <a:ext cx="5215470" cy="164673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73025" marR="73025" algn="just">
                      <a:lnSpc>
                        <a:spcPct val="102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1,</m:t>
                                    </m:r>
                                  </m:e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if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=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𝑁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−1−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0,</m:t>
                                    </m:r>
                                  </m:e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otherwise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en-US" sz="2000" dirty="0">
                      <a:latin typeface="Times New Roman" panose="02020603050405020304" pitchFamily="18" charset="0"/>
                      <a:ea typeface="Cambria" panose="02040503050406030204" pitchFamily="18" charset="0"/>
                      <a:cs typeface="Times New Roman" panose="02020603050405020304" pitchFamily="18" charset="0"/>
                    </a:endParaRPr>
                  </a:p>
                  <a:p>
                    <a:pPr marL="73025" marR="73025" algn="just">
                      <a:lnSpc>
                        <a:spcPct val="102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p>
                                      <m:sSupPr>
                                        <m:ctrlPr>
                                          <a:rPr lang="en-US" sz="2000" i="1">
                                            <a:latin typeface="Cambria Math" panose="02040503050406030204" pitchFamily="18" charset="0"/>
                                            <a:ea typeface="Cambria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  <a:ea typeface="Cambria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(−1)</m:t>
                                        </m:r>
                                      </m:e>
                                      <m:sup>
                                        <m:r>
                                          <a:rPr lang="en-US" sz="2000" i="1">
                                            <a:latin typeface="Cambria Math" panose="02040503050406030204" pitchFamily="18" charset="0"/>
                                            <a:ea typeface="Cambria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𝑚</m:t>
                                        </m:r>
                                      </m:sup>
                                    </m:sSup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</m:e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if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=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𝑚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0,</m:t>
                                    </m:r>
                                  </m:e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otherwise</m:t>
                                    </m:r>
                                    <m:r>
                                      <a:rPr lang="en-US" sz="2000"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.</m:t>
                                    </m:r>
                                  </m:e>
                                </m:mr>
                              </m:m>
                            </m:e>
                          </m:d>
                        </m:oMath>
                      </m:oMathPara>
                    </a14:m>
                    <a:endParaRPr lang="en-US" sz="2000" dirty="0">
                      <a:latin typeface="Times New Roman" panose="02020603050405020304" pitchFamily="18" charset="0"/>
                      <a:ea typeface="Cambria" panose="020405030504060302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D904C9EC-0D08-4CB0-AD91-57B607C3764A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798761" y="3757133"/>
                    <a:ext cx="5215470" cy="1646733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A873E8-569D-472C-BC5D-3CF88BF7FC2D}"/>
                  </a:ext>
                </a:extLst>
              </p:cNvPr>
              <p:cNvSpPr txBox="1"/>
              <p:nvPr/>
            </p:nvSpPr>
            <p:spPr>
              <a:xfrm>
                <a:off x="5568986" y="3960796"/>
                <a:ext cx="18457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“Flipping”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6993867-8774-426E-A8C8-C1AAAEC18503}"/>
                  </a:ext>
                </a:extLst>
              </p:cNvPr>
              <p:cNvSpPr txBox="1"/>
              <p:nvPr/>
            </p:nvSpPr>
            <p:spPr>
              <a:xfrm>
                <a:off x="5672695" y="4734240"/>
                <a:ext cx="18457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Sign changes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302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6FCD1-9FDC-4560-AC5C-2E90F5DCE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 low complexity adjustment stages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3FB21A-D586-44DE-AC06-2026E4DECC2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96" y="2694894"/>
            <a:ext cx="5086739" cy="28568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E7A956-881E-4DE2-9DD3-60B254E6648C}"/>
              </a:ext>
            </a:extLst>
          </p:cNvPr>
          <p:cNvSpPr txBox="1"/>
          <p:nvPr/>
        </p:nvSpPr>
        <p:spPr>
          <a:xfrm>
            <a:off x="2537147" y="1903976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Current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E648BD-EA01-40F7-ADF5-D7B4AAFE1412}"/>
              </a:ext>
            </a:extLst>
          </p:cNvPr>
          <p:cNvSpPr txBox="1"/>
          <p:nvPr/>
        </p:nvSpPr>
        <p:spPr>
          <a:xfrm>
            <a:off x="7966014" y="1903975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New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8AACAB-25A1-4779-81BA-1C9D3CC103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064" y="2694894"/>
            <a:ext cx="5086736" cy="2856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843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178D9-0277-4D48-83B0-E0825F524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Adjustment stages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584F88-276A-4859-8E65-609478EAC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5092"/>
            <a:ext cx="10515600" cy="4351338"/>
          </a:xfrm>
        </p:spPr>
        <p:txBody>
          <a:bodyPr/>
          <a:lstStyle/>
          <a:p>
            <a:r>
              <a:rPr lang="en-US" dirty="0"/>
              <a:t>Orthogonal band matrices with</a:t>
            </a:r>
            <a:br>
              <a:rPr lang="en-US" dirty="0"/>
            </a:br>
            <a:r>
              <a:rPr lang="en-US" dirty="0"/>
              <a:t>up to 4 nonzero elements per row</a:t>
            </a:r>
          </a:p>
          <a:p>
            <a:pPr lvl="1"/>
            <a:r>
              <a:rPr lang="en-US" dirty="0"/>
              <a:t>Bi-orthogonal filters with 4 taps</a:t>
            </a:r>
          </a:p>
          <a:p>
            <a:pPr lvl="1"/>
            <a:r>
              <a:rPr lang="en-US" dirty="0"/>
              <a:t>Inverse = transpose</a:t>
            </a:r>
          </a:p>
          <a:p>
            <a:r>
              <a:rPr lang="en-US" dirty="0"/>
              <a:t>Transforms used after/before adjustment</a:t>
            </a:r>
            <a:br>
              <a:rPr lang="en-US" dirty="0"/>
            </a:br>
            <a:r>
              <a:rPr lang="en-US" dirty="0"/>
              <a:t>stages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Memory </a:t>
            </a:r>
            <a:r>
              <a:rPr lang="en-US" u="sng" dirty="0"/>
              <a:t>beyond DCT-2</a:t>
            </a:r>
            <a:r>
              <a:rPr lang="en-US" dirty="0"/>
              <a:t>, with </a:t>
            </a:r>
            <a:r>
              <a:rPr lang="en-US" i="1" dirty="0"/>
              <a:t>M</a:t>
            </a:r>
            <a:r>
              <a:rPr lang="en-US" dirty="0"/>
              <a:t> additional transforms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D94FF1-CA1C-40B4-9CFD-C27729759EC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042" y="1027906"/>
            <a:ext cx="2520223" cy="23177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9C6473F-601B-4C9B-B18D-9BD655190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32290"/>
              </p:ext>
            </p:extLst>
          </p:nvPr>
        </p:nvGraphicFramePr>
        <p:xfrm>
          <a:off x="1173886" y="4008437"/>
          <a:ext cx="8763847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0711">
                  <a:extLst>
                    <a:ext uri="{9D8B030D-6E8A-4147-A177-3AD203B41FA5}">
                      <a16:colId xmlns:a16="http://schemas.microsoft.com/office/drawing/2014/main" val="1318597382"/>
                    </a:ext>
                  </a:extLst>
                </a:gridCol>
                <a:gridCol w="1574125">
                  <a:extLst>
                    <a:ext uri="{9D8B030D-6E8A-4147-A177-3AD203B41FA5}">
                      <a16:colId xmlns:a16="http://schemas.microsoft.com/office/drawing/2014/main" val="84943211"/>
                    </a:ext>
                  </a:extLst>
                </a:gridCol>
                <a:gridCol w="1708352">
                  <a:extLst>
                    <a:ext uri="{9D8B030D-6E8A-4147-A177-3AD203B41FA5}">
                      <a16:colId xmlns:a16="http://schemas.microsoft.com/office/drawing/2014/main" val="1199929978"/>
                    </a:ext>
                  </a:extLst>
                </a:gridCol>
                <a:gridCol w="1561923">
                  <a:extLst>
                    <a:ext uri="{9D8B030D-6E8A-4147-A177-3AD203B41FA5}">
                      <a16:colId xmlns:a16="http://schemas.microsoft.com/office/drawing/2014/main" val="2476342839"/>
                    </a:ext>
                  </a:extLst>
                </a:gridCol>
                <a:gridCol w="1538736">
                  <a:extLst>
                    <a:ext uri="{9D8B030D-6E8A-4147-A177-3AD203B41FA5}">
                      <a16:colId xmlns:a16="http://schemas.microsoft.com/office/drawing/2014/main" val="7506171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AMT transform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DCT-5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DCT-8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DST-1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DST-7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294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Forward transform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DCT-2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DCT-3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DST-2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DST-3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77846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Inverse transform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DCT-3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DCT-2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DST-3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DST-2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05320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A018A7D-75B1-4293-AE3B-3BBFDD0A1210}"/>
              </a:ext>
            </a:extLst>
          </p:cNvPr>
          <p:cNvSpPr txBox="1"/>
          <p:nvPr/>
        </p:nvSpPr>
        <p:spPr>
          <a:xfrm>
            <a:off x="1600200" y="5757633"/>
            <a:ext cx="33001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AMT transforms: </a:t>
            </a:r>
            <a:r>
              <a:rPr lang="en-US" sz="2400" i="1" dirty="0">
                <a:solidFill>
                  <a:srgbClr val="FF0000"/>
                </a:solidFill>
              </a:rPr>
              <a:t>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N </a:t>
            </a:r>
            <a:r>
              <a:rPr lang="en-US" sz="2400" baseline="44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D3CB7-1345-4F34-AF20-EB8A64B87D99}"/>
              </a:ext>
            </a:extLst>
          </p:cNvPr>
          <p:cNvSpPr txBox="1"/>
          <p:nvPr/>
        </p:nvSpPr>
        <p:spPr>
          <a:xfrm>
            <a:off x="5926668" y="5748867"/>
            <a:ext cx="2579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Proposed: </a:t>
            </a:r>
            <a:r>
              <a:rPr lang="en-US" sz="2400" i="1" dirty="0">
                <a:solidFill>
                  <a:srgbClr val="FF0000"/>
                </a:solidFill>
              </a:rPr>
              <a:t>4 M 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endParaRPr lang="en-US" sz="2400" baseline="440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779B6-2A1F-43BE-9AD8-3CA2DA77AA28}"/>
              </a:ext>
            </a:extLst>
          </p:cNvPr>
          <p:cNvSpPr txBox="1"/>
          <p:nvPr/>
        </p:nvSpPr>
        <p:spPr>
          <a:xfrm>
            <a:off x="10485997" y="1506458"/>
            <a:ext cx="690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zero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AC9B01-F956-4AB7-9C1C-161B2F9EA68D}"/>
              </a:ext>
            </a:extLst>
          </p:cNvPr>
          <p:cNvSpPr txBox="1"/>
          <p:nvPr/>
        </p:nvSpPr>
        <p:spPr>
          <a:xfrm>
            <a:off x="10358968" y="2951577"/>
            <a:ext cx="1055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nonzero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45EF9B7-83C4-40D8-8ED0-F49DEFB25D64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9922932" y="1691124"/>
            <a:ext cx="563065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DD0F47B-D025-4EA8-B756-8C303F0EAC0E}"/>
              </a:ext>
            </a:extLst>
          </p:cNvPr>
          <p:cNvCxnSpPr>
            <a:cxnSpLocks/>
          </p:cNvCxnSpPr>
          <p:nvPr/>
        </p:nvCxnSpPr>
        <p:spPr>
          <a:xfrm flipH="1">
            <a:off x="9937733" y="3136243"/>
            <a:ext cx="403539" cy="0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650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6FCD1-9FDC-4560-AC5C-2E90F5DCE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 low complexity adjustment stages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3FB21A-D586-44DE-AC06-2026E4DECC2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96" y="2694894"/>
            <a:ext cx="5086739" cy="28568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E7A956-881E-4DE2-9DD3-60B254E6648C}"/>
              </a:ext>
            </a:extLst>
          </p:cNvPr>
          <p:cNvSpPr txBox="1"/>
          <p:nvPr/>
        </p:nvSpPr>
        <p:spPr>
          <a:xfrm>
            <a:off x="736596" y="4985465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Current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8AACAB-25A1-4779-81BA-1C9D3CC1033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064" y="2694894"/>
            <a:ext cx="5086736" cy="28568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B90439-1494-4FAB-A6C7-54D0651EF03E}"/>
              </a:ext>
            </a:extLst>
          </p:cNvPr>
          <p:cNvSpPr txBox="1"/>
          <p:nvPr/>
        </p:nvSpPr>
        <p:spPr>
          <a:xfrm>
            <a:off x="1542725" y="5804212"/>
            <a:ext cx="8765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914400" algn="ctr"/>
            <a:r>
              <a:rPr lang="en-US" dirty="0"/>
              <a:t>*Completely integrated: adjustment done with each horizontal/vertical line transform (no additional block pass)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B2D789-7DE8-48F1-A00D-26D3A60F421E}"/>
              </a:ext>
            </a:extLst>
          </p:cNvPr>
          <p:cNvSpPr txBox="1"/>
          <p:nvPr/>
        </p:nvSpPr>
        <p:spPr>
          <a:xfrm>
            <a:off x="1844154" y="1806136"/>
            <a:ext cx="2449275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Matrix computation or different algorithms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E648BD-EA01-40F7-ADF5-D7B4AAFE1412}"/>
              </a:ext>
            </a:extLst>
          </p:cNvPr>
          <p:cNvSpPr txBox="1"/>
          <p:nvPr/>
        </p:nvSpPr>
        <p:spPr>
          <a:xfrm>
            <a:off x="5422643" y="4985466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New*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4581F8-1418-4F80-B573-610AA6FA29F1}"/>
              </a:ext>
            </a:extLst>
          </p:cNvPr>
          <p:cNvSpPr txBox="1"/>
          <p:nvPr/>
        </p:nvSpPr>
        <p:spPr>
          <a:xfrm>
            <a:off x="7970936" y="1806136"/>
            <a:ext cx="2449275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Same algorithm, different filters</a:t>
            </a:r>
          </a:p>
        </p:txBody>
      </p:sp>
    </p:spTree>
    <p:extLst>
      <p:ext uri="{BB962C8B-B14F-4D97-AF65-F5344CB8AC3E}">
        <p14:creationId xmlns:p14="http://schemas.microsoft.com/office/powerpoint/2010/main" val="4050104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CTC results – JEM-7.1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5F59A5-FDC7-475F-B1B9-97C6654A985E}"/>
              </a:ext>
            </a:extLst>
          </p:cNvPr>
          <p:cNvSpPr txBox="1"/>
          <p:nvPr/>
        </p:nvSpPr>
        <p:spPr>
          <a:xfrm>
            <a:off x="1893675" y="1617302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 taps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6DD552-B44E-44F8-94E3-0F97AD0A446B}"/>
              </a:ext>
            </a:extLst>
          </p:cNvPr>
          <p:cNvSpPr txBox="1"/>
          <p:nvPr/>
        </p:nvSpPr>
        <p:spPr>
          <a:xfrm>
            <a:off x="5949203" y="1617301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6 taps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C9800C8-3D02-47BA-9493-09F7A5C588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818835"/>
              </p:ext>
            </p:extLst>
          </p:nvPr>
        </p:nvGraphicFramePr>
        <p:xfrm>
          <a:off x="1209226" y="4380277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02975833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233027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283218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308104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5752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5680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300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690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76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155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686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6009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19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61506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6535CB-BE69-40A0-AC95-FFE88499DE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095361"/>
              </p:ext>
            </p:extLst>
          </p:nvPr>
        </p:nvGraphicFramePr>
        <p:xfrm>
          <a:off x="1209227" y="2285883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47691213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735903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587647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195731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8923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219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032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273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862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5177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835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4268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088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9293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74AEE3A-B78D-4E86-BE19-35A7B107C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474084"/>
              </p:ext>
            </p:extLst>
          </p:nvPr>
        </p:nvGraphicFramePr>
        <p:xfrm>
          <a:off x="5264755" y="2285883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7047859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08596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6275114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69437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733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968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106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0028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529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1100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565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481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656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104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AAF62A3-4ABF-4885-9D3E-BF247AECE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490470"/>
              </p:ext>
            </p:extLst>
          </p:nvPr>
        </p:nvGraphicFramePr>
        <p:xfrm>
          <a:off x="5264754" y="4380277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90629679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03076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8313514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878407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6577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839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248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410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8155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512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120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696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304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5931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FD6D0BC-082A-433A-B712-A602AEB4ED46}"/>
              </a:ext>
            </a:extLst>
          </p:cNvPr>
          <p:cNvSpPr txBox="1"/>
          <p:nvPr/>
        </p:nvSpPr>
        <p:spPr>
          <a:xfrm>
            <a:off x="8568265" y="3344333"/>
            <a:ext cx="28532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Adjustment stages used for dimensions 16, 32, and 64</a:t>
            </a:r>
          </a:p>
          <a:p>
            <a:r>
              <a:rPr lang="en-US" sz="2200" dirty="0">
                <a:solidFill>
                  <a:srgbClr val="FF0000"/>
                </a:solidFill>
              </a:rPr>
              <a:t>(integer transforms)</a:t>
            </a:r>
          </a:p>
        </p:txBody>
      </p:sp>
    </p:spTree>
    <p:extLst>
      <p:ext uri="{BB962C8B-B14F-4D97-AF65-F5344CB8AC3E}">
        <p14:creationId xmlns:p14="http://schemas.microsoft.com/office/powerpoint/2010/main" val="1138964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CTC results – JEM-7.1 with NSST off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5F59A5-FDC7-475F-B1B9-97C6654A985E}"/>
              </a:ext>
            </a:extLst>
          </p:cNvPr>
          <p:cNvSpPr txBox="1"/>
          <p:nvPr/>
        </p:nvSpPr>
        <p:spPr>
          <a:xfrm>
            <a:off x="1893675" y="1617302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4 taps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6DD552-B44E-44F8-94E3-0F97AD0A446B}"/>
              </a:ext>
            </a:extLst>
          </p:cNvPr>
          <p:cNvSpPr txBox="1"/>
          <p:nvPr/>
        </p:nvSpPr>
        <p:spPr>
          <a:xfrm>
            <a:off x="5949203" y="1617301"/>
            <a:ext cx="1688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6 taps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D6D0BC-082A-433A-B712-A602AEB4ED46}"/>
              </a:ext>
            </a:extLst>
          </p:cNvPr>
          <p:cNvSpPr txBox="1"/>
          <p:nvPr/>
        </p:nvSpPr>
        <p:spPr>
          <a:xfrm>
            <a:off x="8568265" y="3344333"/>
            <a:ext cx="28532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00"/>
                </a:solidFill>
              </a:rPr>
              <a:t>Adjustment stages used for dimensions 16, 32, and 64</a:t>
            </a:r>
          </a:p>
          <a:p>
            <a:r>
              <a:rPr lang="en-US" sz="2200" dirty="0">
                <a:solidFill>
                  <a:srgbClr val="FF0000"/>
                </a:solidFill>
              </a:rPr>
              <a:t>(integer transforms)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B9663B0-305C-4B20-9BE0-1F8FB6250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829196"/>
              </p:ext>
            </p:extLst>
          </p:nvPr>
        </p:nvGraphicFramePr>
        <p:xfrm>
          <a:off x="1209227" y="4380277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46872492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15454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95114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693390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589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807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3878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5332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105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672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74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43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446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93646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E5B4776-01EF-474F-8D7C-9BCBF5D0A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775781"/>
              </p:ext>
            </p:extLst>
          </p:nvPr>
        </p:nvGraphicFramePr>
        <p:xfrm>
          <a:off x="1209227" y="2285883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88975443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0294537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112161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30802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66612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2828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5200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62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855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708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169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535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40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18082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4384AD4-3822-42D7-80F7-4BB03DEAF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27619"/>
              </p:ext>
            </p:extLst>
          </p:nvPr>
        </p:nvGraphicFramePr>
        <p:xfrm>
          <a:off x="5264755" y="4380277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5573925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09101021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8022203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117408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508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3639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3589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974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337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647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601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827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68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10781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EC0EF60-97BF-4812-9601-AFE3EF029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57199"/>
              </p:ext>
            </p:extLst>
          </p:nvPr>
        </p:nvGraphicFramePr>
        <p:xfrm>
          <a:off x="5264755" y="2285883"/>
          <a:ext cx="3057735" cy="19240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423179735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4896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3637481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2163286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405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HM-16.6-JEM-7.1*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5569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337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538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994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33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619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942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222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119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806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256AD-9EAA-4240-8E00-FEAC01D0E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74534-E9B2-48C0-96C6-224D8A01C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Proposed transform unification (for dimensions equal to 16 or larger)</a:t>
            </a:r>
          </a:p>
          <a:p>
            <a:pPr lvl="1"/>
            <a:r>
              <a:rPr lang="en-US" dirty="0"/>
              <a:t>Only transforms of DCT-2 family needed</a:t>
            </a:r>
          </a:p>
          <a:p>
            <a:pPr lvl="1"/>
            <a:r>
              <a:rPr lang="en-US" dirty="0"/>
              <a:t>Complexity reduction factors of zero-out solutions still applicable</a:t>
            </a:r>
          </a:p>
          <a:p>
            <a:r>
              <a:rPr lang="en-US" dirty="0"/>
              <a:t>Proposed simple adjustment stages</a:t>
            </a:r>
          </a:p>
          <a:p>
            <a:pPr lvl="1"/>
            <a:r>
              <a:rPr lang="en-US" dirty="0"/>
              <a:t>Easy to implement bi-orthogonal filters</a:t>
            </a:r>
          </a:p>
          <a:p>
            <a:pPr lvl="1"/>
            <a:r>
              <a:rPr lang="en-US" dirty="0"/>
              <a:t>Very low complexity allow practically zero loss with 4 taps</a:t>
            </a:r>
          </a:p>
          <a:p>
            <a:r>
              <a:rPr lang="en-US" dirty="0"/>
              <a:t>Complete solution matches hardware requirements</a:t>
            </a:r>
          </a:p>
          <a:p>
            <a:pPr lvl="1"/>
            <a:r>
              <a:rPr lang="en-US" dirty="0"/>
              <a:t>One type of transform computation only</a:t>
            </a:r>
          </a:p>
          <a:p>
            <a:pPr lvl="1"/>
            <a:r>
              <a:rPr lang="en-US" dirty="0"/>
              <a:t>Worst and best cases have nearly same complexity (for same dimension)</a:t>
            </a:r>
          </a:p>
          <a:p>
            <a:endParaRPr lang="en-US" dirty="0"/>
          </a:p>
          <a:p>
            <a:r>
              <a:rPr lang="en-US" dirty="0"/>
              <a:t>Should be included in future transform CEs (or model)</a:t>
            </a:r>
          </a:p>
        </p:txBody>
      </p:sp>
    </p:spTree>
    <p:extLst>
      <p:ext uri="{BB962C8B-B14F-4D97-AF65-F5344CB8AC3E}">
        <p14:creationId xmlns:p14="http://schemas.microsoft.com/office/powerpoint/2010/main" val="1120795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8921</TotalTime>
  <Words>954</Words>
  <Application>Microsoft Office PowerPoint</Application>
  <PresentationFormat>Widescreen</PresentationFormat>
  <Paragraphs>353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</vt:lpstr>
      <vt:lpstr>Cambria Math</vt:lpstr>
      <vt:lpstr>Times New Roman</vt:lpstr>
      <vt:lpstr>Office Theme</vt:lpstr>
      <vt:lpstr>JVET-J0066  Complexity Reduction for Adaptive Multiple Transforms (AMTs) using Adjustment Stages</vt:lpstr>
      <vt:lpstr>Introduction</vt:lpstr>
      <vt:lpstr>Proposed main transforms – the DCT-2 family</vt:lpstr>
      <vt:lpstr>Transform low complexity adjustment stages</vt:lpstr>
      <vt:lpstr>Adjustment stages</vt:lpstr>
      <vt:lpstr>Transform low complexity adjustment stages</vt:lpstr>
      <vt:lpstr>CTC results – JEM-7.1</vt:lpstr>
      <vt:lpstr>CTC results – JEM-7.1 with NSST off</vt:lpstr>
      <vt:lpstr>Conclusions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Amir Said</cp:lastModifiedBy>
  <cp:revision>375</cp:revision>
  <dcterms:created xsi:type="dcterms:W3CDTF">2015-02-09T09:49:06Z</dcterms:created>
  <dcterms:modified xsi:type="dcterms:W3CDTF">2018-04-15T15:57:41Z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