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78" r:id="rId3"/>
    <p:sldId id="287" r:id="rId4"/>
    <p:sldId id="282" r:id="rId5"/>
    <p:sldId id="285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23043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GB" sz="3200" dirty="0">
                <a:latin typeface="+mn-lt"/>
              </a:rPr>
              <a:t>JVET-J0062</a:t>
            </a:r>
            <a:br>
              <a:rPr lang="en-GB" sz="3200" dirty="0">
                <a:latin typeface="+mn-lt"/>
              </a:rPr>
            </a:br>
            <a:br>
              <a:rPr lang="en-GB" sz="3200" dirty="0">
                <a:latin typeface="+mn-lt"/>
              </a:rPr>
            </a:br>
            <a:r>
              <a:rPr lang="en-US" sz="3200" b="1" dirty="0"/>
              <a:t>Non-Separable Secondary Transform Implementations with Reduced Memory via Hierarchically Structured Matrix-based Transforms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600229" cy="1655762"/>
          </a:xfrm>
        </p:spPr>
        <p:txBody>
          <a:bodyPr>
            <a:normAutofit/>
          </a:bodyPr>
          <a:lstStyle/>
          <a:p>
            <a:r>
              <a:rPr lang="en-US" i="1" dirty="0"/>
              <a:t>Amir Said, Hilmi Eğilmez, Vadim Seregin, Marta Karczewicz</a:t>
            </a:r>
          </a:p>
          <a:p>
            <a:r>
              <a:rPr lang="en-US" dirty="0"/>
              <a:t>Qualcomm Inc.</a:t>
            </a:r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78684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CA" dirty="0"/>
              <a:t>Non-separable transforms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Significant gains if several transforms are used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Transform parameters require significant amounts of memory</a:t>
            </a:r>
          </a:p>
          <a:p>
            <a:pPr>
              <a:lnSpc>
                <a:spcPct val="110000"/>
              </a:lnSpc>
            </a:pPr>
            <a:r>
              <a:rPr lang="en-CA" dirty="0"/>
              <a:t>Two memory reduction techniques employed in JEM-7 (JVET-D0120)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Used as secondary transforms (NSST), and re-used for several cases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Computed using HyGT (parallel Givens rotations in hypercube arrangement)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Memory requirements significantly reduced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Practically no B-D rate loss</a:t>
            </a:r>
          </a:p>
          <a:p>
            <a:pPr>
              <a:lnSpc>
                <a:spcPct val="110000"/>
              </a:lnSpc>
            </a:pPr>
            <a:r>
              <a:rPr lang="en-CA" dirty="0"/>
              <a:t>Alternative computation methods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Full matrices</a:t>
            </a:r>
          </a:p>
          <a:p>
            <a:pPr lvl="2">
              <a:lnSpc>
                <a:spcPct val="110000"/>
              </a:lnSpc>
            </a:pPr>
            <a:r>
              <a:rPr lang="en-CA" dirty="0"/>
              <a:t>Large memory requirements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“Zeroed-out” matrices</a:t>
            </a:r>
          </a:p>
          <a:p>
            <a:pPr lvl="2">
              <a:lnSpc>
                <a:spcPct val="110000"/>
              </a:lnSpc>
            </a:pPr>
            <a:r>
              <a:rPr lang="en-CA" dirty="0"/>
              <a:t>Substantial loss (not the same as separable AMT)</a:t>
            </a:r>
          </a:p>
        </p:txBody>
      </p:sp>
    </p:spTree>
    <p:extLst>
      <p:ext uri="{BB962C8B-B14F-4D97-AF65-F5344CB8AC3E}">
        <p14:creationId xmlns:p14="http://schemas.microsoft.com/office/powerpoint/2010/main" val="322302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This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5425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CA" dirty="0"/>
              <a:t>Computation of 8×8 NSST using arrays of 8×8 matrices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Similar to separable transform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Hierarchical arrangement</a:t>
            </a:r>
          </a:p>
          <a:p>
            <a:pPr>
              <a:lnSpc>
                <a:spcPct val="110000"/>
              </a:lnSpc>
            </a:pPr>
            <a:r>
              <a:rPr lang="en-CA" dirty="0"/>
              <a:t>Fewer transforms 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Reduced from 35×3 to 13×3 transforms with dimension 64</a:t>
            </a:r>
          </a:p>
          <a:p>
            <a:pPr>
              <a:lnSpc>
                <a:spcPct val="110000"/>
              </a:lnSpc>
            </a:pPr>
            <a:r>
              <a:rPr lang="en-CA" dirty="0"/>
              <a:t>Less memory used for transforms of dimension 64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Reduced from 685 Kbits to 554 Kbits</a:t>
            </a:r>
          </a:p>
          <a:p>
            <a:pPr>
              <a:lnSpc>
                <a:spcPct val="110000"/>
              </a:lnSpc>
            </a:pPr>
            <a:r>
              <a:rPr lang="en-CA" dirty="0"/>
              <a:t>Practically no difference in performance (JEM-7.1)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AI: -0.02%</a:t>
            </a:r>
          </a:p>
          <a:p>
            <a:pPr lvl="1">
              <a:lnSpc>
                <a:spcPct val="110000"/>
              </a:lnSpc>
            </a:pPr>
            <a:r>
              <a:rPr lang="en-CA" dirty="0"/>
              <a:t>RA: 0.01%</a:t>
            </a:r>
          </a:p>
        </p:txBody>
      </p:sp>
    </p:spTree>
    <p:extLst>
      <p:ext uri="{BB962C8B-B14F-4D97-AF65-F5344CB8AC3E}">
        <p14:creationId xmlns:p14="http://schemas.microsoft.com/office/powerpoint/2010/main" val="1997057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</a:t>
            </a:r>
            <a:br>
              <a:rPr lang="en-US" dirty="0"/>
            </a:br>
            <a:r>
              <a:rPr lang="en-US" dirty="0"/>
              <a:t>computation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137" y="1690688"/>
            <a:ext cx="10515600" cy="4351338"/>
          </a:xfrm>
        </p:spPr>
        <p:txBody>
          <a:bodyPr/>
          <a:lstStyle/>
          <a:p>
            <a:r>
              <a:rPr lang="en-US" dirty="0"/>
              <a:t>Hierarchical</a:t>
            </a:r>
            <a:br>
              <a:rPr lang="en-US" dirty="0"/>
            </a:br>
            <a:r>
              <a:rPr lang="en-US" dirty="0"/>
              <a:t>structure</a:t>
            </a:r>
          </a:p>
          <a:p>
            <a:r>
              <a:rPr lang="en-US" dirty="0"/>
              <a:t>Easy to parallelize</a:t>
            </a:r>
          </a:p>
          <a:p>
            <a:r>
              <a:rPr lang="en-US" dirty="0"/>
              <a:t>Only block rotations</a:t>
            </a:r>
            <a:br>
              <a:rPr lang="en-US" dirty="0"/>
            </a:br>
            <a:r>
              <a:rPr lang="en-US" dirty="0"/>
              <a:t>as permutations</a:t>
            </a:r>
          </a:p>
          <a:p>
            <a:r>
              <a:rPr lang="en-US" dirty="0"/>
              <a:t>Final sorting when</a:t>
            </a:r>
            <a:br>
              <a:rPr lang="en-US" dirty="0"/>
            </a:br>
            <a:r>
              <a:rPr lang="en-US" dirty="0"/>
              <a:t>output is copied</a:t>
            </a:r>
          </a:p>
          <a:p>
            <a:r>
              <a:rPr lang="en-US" dirty="0"/>
              <a:t>Memory/multiplications</a:t>
            </a:r>
            <a:br>
              <a:rPr lang="en-US" dirty="0"/>
            </a:br>
            <a:r>
              <a:rPr lang="en-US" dirty="0"/>
              <a:t>reduced to ~40% of</a:t>
            </a:r>
            <a:br>
              <a:rPr lang="en-US" dirty="0"/>
            </a:br>
            <a:r>
              <a:rPr lang="en-US" dirty="0"/>
              <a:t>full matrix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F61D0D-BD8B-4A03-8AAC-56F93256F2B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343" y="1253331"/>
            <a:ext cx="7438053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3026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CTC simulation results </a:t>
            </a:r>
            <a:r>
              <a:rPr lang="en-US"/>
              <a:t>– JEM-7.1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9B13D20-043F-40DC-AE78-8BD83F591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646053"/>
              </p:ext>
            </p:extLst>
          </p:nvPr>
        </p:nvGraphicFramePr>
        <p:xfrm>
          <a:off x="1176865" y="2466975"/>
          <a:ext cx="4404783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44655881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2183542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9663051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2031126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6466100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55180697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007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505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445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989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01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0382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481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695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168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29254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6D5ECF-CCE8-4DCD-B3FF-2CDA0FDFEE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600642"/>
              </p:ext>
            </p:extLst>
          </p:nvPr>
        </p:nvGraphicFramePr>
        <p:xfrm>
          <a:off x="6036733" y="2466975"/>
          <a:ext cx="4404783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9466725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593677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53140168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043355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197342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14453951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593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4602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*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822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796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501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3934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8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199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458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91250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91C472A-753B-4D0F-BF76-C4C7066A7806}"/>
              </a:ext>
            </a:extLst>
          </p:cNvPr>
          <p:cNvSpPr txBox="1"/>
          <p:nvPr/>
        </p:nvSpPr>
        <p:spPr>
          <a:xfrm>
            <a:off x="1441938" y="5509846"/>
            <a:ext cx="4243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75000"/>
                  </a:schemeClr>
                </a:solidFill>
              </a:rPr>
              <a:t>*Integer computation, but not optimized on JEM-7.1</a:t>
            </a:r>
          </a:p>
        </p:txBody>
      </p:sp>
    </p:spTree>
    <p:extLst>
      <p:ext uri="{BB962C8B-B14F-4D97-AF65-F5344CB8AC3E}">
        <p14:creationId xmlns:p14="http://schemas.microsoft.com/office/powerpoint/2010/main" val="1138964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A4028-12C6-4D8C-B17A-ACDB00C27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200EB-424D-483B-BD1B-BF97AA395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requirements of non-separable transforms need to be limited</a:t>
            </a:r>
          </a:p>
          <a:p>
            <a:r>
              <a:rPr lang="en-US" dirty="0"/>
              <a:t>Three memory economization solutions that can minimize loss</a:t>
            </a:r>
            <a:endParaRPr lang="en-US" i="1" dirty="0"/>
          </a:p>
          <a:p>
            <a:pPr lvl="1"/>
            <a:r>
              <a:rPr lang="en-US" dirty="0"/>
              <a:t>Secondary transform on sub-blocks</a:t>
            </a:r>
          </a:p>
          <a:p>
            <a:pPr lvl="1"/>
            <a:r>
              <a:rPr lang="en-US" dirty="0"/>
              <a:t>Computation based on Givens rotations (HyGT)</a:t>
            </a:r>
          </a:p>
          <a:p>
            <a:pPr lvl="1"/>
            <a:r>
              <a:rPr lang="en-US" dirty="0"/>
              <a:t>Computation based on other matrix factorizations (this proposal)</a:t>
            </a:r>
          </a:p>
          <a:p>
            <a:endParaRPr lang="en-US" dirty="0"/>
          </a:p>
          <a:p>
            <a:r>
              <a:rPr lang="en-US" dirty="0"/>
              <a:t>Those solutions need to be </a:t>
            </a:r>
            <a:r>
              <a:rPr lang="en-US"/>
              <a:t>further studied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490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8924</TotalTime>
  <Words>435</Words>
  <Application>Microsoft Office PowerPoint</Application>
  <PresentationFormat>Widescreen</PresentationFormat>
  <Paragraphs>140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JVET-J0062  Non-Separable Secondary Transform Implementations with Reduced Memory via Hierarchically Structured Matrix-based Transforms</vt:lpstr>
      <vt:lpstr>Introduction</vt:lpstr>
      <vt:lpstr>This proposal</vt:lpstr>
      <vt:lpstr>Transform computation</vt:lpstr>
      <vt:lpstr>CTC simulation results – JEM-7.1</vt:lpstr>
      <vt:lpstr>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Amir Said</cp:lastModifiedBy>
  <cp:revision>359</cp:revision>
  <dcterms:created xsi:type="dcterms:W3CDTF">2015-02-09T09:49:06Z</dcterms:created>
  <dcterms:modified xsi:type="dcterms:W3CDTF">2018-04-15T18:41:33Z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1666906557</vt:i4>
  </property>
  <property fmtid="{D5CDD505-2E9C-101B-9397-08002B2CF9AE}" pid="3" name="_NewReviewCycle">
    <vt:lpwstr/>
  </property>
  <property fmtid="{D5CDD505-2E9C-101B-9397-08002B2CF9AE}" pid="4" name="_EmailSubject">
    <vt:lpwstr>Question on CABAC initialization in JEM-6.0</vt:lpwstr>
  </property>
  <property fmtid="{D5CDD505-2E9C-101B-9397-08002B2CF9AE}" pid="5" name="_AuthorEmail">
    <vt:lpwstr>xinzhao@qti.qualcomm.com</vt:lpwstr>
  </property>
  <property fmtid="{D5CDD505-2E9C-101B-9397-08002B2CF9AE}" pid="6" name="_AuthorEmailDisplayName">
    <vt:lpwstr>Xin Zhao</vt:lpwstr>
  </property>
  <property fmtid="{D5CDD505-2E9C-101B-9397-08002B2CF9AE}" pid="7" name="_PreviousAdHocReviewCycleID">
    <vt:i4>1295112319</vt:i4>
  </property>
</Properties>
</file>