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82" r:id="rId2"/>
    <p:sldId id="272" r:id="rId3"/>
    <p:sldId id="283" r:id="rId4"/>
    <p:sldId id="284" r:id="rId5"/>
    <p:sldId id="289" r:id="rId6"/>
    <p:sldId id="286" r:id="rId7"/>
    <p:sldId id="285" r:id="rId8"/>
    <p:sldId id="288" r:id="rId9"/>
    <p:sldId id="287" r:id="rId10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323" y="3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2018/4/14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>
            <a:extLst>
              <a:ext uri="{FF2B5EF4-FFF2-40B4-BE49-F238E27FC236}">
                <a16:creationId xmlns:a16="http://schemas.microsoft.com/office/drawing/2014/main" id="{5039DA60-93F4-479B-B99B-ECCAD2EB2EF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>
            <a:extLst>
              <a:ext uri="{FF2B5EF4-FFF2-40B4-BE49-F238E27FC236}">
                <a16:creationId xmlns:a16="http://schemas.microsoft.com/office/drawing/2014/main" id="{8934C12F-D2B1-4A1C-99E8-6B53FC1D166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>
            <a:extLst>
              <a:ext uri="{FF2B5EF4-FFF2-40B4-BE49-F238E27FC236}">
                <a16:creationId xmlns:a16="http://schemas.microsoft.com/office/drawing/2014/main" id="{0EA01170-FC39-4593-8F09-A0B92A6BD5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7A3FBA4-9140-4C58-A4B0-2C1A2FF9D4C5}" type="slidenum">
              <a:rPr lang="zh-CN" altLang="en-US" smtClean="0"/>
              <a:pPr>
                <a:spcBef>
                  <a:spcPct val="0"/>
                </a:spcBef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4560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2018/4/14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2018/4/14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2018/4/14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2018/4/14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2018/4/14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2018/4/14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2018/4/14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2018/4/14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2018/4/14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2018/4/14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2018/4/14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2018/4/14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B987218-DB63-4F77-A2D1-D43EB0E765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773238"/>
            <a:ext cx="7772400" cy="21177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Merge mode modification on top of Tencent’s software in response to </a:t>
            </a:r>
            <a:r>
              <a:rPr lang="en-US" dirty="0" err="1"/>
              <a:t>CfP</a:t>
            </a:r>
            <a:endParaRPr lang="zh-CN" altLang="en-US" b="1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C32E0DB-1C1C-4D91-8DE9-CC04FEB7D1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3650" y="3767138"/>
            <a:ext cx="6400800" cy="7493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accent1">
                    <a:lumMod val="50000"/>
                  </a:schemeClr>
                </a:solidFill>
              </a:rPr>
              <a:t>JVET-J0058     </a:t>
            </a:r>
            <a:r>
              <a:rPr lang="en-US" altLang="zh-CN" sz="2800" dirty="0">
                <a:solidFill>
                  <a:schemeClr val="accent1">
                    <a:lumMod val="50000"/>
                  </a:schemeClr>
                </a:solidFill>
              </a:rPr>
              <a:t>           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                             </a:t>
            </a:r>
            <a:endParaRPr lang="zh-CN" altLang="en-US" sz="1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副标题 2">
            <a:extLst>
              <a:ext uri="{FF2B5EF4-FFF2-40B4-BE49-F238E27FC236}">
                <a16:creationId xmlns:a16="http://schemas.microsoft.com/office/drawing/2014/main" id="{40D87720-6F35-4E0E-9F53-585F37726400}"/>
              </a:ext>
            </a:extLst>
          </p:cNvPr>
          <p:cNvSpPr txBox="1">
            <a:spLocks/>
          </p:cNvSpPr>
          <p:nvPr/>
        </p:nvSpPr>
        <p:spPr>
          <a:xfrm>
            <a:off x="1411288" y="3598863"/>
            <a:ext cx="6400800" cy="334962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eaLnBrk="1" fontAlgn="auto" hangingPunct="1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zh-CN" altLang="en-US" sz="1200" i="1" dirty="0">
              <a:solidFill>
                <a:schemeClr val="accent1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077" name="TextBox 3">
            <a:extLst>
              <a:ext uri="{FF2B5EF4-FFF2-40B4-BE49-F238E27FC236}">
                <a16:creationId xmlns:a16="http://schemas.microsoft.com/office/drawing/2014/main" id="{D0EC1867-E619-4108-BC59-E811997EB1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7784" y="4437112"/>
            <a:ext cx="388843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>
                <a:latin typeface="Arial" panose="020B0604020202020204" pitchFamily="34" charset="0"/>
              </a:rPr>
              <a:t>J. Ye</a:t>
            </a:r>
            <a:r>
              <a:rPr lang="en-US" altLang="en-US" sz="2800" dirty="0">
                <a:latin typeface="Arial" panose="020B0604020202020204" pitchFamily="34" charset="0"/>
              </a:rPr>
              <a:t>, X. Li, S. Liu </a:t>
            </a:r>
          </a:p>
        </p:txBody>
      </p:sp>
    </p:spTree>
    <p:extLst>
      <p:ext uri="{BB962C8B-B14F-4D97-AF65-F5344CB8AC3E}">
        <p14:creationId xmlns:p14="http://schemas.microsoft.com/office/powerpoint/2010/main" val="40522036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41D1A84-2FE5-4CB2-BAC7-C5411BDB8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/>
          <a:lstStyle/>
          <a:p>
            <a:r>
              <a:rPr lang="en-US" altLang="en-US" dirty="0">
                <a:ea typeface="宋体" panose="02010600030101010101" pitchFamily="2" charset="-122"/>
              </a:rPr>
              <a:t>Introduction 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C11C983A-B855-483F-85A9-05192B52B4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544616"/>
          </a:xfrm>
        </p:spPr>
        <p:txBody>
          <a:bodyPr/>
          <a:lstStyle/>
          <a:p>
            <a:r>
              <a:rPr lang="en-US" altLang="en-US" sz="2300" dirty="0">
                <a:ea typeface="宋体" panose="02010600030101010101" pitchFamily="2" charset="-122"/>
              </a:rPr>
              <a:t>In JEM or Next software, The inter merge candidate list are constructed by spatial candidates, temporal candidates, ATMVP, STMVP, TMVP, and artificial merge candidates. </a:t>
            </a:r>
          </a:p>
          <a:p>
            <a:r>
              <a:rPr lang="en-US" altLang="en-US" sz="2300" dirty="0">
                <a:ea typeface="宋体" panose="02010600030101010101" pitchFamily="2" charset="-122"/>
              </a:rPr>
              <a:t>Among them the spatial candidates are from left, above, left bottom, above right, and top left reference blocks as illustrated in the figure below:</a:t>
            </a:r>
          </a:p>
          <a:p>
            <a:endParaRPr lang="en-US" altLang="en-US" sz="2300" dirty="0">
              <a:ea typeface="宋体" panose="02010600030101010101" pitchFamily="2" charset="-122"/>
            </a:endParaRPr>
          </a:p>
          <a:p>
            <a:endParaRPr lang="en-US" altLang="en-US" sz="2300" dirty="0">
              <a:ea typeface="宋体" panose="02010600030101010101" pitchFamily="2" charset="-122"/>
            </a:endParaRPr>
          </a:p>
          <a:p>
            <a:endParaRPr lang="en-US" altLang="en-US" sz="2300" dirty="0">
              <a:ea typeface="宋体" panose="02010600030101010101" pitchFamily="2" charset="-122"/>
            </a:endParaRPr>
          </a:p>
          <a:p>
            <a:pPr marL="0" indent="0">
              <a:buNone/>
            </a:pPr>
            <a:endParaRPr lang="en-US" altLang="en-US" sz="2300" dirty="0">
              <a:ea typeface="宋体" panose="02010600030101010101" pitchFamily="2" charset="-122"/>
            </a:endParaRPr>
          </a:p>
          <a:p>
            <a:pPr marL="0" indent="0">
              <a:buNone/>
            </a:pPr>
            <a:endParaRPr lang="en-US" altLang="en-US" sz="2300" dirty="0">
              <a:ea typeface="宋体" panose="02010600030101010101" pitchFamily="2" charset="-122"/>
            </a:endParaRPr>
          </a:p>
          <a:p>
            <a:r>
              <a:rPr lang="en-US" altLang="en-US" sz="2300" dirty="0">
                <a:ea typeface="宋体" panose="02010600030101010101" pitchFamily="2" charset="-122"/>
              </a:rPr>
              <a:t>The maximum number of merge candidates is 7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D20E45C-6836-41D0-BAD9-F3A5095C1A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7864" y="3212976"/>
            <a:ext cx="2054530" cy="205453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F22DD4-FE61-4817-8593-AEFAB4E89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C75B15-4EE4-46C5-8BFE-4E6134268F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pPr>
              <a:defRPr/>
            </a:pPr>
            <a:r>
              <a:rPr lang="en-US" sz="2400" dirty="0"/>
              <a:t>Extending the current spatial merge candidates (JEM/NEXT) to an outer region of the reference blocks (-96, -96) to the current block</a:t>
            </a:r>
            <a:endParaRPr lang="en-US" sz="2000" dirty="0"/>
          </a:p>
          <a:p>
            <a:pPr>
              <a:defRPr/>
            </a:pPr>
            <a:r>
              <a:rPr lang="en-US" sz="2400" dirty="0"/>
              <a:t>The maximum number of merge</a:t>
            </a:r>
          </a:p>
          <a:p>
            <a:pPr marL="0" indent="0">
              <a:buNone/>
              <a:defRPr/>
            </a:pPr>
            <a:r>
              <a:rPr lang="en-US" sz="2400" dirty="0"/>
              <a:t>candidates is set to 10.</a:t>
            </a:r>
          </a:p>
          <a:p>
            <a:pPr>
              <a:defRPr/>
            </a:pPr>
            <a:r>
              <a:rPr lang="en-US" sz="2400" dirty="0"/>
              <a:t>The searching step is 16 </a:t>
            </a:r>
            <a:r>
              <a:rPr lang="en-US" sz="2400" dirty="0" err="1"/>
              <a:t>luma</a:t>
            </a:r>
            <a:r>
              <a:rPr lang="en-US" sz="2400" dirty="0"/>
              <a:t> </a:t>
            </a:r>
          </a:p>
          <a:p>
            <a:pPr marL="0" indent="0">
              <a:buNone/>
              <a:defRPr/>
            </a:pPr>
            <a:r>
              <a:rPr lang="en-US" sz="2400" dirty="0"/>
              <a:t>samples along the corresponding </a:t>
            </a:r>
          </a:p>
          <a:p>
            <a:pPr marL="0" indent="0">
              <a:buNone/>
              <a:defRPr/>
            </a:pPr>
            <a:r>
              <a:rPr lang="en-US" sz="2400" dirty="0"/>
              <a:t>Direction.</a:t>
            </a:r>
          </a:p>
          <a:p>
            <a:pPr>
              <a:defRPr/>
            </a:pPr>
            <a:r>
              <a:rPr lang="en-US" sz="2400" dirty="0"/>
              <a:t>Checking the neighbors that</a:t>
            </a:r>
          </a:p>
          <a:p>
            <a:pPr marL="0" indent="0">
              <a:buNone/>
              <a:defRPr/>
            </a:pPr>
            <a:r>
              <a:rPr lang="en-US" sz="2400" dirty="0"/>
              <a:t>are closed to the current block first.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2793403-4F46-4C4A-8176-03E4D2FAC9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2024" y="2492896"/>
            <a:ext cx="4011976" cy="4006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2187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48BB38-0F44-4B77-AD19-4E2D75F537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835047-C983-49CF-ACB1-523B176394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37125"/>
          </a:xfrm>
        </p:spPr>
        <p:txBody>
          <a:bodyPr/>
          <a:lstStyle/>
          <a:p>
            <a:r>
              <a:rPr lang="en-US" dirty="0"/>
              <a:t>Anchor: Tencent </a:t>
            </a:r>
            <a:r>
              <a:rPr lang="en-US" dirty="0" err="1"/>
              <a:t>CfP</a:t>
            </a:r>
            <a:r>
              <a:rPr lang="en-US" dirty="0"/>
              <a:t>(JCTVC-J0029)</a:t>
            </a:r>
          </a:p>
          <a:p>
            <a:r>
              <a:rPr lang="en-US" dirty="0"/>
              <a:t>Tested: Proposed method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49DE8C5-0816-4884-9948-0E6DC183D7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8461896"/>
              </p:ext>
            </p:extLst>
          </p:nvPr>
        </p:nvGraphicFramePr>
        <p:xfrm>
          <a:off x="1331640" y="2560638"/>
          <a:ext cx="5472606" cy="1516435"/>
        </p:xfrm>
        <a:graphic>
          <a:graphicData uri="http://schemas.openxmlformats.org/drawingml/2006/table">
            <a:tbl>
              <a:tblPr/>
              <a:tblGrid>
                <a:gridCol w="1288596">
                  <a:extLst>
                    <a:ext uri="{9D8B030D-6E8A-4147-A177-3AD203B41FA5}">
                      <a16:colId xmlns:a16="http://schemas.microsoft.com/office/drawing/2014/main" val="608974994"/>
                    </a:ext>
                  </a:extLst>
                </a:gridCol>
                <a:gridCol w="836802">
                  <a:extLst>
                    <a:ext uri="{9D8B030D-6E8A-4147-A177-3AD203B41FA5}">
                      <a16:colId xmlns:a16="http://schemas.microsoft.com/office/drawing/2014/main" val="2898156044"/>
                    </a:ext>
                  </a:extLst>
                </a:gridCol>
                <a:gridCol w="836802">
                  <a:extLst>
                    <a:ext uri="{9D8B030D-6E8A-4147-A177-3AD203B41FA5}">
                      <a16:colId xmlns:a16="http://schemas.microsoft.com/office/drawing/2014/main" val="2583323376"/>
                    </a:ext>
                  </a:extLst>
                </a:gridCol>
                <a:gridCol w="836802">
                  <a:extLst>
                    <a:ext uri="{9D8B030D-6E8A-4147-A177-3AD203B41FA5}">
                      <a16:colId xmlns:a16="http://schemas.microsoft.com/office/drawing/2014/main" val="2426946444"/>
                    </a:ext>
                  </a:extLst>
                </a:gridCol>
                <a:gridCol w="836802">
                  <a:extLst>
                    <a:ext uri="{9D8B030D-6E8A-4147-A177-3AD203B41FA5}">
                      <a16:colId xmlns:a16="http://schemas.microsoft.com/office/drawing/2014/main" val="2888771238"/>
                    </a:ext>
                  </a:extLst>
                </a:gridCol>
                <a:gridCol w="836802">
                  <a:extLst>
                    <a:ext uri="{9D8B030D-6E8A-4147-A177-3AD203B41FA5}">
                      <a16:colId xmlns:a16="http://schemas.microsoft.com/office/drawing/2014/main" val="3699230959"/>
                    </a:ext>
                  </a:extLst>
                </a:gridCol>
              </a:tblGrid>
              <a:tr h="303287"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Over Tencent </a:t>
                      </a:r>
                      <a:r>
                        <a:rPr lang="en-US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CfP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1040937"/>
                  </a:ext>
                </a:extLst>
              </a:tr>
              <a:tr h="303287"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243873"/>
                  </a:ext>
                </a:extLst>
              </a:tr>
              <a:tr h="3032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UHD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5799422"/>
                  </a:ext>
                </a:extLst>
              </a:tr>
              <a:tr h="3032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HD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698762"/>
                  </a:ext>
                </a:extLst>
              </a:tr>
              <a:tr h="3032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3259172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7384583-AC75-4654-8873-1EA83C3871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8752411"/>
              </p:ext>
            </p:extLst>
          </p:nvPr>
        </p:nvGraphicFramePr>
        <p:xfrm>
          <a:off x="1331640" y="4797152"/>
          <a:ext cx="5472606" cy="1080120"/>
        </p:xfrm>
        <a:graphic>
          <a:graphicData uri="http://schemas.openxmlformats.org/drawingml/2006/table">
            <a:tbl>
              <a:tblPr/>
              <a:tblGrid>
                <a:gridCol w="1288596">
                  <a:extLst>
                    <a:ext uri="{9D8B030D-6E8A-4147-A177-3AD203B41FA5}">
                      <a16:colId xmlns:a16="http://schemas.microsoft.com/office/drawing/2014/main" val="1880208658"/>
                    </a:ext>
                  </a:extLst>
                </a:gridCol>
                <a:gridCol w="836802">
                  <a:extLst>
                    <a:ext uri="{9D8B030D-6E8A-4147-A177-3AD203B41FA5}">
                      <a16:colId xmlns:a16="http://schemas.microsoft.com/office/drawing/2014/main" val="2757203337"/>
                    </a:ext>
                  </a:extLst>
                </a:gridCol>
                <a:gridCol w="836802">
                  <a:extLst>
                    <a:ext uri="{9D8B030D-6E8A-4147-A177-3AD203B41FA5}">
                      <a16:colId xmlns:a16="http://schemas.microsoft.com/office/drawing/2014/main" val="3685328494"/>
                    </a:ext>
                  </a:extLst>
                </a:gridCol>
                <a:gridCol w="836802">
                  <a:extLst>
                    <a:ext uri="{9D8B030D-6E8A-4147-A177-3AD203B41FA5}">
                      <a16:colId xmlns:a16="http://schemas.microsoft.com/office/drawing/2014/main" val="1206843045"/>
                    </a:ext>
                  </a:extLst>
                </a:gridCol>
                <a:gridCol w="836802">
                  <a:extLst>
                    <a:ext uri="{9D8B030D-6E8A-4147-A177-3AD203B41FA5}">
                      <a16:colId xmlns:a16="http://schemas.microsoft.com/office/drawing/2014/main" val="2220652335"/>
                    </a:ext>
                  </a:extLst>
                </a:gridCol>
                <a:gridCol w="836802">
                  <a:extLst>
                    <a:ext uri="{9D8B030D-6E8A-4147-A177-3AD203B41FA5}">
                      <a16:colId xmlns:a16="http://schemas.microsoft.com/office/drawing/2014/main" val="1995954554"/>
                    </a:ext>
                  </a:extLst>
                </a:gridCol>
              </a:tblGrid>
              <a:tr h="270030"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Over Tencent </a:t>
                      </a:r>
                      <a:r>
                        <a:rPr lang="en-US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Cfp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944871"/>
                  </a:ext>
                </a:extLst>
              </a:tr>
              <a:tr h="270030"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8863587"/>
                  </a:ext>
                </a:extLst>
              </a:tr>
              <a:tr h="2700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9751734"/>
                  </a:ext>
                </a:extLst>
              </a:tr>
              <a:tr h="2700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6214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45315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48BB38-0F44-4B77-AD19-4E2D75F537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 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835047-C983-49CF-ACB1-523B176394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37125"/>
          </a:xfrm>
        </p:spPr>
        <p:txBody>
          <a:bodyPr/>
          <a:lstStyle/>
          <a:p>
            <a:r>
              <a:rPr lang="en-US" dirty="0"/>
              <a:t>A</a:t>
            </a:r>
            <a:r>
              <a:rPr lang="en-US" altLang="zh-CN" dirty="0"/>
              <a:t>nchor: Disable the proposed method</a:t>
            </a:r>
          </a:p>
          <a:p>
            <a:r>
              <a:rPr lang="en-US" dirty="0"/>
              <a:t>Tested: proposed method</a:t>
            </a:r>
          </a:p>
          <a:p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D03DE6F-F4C3-411D-87D9-857E6A9CC2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0059196"/>
              </p:ext>
            </p:extLst>
          </p:nvPr>
        </p:nvGraphicFramePr>
        <p:xfrm>
          <a:off x="1331640" y="2571763"/>
          <a:ext cx="5472606" cy="1433300"/>
        </p:xfrm>
        <a:graphic>
          <a:graphicData uri="http://schemas.openxmlformats.org/drawingml/2006/table">
            <a:tbl>
              <a:tblPr/>
              <a:tblGrid>
                <a:gridCol w="1288596">
                  <a:extLst>
                    <a:ext uri="{9D8B030D-6E8A-4147-A177-3AD203B41FA5}">
                      <a16:colId xmlns:a16="http://schemas.microsoft.com/office/drawing/2014/main" val="1828370933"/>
                    </a:ext>
                  </a:extLst>
                </a:gridCol>
                <a:gridCol w="836802">
                  <a:extLst>
                    <a:ext uri="{9D8B030D-6E8A-4147-A177-3AD203B41FA5}">
                      <a16:colId xmlns:a16="http://schemas.microsoft.com/office/drawing/2014/main" val="3061414800"/>
                    </a:ext>
                  </a:extLst>
                </a:gridCol>
                <a:gridCol w="836802">
                  <a:extLst>
                    <a:ext uri="{9D8B030D-6E8A-4147-A177-3AD203B41FA5}">
                      <a16:colId xmlns:a16="http://schemas.microsoft.com/office/drawing/2014/main" val="3453987650"/>
                    </a:ext>
                  </a:extLst>
                </a:gridCol>
                <a:gridCol w="836802">
                  <a:extLst>
                    <a:ext uri="{9D8B030D-6E8A-4147-A177-3AD203B41FA5}">
                      <a16:colId xmlns:a16="http://schemas.microsoft.com/office/drawing/2014/main" val="2099414435"/>
                    </a:ext>
                  </a:extLst>
                </a:gridCol>
                <a:gridCol w="836802">
                  <a:extLst>
                    <a:ext uri="{9D8B030D-6E8A-4147-A177-3AD203B41FA5}">
                      <a16:colId xmlns:a16="http://schemas.microsoft.com/office/drawing/2014/main" val="1005274241"/>
                    </a:ext>
                  </a:extLst>
                </a:gridCol>
                <a:gridCol w="836802">
                  <a:extLst>
                    <a:ext uri="{9D8B030D-6E8A-4147-A177-3AD203B41FA5}">
                      <a16:colId xmlns:a16="http://schemas.microsoft.com/office/drawing/2014/main" val="1972003248"/>
                    </a:ext>
                  </a:extLst>
                </a:gridCol>
              </a:tblGrid>
              <a:tr h="286660"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Over Disable Tool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8525047"/>
                  </a:ext>
                </a:extLst>
              </a:tr>
              <a:tr h="286660"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5816757"/>
                  </a:ext>
                </a:extLst>
              </a:tr>
              <a:tr h="2866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UHD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9971095"/>
                  </a:ext>
                </a:extLst>
              </a:tr>
              <a:tr h="2866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HD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536795"/>
                  </a:ext>
                </a:extLst>
              </a:tr>
              <a:tr h="2866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0276304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D28A72A-90FD-4B78-AEF2-911B4084F7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5313764"/>
              </p:ext>
            </p:extLst>
          </p:nvPr>
        </p:nvGraphicFramePr>
        <p:xfrm>
          <a:off x="1331640" y="4653136"/>
          <a:ext cx="5472606" cy="1296144"/>
        </p:xfrm>
        <a:graphic>
          <a:graphicData uri="http://schemas.openxmlformats.org/drawingml/2006/table">
            <a:tbl>
              <a:tblPr/>
              <a:tblGrid>
                <a:gridCol w="1288596">
                  <a:extLst>
                    <a:ext uri="{9D8B030D-6E8A-4147-A177-3AD203B41FA5}">
                      <a16:colId xmlns:a16="http://schemas.microsoft.com/office/drawing/2014/main" val="575179931"/>
                    </a:ext>
                  </a:extLst>
                </a:gridCol>
                <a:gridCol w="836802">
                  <a:extLst>
                    <a:ext uri="{9D8B030D-6E8A-4147-A177-3AD203B41FA5}">
                      <a16:colId xmlns:a16="http://schemas.microsoft.com/office/drawing/2014/main" val="1635813631"/>
                    </a:ext>
                  </a:extLst>
                </a:gridCol>
                <a:gridCol w="836802">
                  <a:extLst>
                    <a:ext uri="{9D8B030D-6E8A-4147-A177-3AD203B41FA5}">
                      <a16:colId xmlns:a16="http://schemas.microsoft.com/office/drawing/2014/main" val="3062078699"/>
                    </a:ext>
                  </a:extLst>
                </a:gridCol>
                <a:gridCol w="836802">
                  <a:extLst>
                    <a:ext uri="{9D8B030D-6E8A-4147-A177-3AD203B41FA5}">
                      <a16:colId xmlns:a16="http://schemas.microsoft.com/office/drawing/2014/main" val="774266056"/>
                    </a:ext>
                  </a:extLst>
                </a:gridCol>
                <a:gridCol w="836802">
                  <a:extLst>
                    <a:ext uri="{9D8B030D-6E8A-4147-A177-3AD203B41FA5}">
                      <a16:colId xmlns:a16="http://schemas.microsoft.com/office/drawing/2014/main" val="2603999941"/>
                    </a:ext>
                  </a:extLst>
                </a:gridCol>
                <a:gridCol w="836802">
                  <a:extLst>
                    <a:ext uri="{9D8B030D-6E8A-4147-A177-3AD203B41FA5}">
                      <a16:colId xmlns:a16="http://schemas.microsoft.com/office/drawing/2014/main" val="3091507661"/>
                    </a:ext>
                  </a:extLst>
                </a:gridCol>
              </a:tblGrid>
              <a:tr h="324036"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Over Disable Tool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0674171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677268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5587869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62384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14747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C2C816-E672-4C1D-A7FE-57D64BEE7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</a:t>
            </a:r>
            <a:r>
              <a:rPr lang="en-US" altLang="zh-CN" dirty="0"/>
              <a:t>onclusions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C562B7-2A35-45FE-9FD8-F7635BE908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proposed method shows benefits when adding additional merge candidates that are from an outer region of the reference block.</a:t>
            </a:r>
          </a:p>
          <a:p>
            <a:r>
              <a:rPr lang="en-US" dirty="0"/>
              <a:t>Suggest to further study in Core Experiment.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3745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3F4EB7C-9905-45F8-BF9E-ADEDEB80D1B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</a:t>
            </a:r>
            <a:r>
              <a:rPr lang="en-US" altLang="zh-CN" dirty="0"/>
              <a:t>hank you!</a:t>
            </a:r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CBE724D9-253F-4FC9-A35B-E96EAD69A1E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215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67E449-63CF-4588-8310-B5191B2C03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E08CFD-5820-4D34-B9B1-9F9D261391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1763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702262-97FE-4898-A57B-08D31C504A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 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0D3EFE-03FC-4450-88FD-A798289FC6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merge mode in Tencent </a:t>
            </a:r>
            <a:r>
              <a:rPr lang="en-US" dirty="0" err="1"/>
              <a:t>CfP</a:t>
            </a:r>
            <a:r>
              <a:rPr lang="en-US" dirty="0"/>
              <a:t>(J0029)</a:t>
            </a:r>
          </a:p>
          <a:p>
            <a:pPr lvl="1"/>
            <a:r>
              <a:rPr lang="en-US" sz="2400" dirty="0"/>
              <a:t>Max candidate number is increased to 23</a:t>
            </a:r>
          </a:p>
          <a:p>
            <a:pPr lvl="1"/>
            <a:r>
              <a:rPr lang="en-US" sz="2400" dirty="0"/>
              <a:t>New candidates are </a:t>
            </a:r>
          </a:p>
          <a:p>
            <a:pPr marL="457200" lvl="1" indent="0">
              <a:buNone/>
            </a:pPr>
            <a:r>
              <a:rPr lang="en-US" sz="2400" dirty="0"/>
              <a:t>inserted after TMVP</a:t>
            </a:r>
          </a:p>
          <a:p>
            <a:pPr lvl="1"/>
            <a:r>
              <a:rPr lang="en-US" sz="2400" dirty="0"/>
              <a:t>Grid (16x16) based scan</a:t>
            </a:r>
          </a:p>
          <a:p>
            <a:pPr marL="457200" lvl="1" indent="0">
              <a:buNone/>
            </a:pPr>
            <a:r>
              <a:rPr lang="en-US" sz="2400" dirty="0"/>
              <a:t>from close to far away</a:t>
            </a:r>
          </a:p>
          <a:p>
            <a:pPr marL="457200" lvl="1" indent="0">
              <a:buNone/>
            </a:pPr>
            <a:r>
              <a:rPr lang="en-US" sz="2400" dirty="0"/>
              <a:t>until (-96,-96)</a:t>
            </a:r>
          </a:p>
          <a:p>
            <a:pPr lvl="2"/>
            <a:r>
              <a:rPr lang="en-US" sz="2000" dirty="0"/>
              <a:t>From bottom to top</a:t>
            </a:r>
          </a:p>
          <a:p>
            <a:pPr lvl="2"/>
            <a:r>
              <a:rPr lang="en-US" sz="2000" dirty="0"/>
              <a:t>From right to left</a:t>
            </a:r>
          </a:p>
          <a:p>
            <a:pPr lvl="2"/>
            <a:r>
              <a:rPr lang="en-US" sz="2000" dirty="0"/>
              <a:t>Above region first, then left</a:t>
            </a:r>
          </a:p>
          <a:p>
            <a:pPr marL="914400" lvl="2" indent="0">
              <a:buNone/>
            </a:pPr>
            <a:r>
              <a:rPr lang="en-US" sz="2000" dirty="0"/>
              <a:t> region, then above left region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A07636D-33E4-4D3A-ACEA-9765B0BFCC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4048" y="2635713"/>
            <a:ext cx="4017404" cy="4006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3030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10272</TotalTime>
  <Words>477</Words>
  <Application>Microsoft Office PowerPoint</Application>
  <PresentationFormat>On-screen Show (4:3)</PresentationFormat>
  <Paragraphs>130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 Unicode MS</vt:lpstr>
      <vt:lpstr>宋体</vt:lpstr>
      <vt:lpstr>微软雅黑</vt:lpstr>
      <vt:lpstr>Arial</vt:lpstr>
      <vt:lpstr>Calibri</vt:lpstr>
      <vt:lpstr>Office 主题</vt:lpstr>
      <vt:lpstr>Merge mode modification on top of Tencent’s software in response to CfP</vt:lpstr>
      <vt:lpstr>Introduction </vt:lpstr>
      <vt:lpstr>Proposed method </vt:lpstr>
      <vt:lpstr>Simulation results (1)</vt:lpstr>
      <vt:lpstr>Simulation results (2)</vt:lpstr>
      <vt:lpstr>Conclusions</vt:lpstr>
      <vt:lpstr>Thank you!</vt:lpstr>
      <vt:lpstr>PowerPoint Presentation</vt:lpstr>
      <vt:lpstr>Back up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Jing Ye</cp:lastModifiedBy>
  <cp:revision>130</cp:revision>
  <dcterms:created xsi:type="dcterms:W3CDTF">2010-10-25T03:40:34Z</dcterms:created>
  <dcterms:modified xsi:type="dcterms:W3CDTF">2018-04-14T16:40:58Z</dcterms:modified>
</cp:coreProperties>
</file>