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2"/>
  </p:notesMasterIdLst>
  <p:handoutMasterIdLst>
    <p:handoutMasterId r:id="rId13"/>
  </p:handoutMasterIdLst>
  <p:sldIdLst>
    <p:sldId id="573" r:id="rId2"/>
    <p:sldId id="945" r:id="rId3"/>
    <p:sldId id="946" r:id="rId4"/>
    <p:sldId id="947" r:id="rId5"/>
    <p:sldId id="948" r:id="rId6"/>
    <p:sldId id="949" r:id="rId7"/>
    <p:sldId id="950" r:id="rId8"/>
    <p:sldId id="951" r:id="rId9"/>
    <p:sldId id="952" r:id="rId10"/>
    <p:sldId id="943"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196" autoAdjust="0"/>
  </p:normalViewPr>
  <p:slideViewPr>
    <p:cSldViewPr snapToGrid="0">
      <p:cViewPr varScale="1">
        <p:scale>
          <a:sx n="68" d="100"/>
          <a:sy n="68" d="100"/>
        </p:scale>
        <p:origin x="616" y="52"/>
      </p:cViewPr>
      <p:guideLst>
        <p:guide orient="horz" pos="2968"/>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3776" y="1709928"/>
            <a:ext cx="11190998"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3775" y="5607050"/>
            <a:ext cx="11187683"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F1AB52EA-83D1-4AF2-8F7F-6A2B312487AC}"/>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BABD2AE-939D-43B1-80A5-D5A00E6C0458}"/>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3776" y="1132232"/>
            <a:ext cx="511666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27147C9-FA7F-430F-8182-CD492F8090D3}"/>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15DDC354-C74D-4B40-BAA2-CD640C97919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5E236FED-07E5-4820-A172-58A0A15DDF8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E81E4315-D067-4460-AD5C-40BD16941F45}"/>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9F381671-7A67-49A6-B41C-A3C5B773217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8F8055CA-3324-43A2-AE02-2F8A044D96B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040B57F3-42EF-4294-A857-B4B5734BAB2F}"/>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8000EED-C2CD-41B8-A556-1FEEAE813DA3}"/>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35F9AF9D-6AFF-40D3-B5CE-21E8CDCE8D36}"/>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30F01EC-CBA0-4FA9-9425-A5CD9AE2740D}"/>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701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39CFE57-277C-48CC-9FDD-0A83FDDB125F}"/>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82A4121F-EBB0-4D3C-AB85-2CC4709B8B6A}"/>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CC4E002F-6242-40D2-BC5A-2D54EE9CD627}"/>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78F70C3B-FCB4-429B-8849-7BB5C1F299A9}"/>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DC8375D-A650-46AF-A002-BD10D9B46CDB}"/>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0BAC924-86A7-4046-BA8D-75580EC6C39E}"/>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4E4E2D0-23C8-45A3-8E81-E3BB0B626C0D}"/>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6455479-6695-4D8E-86D5-014F39A152D2}"/>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3776" y="1132232"/>
            <a:ext cx="1118863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2">
            <a:extLst>
              <a:ext uri="{FF2B5EF4-FFF2-40B4-BE49-F238E27FC236}">
                <a16:creationId xmlns:a16="http://schemas.microsoft.com/office/drawing/2014/main" id="{761C12C8-A6EB-4CF4-82B4-DD80244A098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E6867A83-DF73-4049-8A52-A0E6C7910ECF}"/>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7985595F-4628-4436-9F83-5C2E69425B2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8815A62-3D52-484F-A5D6-6AC449CE11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BFE0E73F-FAD4-41DB-A987-DB26C5F3F06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31A05C0A-350A-4BE5-BDED-EDFBFDB9FC04}"/>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9BD284B8-0081-441E-878D-6B420A0E5C8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585E7B-5577-47D6-9225-14E9E4E5D9C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09E7496-5F77-426F-B9AA-54BB3E91223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E95A743-9FD8-44E4-80C8-770B65CE8D97}"/>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2">
            <a:extLst>
              <a:ext uri="{FF2B5EF4-FFF2-40B4-BE49-F238E27FC236}">
                <a16:creationId xmlns:a16="http://schemas.microsoft.com/office/drawing/2014/main" id="{EE69C729-08E2-4ACD-99C6-622C435DDFA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Content Placeholder 10"/>
          <p:cNvSpPr>
            <a:spLocks noGrp="1"/>
          </p:cNvSpPr>
          <p:nvPr>
            <p:ph sz="quarter" idx="14"/>
          </p:nvPr>
        </p:nvSpPr>
        <p:spPr>
          <a:xfrm>
            <a:off x="493776" y="1709928"/>
            <a:ext cx="5467753" cy="46908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09928"/>
            <a:ext cx="5481968" cy="4690872"/>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22CD052-D959-48DE-8961-A9BA154A7F6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4500"/>
            <a:ext cx="3564636"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08762" y="1714500"/>
            <a:ext cx="3564221"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4500"/>
            <a:ext cx="3580265"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2B76B920-249A-4ACA-826F-0820BEA71041}"/>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1" name="TextBox 10"/>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575576"/>
            <a:ext cx="11188636"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3776" y="1709928"/>
            <a:ext cx="11192256"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US" sz="5400" dirty="0"/>
              <a:t>JVET-J0056</a:t>
            </a:r>
            <a:br>
              <a:rPr lang="en-US" sz="5400" dirty="0"/>
            </a:br>
            <a:r>
              <a:rPr lang="en-US" sz="5400" dirty="0"/>
              <a:t>Multi-Dimensional Filter Selection for Deblocking</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Jie Dong, Yung-Hsuan Chao, Wei-Jung Chien, </a:t>
            </a:r>
            <a:br>
              <a:rPr lang="en-US" dirty="0"/>
            </a:br>
            <a:r>
              <a:rPr lang="en-US" dirty="0"/>
              <a:t>Li Zhang, Marta Karczewicz</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10</a:t>
            </a:r>
            <a:r>
              <a:rPr lang="en-US" baseline="30000" dirty="0"/>
              <a:t>th</a:t>
            </a:r>
            <a:r>
              <a:rPr lang="en-US" dirty="0"/>
              <a:t> JVET Meeting</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April 10 – 20, 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San Diego, U.S.</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7730D6C-EEF6-4EBC-8BF8-90EDD9ABADAF}"/>
              </a:ext>
            </a:extLst>
          </p:cNvPr>
          <p:cNvSpPr>
            <a:spLocks noGrp="1"/>
          </p:cNvSpPr>
          <p:nvPr>
            <p:ph type="title"/>
          </p:nvPr>
        </p:nvSpPr>
        <p:spPr/>
        <p:txBody>
          <a:bodyPr/>
          <a:lstStyle/>
          <a:p>
            <a:r>
              <a:rPr lang="en-US" dirty="0"/>
              <a:t>General Idea</a:t>
            </a:r>
          </a:p>
        </p:txBody>
      </p:sp>
      <p:sp>
        <p:nvSpPr>
          <p:cNvPr id="14" name="Content Placeholder 13">
            <a:extLst>
              <a:ext uri="{FF2B5EF4-FFF2-40B4-BE49-F238E27FC236}">
                <a16:creationId xmlns:a16="http://schemas.microsoft.com/office/drawing/2014/main" id="{36B6BB76-8DDE-459E-9C3A-32AEB3FAC1BD}"/>
              </a:ext>
            </a:extLst>
          </p:cNvPr>
          <p:cNvSpPr>
            <a:spLocks noGrp="1"/>
          </p:cNvSpPr>
          <p:nvPr>
            <p:ph sz="quarter" idx="12"/>
          </p:nvPr>
        </p:nvSpPr>
        <p:spPr>
          <a:xfrm>
            <a:off x="495299" y="1709928"/>
            <a:ext cx="11187113" cy="4636008"/>
          </a:xfrm>
        </p:spPr>
        <p:txBody>
          <a:bodyPr/>
          <a:lstStyle/>
          <a:p>
            <a:r>
              <a:rPr lang="en-US" dirty="0"/>
              <a:t>15 pre-defined 11-tap filters</a:t>
            </a:r>
          </a:p>
          <a:p>
            <a:pPr lvl="1"/>
            <a:r>
              <a:rPr lang="en-US" dirty="0"/>
              <a:t>15 filters for BS = 1</a:t>
            </a:r>
          </a:p>
          <a:p>
            <a:pPr lvl="1"/>
            <a:r>
              <a:rPr lang="en-US" dirty="0"/>
              <a:t>  4 filters for BS = 2</a:t>
            </a:r>
          </a:p>
          <a:p>
            <a:r>
              <a:rPr lang="en-US" dirty="0"/>
              <a:t>Filter selection for a sample: differentiate Blocks P and Q</a:t>
            </a:r>
          </a:p>
          <a:p>
            <a:pPr lvl="1"/>
            <a:r>
              <a:rPr lang="en-US" dirty="0"/>
              <a:t>Average local activities (</a:t>
            </a:r>
            <a:r>
              <a:rPr lang="en-US" i="1" dirty="0" err="1"/>
              <a:t>level</a:t>
            </a:r>
            <a:r>
              <a:rPr lang="en-US" i="1" baseline="-25000" dirty="0" err="1"/>
              <a:t>ave</a:t>
            </a:r>
            <a:r>
              <a:rPr lang="en-US" i="1" dirty="0"/>
              <a:t> </a:t>
            </a:r>
            <a:r>
              <a:rPr lang="en-US" dirty="0"/>
              <a:t>: 0 to 6)</a:t>
            </a:r>
          </a:p>
          <a:p>
            <a:pPr lvl="1"/>
            <a:r>
              <a:rPr lang="en-US" dirty="0"/>
              <a:t>Difference of the local activities of P and Q (</a:t>
            </a:r>
            <a:r>
              <a:rPr lang="en-US" i="1" dirty="0" err="1"/>
              <a:t>level</a:t>
            </a:r>
            <a:r>
              <a:rPr lang="en-US" i="1" baseline="-25000" dirty="0" err="1"/>
              <a:t>diff</a:t>
            </a:r>
            <a:r>
              <a:rPr lang="en-US" i="1" dirty="0"/>
              <a:t> </a:t>
            </a:r>
            <a:r>
              <a:rPr lang="en-US" dirty="0"/>
              <a:t>: 0 to 6)</a:t>
            </a:r>
          </a:p>
          <a:p>
            <a:pPr lvl="1"/>
            <a:r>
              <a:rPr lang="en-US" dirty="0"/>
              <a:t>Type (0 or 1): the smoother or the more complicated of the two blocks</a:t>
            </a:r>
          </a:p>
          <a:p>
            <a:pPr lvl="1"/>
            <a:r>
              <a:rPr lang="en-US" dirty="0"/>
              <a:t>Distance to the boundary (0 to 3)</a:t>
            </a:r>
          </a:p>
          <a:p>
            <a:r>
              <a:rPr lang="en-US" dirty="0"/>
              <a:t>Filtering </a:t>
            </a:r>
          </a:p>
          <a:p>
            <a:r>
              <a:rPr lang="en-US" dirty="0"/>
              <a:t>Clipping</a:t>
            </a:r>
          </a:p>
          <a:p>
            <a:pPr lvl="1"/>
            <a:endParaRPr lang="en-US" dirty="0"/>
          </a:p>
        </p:txBody>
      </p:sp>
      <p:sp>
        <p:nvSpPr>
          <p:cNvPr id="13" name="Subtitle 12">
            <a:extLst>
              <a:ext uri="{FF2B5EF4-FFF2-40B4-BE49-F238E27FC236}">
                <a16:creationId xmlns:a16="http://schemas.microsoft.com/office/drawing/2014/main" id="{3453DBC0-CB20-4969-BE1E-8E39A944CC4E}"/>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799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57155-A67E-4EF8-9728-CC44975CC81A}"/>
              </a:ext>
            </a:extLst>
          </p:cNvPr>
          <p:cNvSpPr>
            <a:spLocks noGrp="1"/>
          </p:cNvSpPr>
          <p:nvPr>
            <p:ph type="title"/>
          </p:nvPr>
        </p:nvSpPr>
        <p:spPr/>
        <p:txBody>
          <a:bodyPr/>
          <a:lstStyle/>
          <a:p>
            <a:r>
              <a:rPr lang="en-US" dirty="0"/>
              <a:t>Four-Dimensional Filter Selection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F026577-AB85-4BA1-A206-F4A68571CB79}"/>
                  </a:ext>
                </a:extLst>
              </p:cNvPr>
              <p:cNvSpPr>
                <a:spLocks noGrp="1"/>
              </p:cNvSpPr>
              <p:nvPr>
                <p:ph sz="quarter" idx="12"/>
              </p:nvPr>
            </p:nvSpPr>
            <p:spPr>
              <a:xfrm>
                <a:off x="495300" y="1709928"/>
                <a:ext cx="10395204" cy="1891753"/>
              </a:xfrm>
            </p:spPr>
            <p:txBody>
              <a:bodyPr/>
              <a:lstStyle/>
              <a:p>
                <a:r>
                  <a:rPr lang="en-US" dirty="0"/>
                  <a:t>Calculate the absolute value of the 2</a:t>
                </a:r>
                <a:r>
                  <a:rPr lang="en-US" baseline="30000" dirty="0"/>
                  <a:t>nd</a:t>
                </a:r>
                <a:r>
                  <a:rPr lang="en-US" dirty="0"/>
                  <a:t> derivative for each sample in the dashed boxes</a:t>
                </a:r>
              </a:p>
              <a:p>
                <a:pPr marL="0" indent="0" algn="ctr">
                  <a:buNone/>
                </a:pPr>
                <a14:m>
                  <m:oMath xmlns:m="http://schemas.openxmlformats.org/officeDocument/2006/math">
                    <m:d>
                      <m:dPr>
                        <m:begChr m:val="|"/>
                        <m:endChr m:val="|"/>
                        <m:ctrlPr>
                          <a:rPr lang="en-US" i="1" smtClean="0">
                            <a:latin typeface="Cambria Math" panose="02040503050406030204" pitchFamily="18" charset="0"/>
                          </a:rPr>
                        </m:ctrlPr>
                      </m:dPr>
                      <m:e>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𝑝</m:t>
                            </m:r>
                          </m:e>
                          <m:sub>
                            <m: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𝑗</m:t>
                            </m:r>
                          </m:sub>
                          <m:sup>
                            <m:r>
                              <a:rPr lang="en-US" b="0" i="1" smtClean="0">
                                <a:latin typeface="Cambria Math" panose="02040503050406030204" pitchFamily="18" charset="0"/>
                              </a:rPr>
                              <m:t>′′</m:t>
                            </m:r>
                          </m:sup>
                        </m:sSubSup>
                      </m:e>
                    </m:d>
                    <m:r>
                      <a:rPr lang="en-US" b="0" i="1" smtClean="0">
                        <a:latin typeface="Cambria Math" panose="02040503050406030204" pitchFamily="18" charset="0"/>
                      </a:rPr>
                      <m:t>=</m:t>
                    </m:r>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r>
                              <a:rPr lang="en-US" b="0" i="1" smtClean="0">
                                <a:latin typeface="Cambria Math" panose="02040503050406030204" pitchFamily="18" charset="0"/>
                              </a:rPr>
                              <m:t>−1,</m:t>
                            </m:r>
                            <m:r>
                              <a:rPr lang="en-US" b="0" i="1" smtClean="0">
                                <a:latin typeface="Cambria Math" panose="02040503050406030204" pitchFamily="18" charset="0"/>
                              </a:rPr>
                              <m:t>𝑗</m:t>
                            </m:r>
                          </m:sub>
                        </m:sSub>
                        <m:r>
                          <a:rPr lang="en-US" b="0" i="1" smtClean="0">
                            <a:latin typeface="Cambria Math" panose="02040503050406030204" pitchFamily="18" charset="0"/>
                          </a:rPr>
                          <m:t>−2</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𝑖</m:t>
                            </m:r>
                            <m:r>
                              <a:rPr lang="en-US" b="0" i="1" smtClean="0">
                                <a:latin typeface="Cambria Math" panose="02040503050406030204" pitchFamily="18" charset="0"/>
                              </a:rPr>
                              <m:t>+1,</m:t>
                            </m:r>
                            <m:r>
                              <a:rPr lang="en-US" b="0" i="1" smtClean="0">
                                <a:latin typeface="Cambria Math" panose="02040503050406030204" pitchFamily="18" charset="0"/>
                              </a:rPr>
                              <m:t>𝑗</m:t>
                            </m:r>
                          </m:sub>
                        </m:sSub>
                      </m:e>
                    </m:d>
                  </m:oMath>
                </a14:m>
                <a:r>
                  <a:rPr lang="en-US" dirty="0"/>
                  <a:t>        and        </a:t>
                </a:r>
                <a14:m>
                  <m:oMath xmlns:m="http://schemas.openxmlformats.org/officeDocument/2006/math">
                    <m:d>
                      <m:dPr>
                        <m:begChr m:val="|"/>
                        <m:endChr m:val="|"/>
                        <m:ctrlPr>
                          <a:rPr lang="en-US" i="1" smtClean="0">
                            <a:latin typeface="Cambria Math" panose="02040503050406030204" pitchFamily="18" charset="0"/>
                          </a:rPr>
                        </m:ctrlPr>
                      </m:dPr>
                      <m:e>
                        <m:sSubSup>
                          <m:sSubSupPr>
                            <m:ctrlPr>
                              <a:rPr lang="en-US" i="1">
                                <a:latin typeface="Cambria Math" panose="02040503050406030204" pitchFamily="18" charset="0"/>
                              </a:rPr>
                            </m:ctrlPr>
                          </m:sSubSupPr>
                          <m:e>
                            <m:r>
                              <a:rPr lang="en-US" b="0" i="1" smtClean="0">
                                <a:latin typeface="Cambria Math" panose="02040503050406030204" pitchFamily="18" charset="0"/>
                              </a:rPr>
                              <m:t>𝑞</m:t>
                            </m:r>
                          </m:e>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𝑗</m:t>
                            </m:r>
                          </m:sub>
                          <m:sup>
                            <m:r>
                              <a:rPr lang="en-US" i="1">
                                <a:latin typeface="Cambria Math" panose="02040503050406030204" pitchFamily="18" charset="0"/>
                              </a:rPr>
                              <m:t>′′</m:t>
                            </m:r>
                          </m:sup>
                        </m:sSubSup>
                      </m:e>
                    </m:d>
                    <m:r>
                      <a:rPr lang="en-US" b="0" i="1" smtClean="0">
                        <a:latin typeface="Cambria Math" panose="02040503050406030204" pitchFamily="18" charset="0"/>
                      </a:rPr>
                      <m:t>=</m:t>
                    </m:r>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b="0" i="1" smtClean="0">
                                <a:latin typeface="Cambria Math" panose="02040503050406030204" pitchFamily="18" charset="0"/>
                              </a:rPr>
                              <m:t>𝑞</m:t>
                            </m:r>
                          </m:e>
                          <m:sub>
                            <m:r>
                              <a:rPr lang="en-US" i="1">
                                <a:latin typeface="Cambria Math" panose="02040503050406030204" pitchFamily="18" charset="0"/>
                              </a:rPr>
                              <m:t>𝑖</m:t>
                            </m:r>
                            <m:r>
                              <a:rPr lang="en-US" i="1">
                                <a:latin typeface="Cambria Math" panose="02040503050406030204" pitchFamily="18" charset="0"/>
                              </a:rPr>
                              <m:t>−1,</m:t>
                            </m:r>
                            <m:r>
                              <a:rPr lang="en-US" i="1">
                                <a:latin typeface="Cambria Math" panose="02040503050406030204" pitchFamily="18" charset="0"/>
                              </a:rPr>
                              <m:t>𝑗</m:t>
                            </m:r>
                          </m:sub>
                        </m:sSub>
                        <m:r>
                          <a:rPr lang="en-US" i="1">
                            <a:latin typeface="Cambria Math" panose="02040503050406030204" pitchFamily="18" charset="0"/>
                          </a:rPr>
                          <m:t>−2</m:t>
                        </m:r>
                        <m:sSub>
                          <m:sSubPr>
                            <m:ctrlPr>
                              <a:rPr lang="en-US" i="1">
                                <a:latin typeface="Cambria Math" panose="02040503050406030204" pitchFamily="18" charset="0"/>
                              </a:rPr>
                            </m:ctrlPr>
                          </m:sSubPr>
                          <m:e>
                            <m:r>
                              <a:rPr lang="en-US" b="0" i="1" smtClean="0">
                                <a:latin typeface="Cambria Math" panose="02040503050406030204" pitchFamily="18" charset="0"/>
                              </a:rPr>
                              <m:t>𝑞</m:t>
                            </m:r>
                          </m:e>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𝑞</m:t>
                            </m:r>
                          </m:e>
                          <m:sub>
                            <m:r>
                              <a:rPr lang="en-US" i="1">
                                <a:latin typeface="Cambria Math" panose="02040503050406030204" pitchFamily="18" charset="0"/>
                              </a:rPr>
                              <m:t>𝑖</m:t>
                            </m:r>
                            <m:r>
                              <a:rPr lang="en-US" i="1">
                                <a:latin typeface="Cambria Math" panose="02040503050406030204" pitchFamily="18" charset="0"/>
                              </a:rPr>
                              <m:t>+1,</m:t>
                            </m:r>
                            <m:r>
                              <a:rPr lang="en-US" i="1">
                                <a:latin typeface="Cambria Math" panose="02040503050406030204" pitchFamily="18" charset="0"/>
                              </a:rPr>
                              <m:t>𝑗</m:t>
                            </m:r>
                          </m:sub>
                        </m:sSub>
                      </m:e>
                    </m:d>
                  </m:oMath>
                </a14:m>
                <a:endParaRPr lang="en-US" dirty="0"/>
              </a:p>
              <a:p>
                <a:pPr marL="0" indent="0" algn="ctr">
                  <a:buNone/>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𝐴</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𝑁</m:t>
                        </m:r>
                      </m:den>
                    </m:f>
                    <m:nary>
                      <m:naryPr>
                        <m:chr m:val="∑"/>
                        <m:subHide m:val="on"/>
                        <m:supHide m:val="on"/>
                        <m:ctrlPr>
                          <a:rPr lang="en-US" b="0" i="1" smtClean="0">
                            <a:latin typeface="Cambria Math" panose="02040503050406030204" pitchFamily="18" charset="0"/>
                          </a:rPr>
                        </m:ctrlPr>
                      </m:naryPr>
                      <m:sub/>
                      <m:sup/>
                      <m:e>
                        <m:r>
                          <m:rPr>
                            <m:nor/>
                          </m:rPr>
                          <a:rPr lang="en-US" dirty="0"/>
                          <m:t> </m:t>
                        </m:r>
                        <m:d>
                          <m:dPr>
                            <m:begChr m:val="|"/>
                            <m:endChr m:val="|"/>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i="1">
                                    <a:latin typeface="Cambria Math" panose="02040503050406030204" pitchFamily="18" charset="0"/>
                                  </a:rPr>
                                  <m:t>𝑝</m:t>
                                </m:r>
                              </m:e>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𝑗</m:t>
                                </m:r>
                              </m:sub>
                              <m:sup>
                                <m:r>
                                  <a:rPr lang="en-US" i="1">
                                    <a:latin typeface="Cambria Math" panose="02040503050406030204" pitchFamily="18" charset="0"/>
                                  </a:rPr>
                                  <m:t>′′</m:t>
                                </m:r>
                              </m:sup>
                            </m:sSubSup>
                          </m:e>
                        </m:d>
                      </m:e>
                    </m:nary>
                  </m:oMath>
                </a14:m>
                <a:r>
                  <a:rPr lang="en-US" dirty="0"/>
                  <a:t>                and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𝑄</m:t>
                        </m:r>
                      </m:e>
                      <m:sub>
                        <m:r>
                          <a:rPr lang="en-US" i="1">
                            <a:latin typeface="Cambria Math" panose="02040503050406030204" pitchFamily="18" charset="0"/>
                          </a:rPr>
                          <m:t>𝐴</m:t>
                        </m:r>
                      </m:sub>
                    </m:sSub>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b="0" i="1" smtClean="0">
                            <a:latin typeface="Cambria Math" panose="02040503050406030204" pitchFamily="18" charset="0"/>
                          </a:rPr>
                          <m:t>𝑀</m:t>
                        </m:r>
                      </m:den>
                    </m:f>
                    <m:nary>
                      <m:naryPr>
                        <m:chr m:val="∑"/>
                        <m:subHide m:val="on"/>
                        <m:supHide m:val="on"/>
                        <m:ctrlPr>
                          <a:rPr lang="en-US" i="1">
                            <a:latin typeface="Cambria Math" panose="02040503050406030204" pitchFamily="18" charset="0"/>
                          </a:rPr>
                        </m:ctrlPr>
                      </m:naryPr>
                      <m:sub/>
                      <m:sup/>
                      <m:e>
                        <m:r>
                          <m:rPr>
                            <m:nor/>
                          </m:rPr>
                          <a:rPr lang="en-US" dirty="0"/>
                          <m:t> </m:t>
                        </m:r>
                        <m:d>
                          <m:dPr>
                            <m:begChr m:val="|"/>
                            <m:endChr m:val="|"/>
                            <m:ctrlPr>
                              <a:rPr lang="en-US" i="1">
                                <a:latin typeface="Cambria Math" panose="02040503050406030204" pitchFamily="18" charset="0"/>
                              </a:rPr>
                            </m:ctrlPr>
                          </m:dPr>
                          <m:e>
                            <m:sSubSup>
                              <m:sSubSupPr>
                                <m:ctrlPr>
                                  <a:rPr lang="en-US" i="1">
                                    <a:latin typeface="Cambria Math" panose="02040503050406030204" pitchFamily="18" charset="0"/>
                                  </a:rPr>
                                </m:ctrlPr>
                              </m:sSubSupPr>
                              <m:e>
                                <m:r>
                                  <a:rPr lang="en-US" b="0" i="1" smtClean="0">
                                    <a:latin typeface="Cambria Math" panose="02040503050406030204" pitchFamily="18" charset="0"/>
                                  </a:rPr>
                                  <m:t>𝑞</m:t>
                                </m:r>
                              </m:e>
                              <m:sub>
                                <m:r>
                                  <a:rPr lang="en-US" i="1">
                                    <a:latin typeface="Cambria Math" panose="02040503050406030204" pitchFamily="18" charset="0"/>
                                  </a:rPr>
                                  <m:t>𝑖</m:t>
                                </m:r>
                                <m:r>
                                  <a:rPr lang="en-US" i="1">
                                    <a:latin typeface="Cambria Math" panose="02040503050406030204" pitchFamily="18" charset="0"/>
                                  </a:rPr>
                                  <m:t>,</m:t>
                                </m:r>
                                <m:r>
                                  <a:rPr lang="en-US" i="1">
                                    <a:latin typeface="Cambria Math" panose="02040503050406030204" pitchFamily="18" charset="0"/>
                                  </a:rPr>
                                  <m:t>𝑗</m:t>
                                </m:r>
                              </m:sub>
                              <m:sup>
                                <m:r>
                                  <a:rPr lang="en-US" i="1">
                                    <a:latin typeface="Cambria Math" panose="02040503050406030204" pitchFamily="18" charset="0"/>
                                  </a:rPr>
                                  <m:t>′′</m:t>
                                </m:r>
                              </m:sup>
                            </m:sSubSup>
                          </m:e>
                        </m:d>
                      </m:e>
                    </m:nary>
                  </m:oMath>
                </a14:m>
                <a:endParaRPr lang="en-US" dirty="0"/>
              </a:p>
            </p:txBody>
          </p:sp>
        </mc:Choice>
        <mc:Fallback xmlns="">
          <p:sp>
            <p:nvSpPr>
              <p:cNvPr id="3" name="Content Placeholder 2">
                <a:extLst>
                  <a:ext uri="{FF2B5EF4-FFF2-40B4-BE49-F238E27FC236}">
                    <a16:creationId xmlns:a16="http://schemas.microsoft.com/office/drawing/2014/main" id="{9F026577-AB85-4BA1-A206-F4A68571CB79}"/>
                  </a:ext>
                </a:extLst>
              </p:cNvPr>
              <p:cNvSpPr>
                <a:spLocks noGrp="1" noRot="1" noChangeAspect="1" noMove="1" noResize="1" noEditPoints="1" noAdjustHandles="1" noChangeArrowheads="1" noChangeShapeType="1" noTextEdit="1"/>
              </p:cNvSpPr>
              <p:nvPr>
                <p:ph sz="quarter" idx="12"/>
              </p:nvPr>
            </p:nvSpPr>
            <p:spPr>
              <a:xfrm>
                <a:off x="495300" y="1709928"/>
                <a:ext cx="10395204" cy="1891753"/>
              </a:xfrm>
              <a:blipFill>
                <a:blip r:embed="rId3"/>
                <a:stretch>
                  <a:fillRect l="-1465" t="-4839" r="-469"/>
                </a:stretch>
              </a:blipFill>
            </p:spPr>
            <p:txBody>
              <a:bodyPr/>
              <a:lstStyle/>
              <a:p>
                <a:r>
                  <a:rPr lang="en-US">
                    <a:noFill/>
                  </a:rPr>
                  <a:t> </a:t>
                </a:r>
              </a:p>
            </p:txBody>
          </p:sp>
        </mc:Fallback>
      </mc:AlternateContent>
      <p:sp>
        <p:nvSpPr>
          <p:cNvPr id="4" name="Subtitle 3">
            <a:extLst>
              <a:ext uri="{FF2B5EF4-FFF2-40B4-BE49-F238E27FC236}">
                <a16:creationId xmlns:a16="http://schemas.microsoft.com/office/drawing/2014/main" id="{DC79A1A7-AABB-4079-8E15-CF562A7A2F2C}"/>
              </a:ext>
            </a:extLst>
          </p:cNvPr>
          <p:cNvSpPr>
            <a:spLocks noGrp="1"/>
          </p:cNvSpPr>
          <p:nvPr>
            <p:ph type="subTitle" idx="1"/>
          </p:nvPr>
        </p:nvSpPr>
        <p:spPr/>
        <p:txBody>
          <a:bodyPr/>
          <a:lstStyle/>
          <a:p>
            <a:r>
              <a:rPr lang="en-US" dirty="0"/>
              <a:t>Local Activity Calculation</a:t>
            </a:r>
          </a:p>
        </p:txBody>
      </p:sp>
      <p:sp>
        <p:nvSpPr>
          <p:cNvPr id="6" name="Rectangle 2">
            <a:extLst>
              <a:ext uri="{FF2B5EF4-FFF2-40B4-BE49-F238E27FC236}">
                <a16:creationId xmlns:a16="http://schemas.microsoft.com/office/drawing/2014/main" id="{08681A37-5E77-4F53-9A1C-A15B0E1A2952}"/>
              </a:ext>
            </a:extLst>
          </p:cNvPr>
          <p:cNvSpPr>
            <a:spLocks noChangeArrowheads="1"/>
          </p:cNvSpPr>
          <p:nvPr/>
        </p:nvSpPr>
        <p:spPr bwMode="auto">
          <a:xfrm>
            <a:off x="920187" y="3718636"/>
            <a:ext cx="14681116" cy="5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7434A5CB-B02D-42E1-9134-3F69FB9E4FF0}"/>
              </a:ext>
            </a:extLst>
          </p:cNvPr>
          <p:cNvGraphicFramePr>
            <a:graphicFrameLocks noChangeAspect="1"/>
          </p:cNvGraphicFramePr>
          <p:nvPr>
            <p:extLst>
              <p:ext uri="{D42A27DB-BD31-4B8C-83A1-F6EECF244321}">
                <p14:modId xmlns:p14="http://schemas.microsoft.com/office/powerpoint/2010/main" val="3774911296"/>
              </p:ext>
            </p:extLst>
          </p:nvPr>
        </p:nvGraphicFramePr>
        <p:xfrm>
          <a:off x="807297" y="3528529"/>
          <a:ext cx="9771209" cy="2932433"/>
        </p:xfrm>
        <a:graphic>
          <a:graphicData uri="http://schemas.openxmlformats.org/presentationml/2006/ole">
            <mc:AlternateContent xmlns:mc="http://schemas.openxmlformats.org/markup-compatibility/2006">
              <mc:Choice xmlns:v="urn:schemas-microsoft-com:vml" Requires="v">
                <p:oleObj spid="_x0000_s1145" name="Visio" r:id="rId4" imgW="5795034" imgH="1738810" progId="Visio.Drawing.11">
                  <p:embed/>
                </p:oleObj>
              </mc:Choice>
              <mc:Fallback>
                <p:oleObj name="Visio" r:id="rId4" imgW="5795034" imgH="173881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297" y="3528529"/>
                        <a:ext cx="9771209" cy="2932433"/>
                      </a:xfrm>
                      <a:prstGeom prst="rect">
                        <a:avLst/>
                      </a:prstGeom>
                      <a:noFill/>
                    </p:spPr>
                  </p:pic>
                </p:oleObj>
              </mc:Fallback>
            </mc:AlternateContent>
          </a:graphicData>
        </a:graphic>
      </p:graphicFrame>
    </p:spTree>
    <p:extLst>
      <p:ext uri="{BB962C8B-B14F-4D97-AF65-F5344CB8AC3E}">
        <p14:creationId xmlns:p14="http://schemas.microsoft.com/office/powerpoint/2010/main" val="342818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D0C1C-A5E1-4045-8520-D46DE0660A84}"/>
              </a:ext>
            </a:extLst>
          </p:cNvPr>
          <p:cNvSpPr>
            <a:spLocks noGrp="1"/>
          </p:cNvSpPr>
          <p:nvPr>
            <p:ph type="title"/>
          </p:nvPr>
        </p:nvSpPr>
        <p:spPr/>
        <p:txBody>
          <a:bodyPr/>
          <a:lstStyle/>
          <a:p>
            <a:r>
              <a:rPr lang="en-US" dirty="0"/>
              <a:t>Four-Dimensional Filter Selection</a:t>
            </a:r>
          </a:p>
        </p:txBody>
      </p:sp>
      <p:sp>
        <p:nvSpPr>
          <p:cNvPr id="3" name="Content Placeholder 2">
            <a:extLst>
              <a:ext uri="{FF2B5EF4-FFF2-40B4-BE49-F238E27FC236}">
                <a16:creationId xmlns:a16="http://schemas.microsoft.com/office/drawing/2014/main" id="{D87EB7F9-B212-44BD-B108-ACD4948AB8A5}"/>
              </a:ext>
            </a:extLst>
          </p:cNvPr>
          <p:cNvSpPr>
            <a:spLocks noGrp="1"/>
          </p:cNvSpPr>
          <p:nvPr>
            <p:ph sz="quarter" idx="12"/>
          </p:nvPr>
        </p:nvSpPr>
        <p:spPr>
          <a:xfrm>
            <a:off x="495300" y="1709928"/>
            <a:ext cx="5551539" cy="4636008"/>
          </a:xfrm>
        </p:spPr>
        <p:txBody>
          <a:bodyPr/>
          <a:lstStyle/>
          <a:p>
            <a:r>
              <a:rPr lang="en-US" dirty="0"/>
              <a:t>Quantize the average of </a:t>
            </a:r>
            <a:r>
              <a:rPr lang="en-US" i="1" dirty="0"/>
              <a:t>P</a:t>
            </a:r>
            <a:r>
              <a:rPr lang="en-US" i="1" baseline="-25000" dirty="0"/>
              <a:t>A</a:t>
            </a:r>
            <a:r>
              <a:rPr lang="en-US" dirty="0"/>
              <a:t> and </a:t>
            </a:r>
            <a:r>
              <a:rPr lang="en-US" i="1" dirty="0"/>
              <a:t>Q</a:t>
            </a:r>
            <a:r>
              <a:rPr lang="en-US" i="1" baseline="-25000" dirty="0"/>
              <a:t>A</a:t>
            </a:r>
            <a:endParaRPr lang="en-US" dirty="0"/>
          </a:p>
          <a:p>
            <a:pPr marL="0" indent="0">
              <a:buNone/>
            </a:pPr>
            <a:r>
              <a:rPr lang="en-CA" i="1" dirty="0" err="1"/>
              <a:t>level</a:t>
            </a:r>
            <a:r>
              <a:rPr lang="en-CA" i="1" baseline="-25000" dirty="0" err="1"/>
              <a:t>ave</a:t>
            </a:r>
            <a:r>
              <a:rPr lang="en-CA" dirty="0"/>
              <a:t> = </a:t>
            </a:r>
          </a:p>
          <a:p>
            <a:pPr marL="0" indent="0">
              <a:buNone/>
            </a:pPr>
            <a:r>
              <a:rPr lang="en-CA" dirty="0"/>
              <a:t>Clip3(0, 6, floor ( log</a:t>
            </a:r>
            <a:r>
              <a:rPr lang="en-CA" baseline="-25000" dirty="0"/>
              <a:t>2</a:t>
            </a:r>
            <a:r>
              <a:rPr lang="en-CA" dirty="0"/>
              <a:t>( (</a:t>
            </a:r>
            <a:r>
              <a:rPr lang="en-CA" i="1" dirty="0"/>
              <a:t>P</a:t>
            </a:r>
            <a:r>
              <a:rPr lang="en-CA" i="1" baseline="-25000" dirty="0"/>
              <a:t>A</a:t>
            </a:r>
            <a:r>
              <a:rPr lang="en-CA" dirty="0"/>
              <a:t> + </a:t>
            </a:r>
            <a:r>
              <a:rPr lang="en-CA" i="1" dirty="0"/>
              <a:t>Q</a:t>
            </a:r>
            <a:r>
              <a:rPr lang="en-CA" i="1" baseline="-25000" dirty="0"/>
              <a:t>A</a:t>
            </a:r>
            <a:r>
              <a:rPr lang="en-CA" dirty="0"/>
              <a:t>) / 2 + 2) ) – 1)</a:t>
            </a:r>
            <a:endParaRPr lang="en-US" dirty="0"/>
          </a:p>
          <a:p>
            <a:r>
              <a:rPr lang="en-US" dirty="0"/>
              <a:t>Quantize the difference of </a:t>
            </a:r>
            <a:r>
              <a:rPr lang="en-US" i="1" dirty="0"/>
              <a:t>P</a:t>
            </a:r>
            <a:r>
              <a:rPr lang="en-US" i="1" baseline="-25000" dirty="0"/>
              <a:t>A</a:t>
            </a:r>
            <a:r>
              <a:rPr lang="en-US" dirty="0"/>
              <a:t> and </a:t>
            </a:r>
            <a:r>
              <a:rPr lang="en-US" i="1" dirty="0"/>
              <a:t>Q</a:t>
            </a:r>
            <a:r>
              <a:rPr lang="en-US" i="1" baseline="-25000" dirty="0"/>
              <a:t>A</a:t>
            </a:r>
            <a:endParaRPr lang="en-US" dirty="0"/>
          </a:p>
          <a:p>
            <a:pPr marL="0" indent="0">
              <a:buNone/>
            </a:pPr>
            <a:r>
              <a:rPr lang="en-CA" i="1" dirty="0" err="1"/>
              <a:t>level</a:t>
            </a:r>
            <a:r>
              <a:rPr lang="en-CA" i="1" baseline="-25000" dirty="0" err="1"/>
              <a:t>diff</a:t>
            </a:r>
            <a:r>
              <a:rPr lang="en-CA" dirty="0"/>
              <a:t> = </a:t>
            </a:r>
          </a:p>
          <a:p>
            <a:pPr marL="0" indent="0">
              <a:buNone/>
            </a:pPr>
            <a:r>
              <a:rPr lang="en-CA" dirty="0"/>
              <a:t>Clip3(0, 6, floor ( log</a:t>
            </a:r>
            <a:r>
              <a:rPr lang="en-CA" baseline="-25000" dirty="0"/>
              <a:t>2</a:t>
            </a:r>
            <a:r>
              <a:rPr lang="en-CA" dirty="0"/>
              <a:t>( |</a:t>
            </a:r>
            <a:r>
              <a:rPr lang="en-CA" i="1" dirty="0"/>
              <a:t>P</a:t>
            </a:r>
            <a:r>
              <a:rPr lang="en-CA" i="1" baseline="-25000" dirty="0"/>
              <a:t>A</a:t>
            </a:r>
            <a:r>
              <a:rPr lang="en-CA" dirty="0"/>
              <a:t> - </a:t>
            </a:r>
            <a:r>
              <a:rPr lang="en-CA" i="1" dirty="0"/>
              <a:t>Q</a:t>
            </a:r>
            <a:r>
              <a:rPr lang="en-CA" i="1" baseline="-25000" dirty="0"/>
              <a:t>A</a:t>
            </a:r>
            <a:r>
              <a:rPr lang="en-CA" dirty="0"/>
              <a:t>| / 2 + 2) ) – 1) </a:t>
            </a:r>
          </a:p>
          <a:p>
            <a:r>
              <a:rPr lang="en-CA" dirty="0"/>
              <a:t>28 possible combinations of (</a:t>
            </a:r>
            <a:r>
              <a:rPr lang="en-CA" i="1" dirty="0" err="1"/>
              <a:t>level</a:t>
            </a:r>
            <a:r>
              <a:rPr lang="en-CA" i="1" baseline="-25000" dirty="0" err="1"/>
              <a:t>ave</a:t>
            </a:r>
            <a:r>
              <a:rPr lang="en-CA" dirty="0"/>
              <a:t>, </a:t>
            </a:r>
            <a:r>
              <a:rPr lang="en-CA" i="1" dirty="0" err="1"/>
              <a:t>level</a:t>
            </a:r>
            <a:r>
              <a:rPr lang="en-CA" i="1" baseline="-25000" dirty="0" err="1"/>
              <a:t>diff</a:t>
            </a:r>
            <a:r>
              <a:rPr lang="en-CA" dirty="0"/>
              <a:t>) </a:t>
            </a:r>
            <a:br>
              <a:rPr lang="en-CA" dirty="0"/>
            </a:br>
            <a:r>
              <a:rPr lang="en-CA" dirty="0"/>
              <a:t>correspond to 28 categories</a:t>
            </a:r>
            <a:endParaRPr lang="en-US" dirty="0"/>
          </a:p>
        </p:txBody>
      </p:sp>
      <p:sp>
        <p:nvSpPr>
          <p:cNvPr id="4" name="Subtitle 3">
            <a:extLst>
              <a:ext uri="{FF2B5EF4-FFF2-40B4-BE49-F238E27FC236}">
                <a16:creationId xmlns:a16="http://schemas.microsoft.com/office/drawing/2014/main" id="{C0D903E1-7E6D-4AE9-B42F-4AF58D80ED91}"/>
              </a:ext>
            </a:extLst>
          </p:cNvPr>
          <p:cNvSpPr>
            <a:spLocks noGrp="1"/>
          </p:cNvSpPr>
          <p:nvPr>
            <p:ph type="subTitle" idx="1"/>
          </p:nvPr>
        </p:nvSpPr>
        <p:spPr/>
        <p:txBody>
          <a:bodyPr/>
          <a:lstStyle/>
          <a:p>
            <a:r>
              <a:rPr lang="en-US" dirty="0"/>
              <a:t>Segment Classification Base on Local Activities</a:t>
            </a:r>
          </a:p>
        </p:txBody>
      </p:sp>
      <p:pic>
        <p:nvPicPr>
          <p:cNvPr id="7" name="Picture 6">
            <a:extLst>
              <a:ext uri="{FF2B5EF4-FFF2-40B4-BE49-F238E27FC236}">
                <a16:creationId xmlns:a16="http://schemas.microsoft.com/office/drawing/2014/main" id="{75C22B2B-730F-4908-8979-1E843398CD69}"/>
              </a:ext>
            </a:extLst>
          </p:cNvPr>
          <p:cNvPicPr>
            <a:picLocks noChangeAspect="1"/>
          </p:cNvPicPr>
          <p:nvPr/>
        </p:nvPicPr>
        <p:blipFill>
          <a:blip r:embed="rId2"/>
          <a:stretch>
            <a:fillRect/>
          </a:stretch>
        </p:blipFill>
        <p:spPr>
          <a:xfrm>
            <a:off x="6401611" y="1448423"/>
            <a:ext cx="5264540" cy="5341332"/>
          </a:xfrm>
          <a:prstGeom prst="rect">
            <a:avLst/>
          </a:prstGeom>
        </p:spPr>
      </p:pic>
    </p:spTree>
    <p:extLst>
      <p:ext uri="{BB962C8B-B14F-4D97-AF65-F5344CB8AC3E}">
        <p14:creationId xmlns:p14="http://schemas.microsoft.com/office/powerpoint/2010/main" val="161996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F5444-1445-456A-A577-7B0BC239A8D9}"/>
              </a:ext>
            </a:extLst>
          </p:cNvPr>
          <p:cNvSpPr>
            <a:spLocks noGrp="1"/>
          </p:cNvSpPr>
          <p:nvPr>
            <p:ph type="title"/>
          </p:nvPr>
        </p:nvSpPr>
        <p:spPr/>
        <p:txBody>
          <a:bodyPr/>
          <a:lstStyle/>
          <a:p>
            <a:r>
              <a:rPr lang="en-US" dirty="0"/>
              <a:t>Four-Dimensional Filter Selection</a:t>
            </a:r>
          </a:p>
        </p:txBody>
      </p:sp>
      <p:sp>
        <p:nvSpPr>
          <p:cNvPr id="3" name="Content Placeholder 2">
            <a:extLst>
              <a:ext uri="{FF2B5EF4-FFF2-40B4-BE49-F238E27FC236}">
                <a16:creationId xmlns:a16="http://schemas.microsoft.com/office/drawing/2014/main" id="{CB10C2F6-0FB4-4954-86EC-3D4E1F3177F5}"/>
              </a:ext>
            </a:extLst>
          </p:cNvPr>
          <p:cNvSpPr>
            <a:spLocks noGrp="1"/>
          </p:cNvSpPr>
          <p:nvPr>
            <p:ph sz="quarter" idx="12"/>
          </p:nvPr>
        </p:nvSpPr>
        <p:spPr/>
        <p:txBody>
          <a:bodyPr/>
          <a:lstStyle/>
          <a:p>
            <a:r>
              <a:rPr lang="en-US" dirty="0"/>
              <a:t>Determine the block types based on the different local activities in P and Q</a:t>
            </a:r>
          </a:p>
          <a:p>
            <a:endParaRPr lang="en-US" dirty="0"/>
          </a:p>
          <a:p>
            <a:pPr marL="0" indent="0">
              <a:buNone/>
            </a:pPr>
            <a:endParaRPr lang="en-US" dirty="0"/>
          </a:p>
          <a:p>
            <a:endParaRPr lang="en-US" dirty="0"/>
          </a:p>
          <a:p>
            <a:endParaRPr lang="en-US" dirty="0"/>
          </a:p>
          <a:p>
            <a:r>
              <a:rPr lang="en-US" dirty="0"/>
              <a:t>Determine the sample positions (</a:t>
            </a:r>
            <a:r>
              <a:rPr lang="en-US" i="1" dirty="0" err="1"/>
              <a:t>pos</a:t>
            </a:r>
            <a:r>
              <a:rPr lang="en-US" i="1" dirty="0"/>
              <a:t> </a:t>
            </a:r>
            <a:r>
              <a:rPr lang="en-US" dirty="0"/>
              <a:t>: 0 to 3)</a:t>
            </a:r>
          </a:p>
          <a:p>
            <a:pPr marL="0" indent="0">
              <a:buNone/>
            </a:pPr>
            <a:endParaRPr lang="en-US" dirty="0"/>
          </a:p>
          <a:p>
            <a:pPr marL="0" indent="0">
              <a:buNone/>
            </a:pPr>
            <a:endParaRPr lang="en-US" dirty="0"/>
          </a:p>
          <a:p>
            <a:r>
              <a:rPr lang="en-US" dirty="0"/>
              <a:t>4-D LUT signaled in bitstream: (</a:t>
            </a:r>
            <a:r>
              <a:rPr lang="en-US" i="1" dirty="0"/>
              <a:t>l</a:t>
            </a:r>
            <a:r>
              <a:rPr lang="en-CA" i="1" dirty="0" err="1"/>
              <a:t>evel</a:t>
            </a:r>
            <a:r>
              <a:rPr lang="en-CA" i="1" baseline="-25000" dirty="0" err="1"/>
              <a:t>ave</a:t>
            </a:r>
            <a:r>
              <a:rPr lang="en-US" dirty="0"/>
              <a:t> , </a:t>
            </a:r>
            <a:r>
              <a:rPr lang="en-US" i="1" dirty="0"/>
              <a:t>l</a:t>
            </a:r>
            <a:r>
              <a:rPr lang="en-CA" i="1" dirty="0" err="1"/>
              <a:t>evel</a:t>
            </a:r>
            <a:r>
              <a:rPr lang="en-CA" i="1" baseline="-25000" dirty="0" err="1"/>
              <a:t>diff</a:t>
            </a:r>
            <a:r>
              <a:rPr lang="en-CA" dirty="0"/>
              <a:t> , Type, </a:t>
            </a:r>
            <a:r>
              <a:rPr lang="en-CA" i="1" dirty="0" err="1"/>
              <a:t>pos</a:t>
            </a:r>
            <a:r>
              <a:rPr lang="en-CA" i="1" dirty="0"/>
              <a:t> </a:t>
            </a:r>
            <a:r>
              <a:rPr lang="en-CA" dirty="0"/>
              <a:t>)</a:t>
            </a:r>
            <a:endParaRPr lang="en-US" dirty="0"/>
          </a:p>
        </p:txBody>
      </p:sp>
      <p:sp>
        <p:nvSpPr>
          <p:cNvPr id="7" name="Subtitle 6">
            <a:extLst>
              <a:ext uri="{FF2B5EF4-FFF2-40B4-BE49-F238E27FC236}">
                <a16:creationId xmlns:a16="http://schemas.microsoft.com/office/drawing/2014/main" id="{C1E48BB7-018E-4000-82D1-66EDF2763B30}"/>
              </a:ext>
            </a:extLst>
          </p:cNvPr>
          <p:cNvSpPr>
            <a:spLocks noGrp="1"/>
          </p:cNvSpPr>
          <p:nvPr>
            <p:ph type="subTitle" idx="1"/>
          </p:nvPr>
        </p:nvSpPr>
        <p:spPr/>
        <p:txBody>
          <a:bodyPr/>
          <a:lstStyle/>
          <a:p>
            <a:endParaRPr lang="en-US"/>
          </a:p>
        </p:txBody>
      </p:sp>
      <p:pic>
        <p:nvPicPr>
          <p:cNvPr id="9" name="Picture 8">
            <a:extLst>
              <a:ext uri="{FF2B5EF4-FFF2-40B4-BE49-F238E27FC236}">
                <a16:creationId xmlns:a16="http://schemas.microsoft.com/office/drawing/2014/main" id="{6940C411-6D10-4D43-A794-D76950C0AC4C}"/>
              </a:ext>
            </a:extLst>
          </p:cNvPr>
          <p:cNvPicPr>
            <a:picLocks noChangeAspect="1"/>
          </p:cNvPicPr>
          <p:nvPr/>
        </p:nvPicPr>
        <p:blipFill>
          <a:blip r:embed="rId2"/>
          <a:stretch>
            <a:fillRect/>
          </a:stretch>
        </p:blipFill>
        <p:spPr>
          <a:xfrm>
            <a:off x="3412565" y="4612085"/>
            <a:ext cx="5340336" cy="807899"/>
          </a:xfrm>
          <a:prstGeom prst="rect">
            <a:avLst/>
          </a:prstGeom>
        </p:spPr>
      </p:pic>
      <p:pic>
        <p:nvPicPr>
          <p:cNvPr id="10" name="Picture 9">
            <a:extLst>
              <a:ext uri="{FF2B5EF4-FFF2-40B4-BE49-F238E27FC236}">
                <a16:creationId xmlns:a16="http://schemas.microsoft.com/office/drawing/2014/main" id="{DD9FD832-59A8-44F7-B6E9-86A0831ACB8E}"/>
              </a:ext>
            </a:extLst>
          </p:cNvPr>
          <p:cNvPicPr>
            <a:picLocks noChangeAspect="1"/>
          </p:cNvPicPr>
          <p:nvPr/>
        </p:nvPicPr>
        <p:blipFill>
          <a:blip r:embed="rId3"/>
          <a:stretch>
            <a:fillRect/>
          </a:stretch>
        </p:blipFill>
        <p:spPr>
          <a:xfrm>
            <a:off x="2567003" y="2158738"/>
            <a:ext cx="7044218" cy="1970202"/>
          </a:xfrm>
          <a:prstGeom prst="rect">
            <a:avLst/>
          </a:prstGeom>
        </p:spPr>
      </p:pic>
    </p:spTree>
    <p:extLst>
      <p:ext uri="{BB962C8B-B14F-4D97-AF65-F5344CB8AC3E}">
        <p14:creationId xmlns:p14="http://schemas.microsoft.com/office/powerpoint/2010/main" val="46887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1964B-D1B3-45E4-B3C1-C92774BCF584}"/>
              </a:ext>
            </a:extLst>
          </p:cNvPr>
          <p:cNvSpPr>
            <a:spLocks noGrp="1"/>
          </p:cNvSpPr>
          <p:nvPr>
            <p:ph type="title"/>
          </p:nvPr>
        </p:nvSpPr>
        <p:spPr/>
        <p:txBody>
          <a:bodyPr/>
          <a:lstStyle/>
          <a:p>
            <a:r>
              <a:rPr lang="en-US" dirty="0"/>
              <a:t>Pre-Defined Filters</a:t>
            </a:r>
          </a:p>
        </p:txBody>
      </p:sp>
      <p:graphicFrame>
        <p:nvGraphicFramePr>
          <p:cNvPr id="7" name="Table 6">
            <a:extLst>
              <a:ext uri="{FF2B5EF4-FFF2-40B4-BE49-F238E27FC236}">
                <a16:creationId xmlns:a16="http://schemas.microsoft.com/office/drawing/2014/main" id="{BD21D074-E519-487E-8B61-83850A228C70}"/>
              </a:ext>
            </a:extLst>
          </p:cNvPr>
          <p:cNvGraphicFramePr>
            <a:graphicFrameLocks noGrp="1"/>
          </p:cNvGraphicFramePr>
          <p:nvPr>
            <p:extLst>
              <p:ext uri="{D42A27DB-BD31-4B8C-83A1-F6EECF244321}">
                <p14:modId xmlns:p14="http://schemas.microsoft.com/office/powerpoint/2010/main" val="1922758437"/>
              </p:ext>
            </p:extLst>
          </p:nvPr>
        </p:nvGraphicFramePr>
        <p:xfrm>
          <a:off x="461914" y="1356495"/>
          <a:ext cx="11258204" cy="5294106"/>
        </p:xfrm>
        <a:graphic>
          <a:graphicData uri="http://schemas.openxmlformats.org/drawingml/2006/table">
            <a:tbl>
              <a:tblPr firstRow="1" firstCol="1" bandRow="1">
                <a:tableStyleId>{9DCAF9ED-07DC-4A11-8D7F-57B35C25682E}</a:tableStyleId>
              </a:tblPr>
              <a:tblGrid>
                <a:gridCol w="1658186">
                  <a:extLst>
                    <a:ext uri="{9D8B030D-6E8A-4147-A177-3AD203B41FA5}">
                      <a16:colId xmlns:a16="http://schemas.microsoft.com/office/drawing/2014/main" val="4164658251"/>
                    </a:ext>
                  </a:extLst>
                </a:gridCol>
                <a:gridCol w="1658186">
                  <a:extLst>
                    <a:ext uri="{9D8B030D-6E8A-4147-A177-3AD203B41FA5}">
                      <a16:colId xmlns:a16="http://schemas.microsoft.com/office/drawing/2014/main" val="3670494686"/>
                    </a:ext>
                  </a:extLst>
                </a:gridCol>
                <a:gridCol w="721798">
                  <a:extLst>
                    <a:ext uri="{9D8B030D-6E8A-4147-A177-3AD203B41FA5}">
                      <a16:colId xmlns:a16="http://schemas.microsoft.com/office/drawing/2014/main" val="2664959818"/>
                    </a:ext>
                  </a:extLst>
                </a:gridCol>
                <a:gridCol w="721798">
                  <a:extLst>
                    <a:ext uri="{9D8B030D-6E8A-4147-A177-3AD203B41FA5}">
                      <a16:colId xmlns:a16="http://schemas.microsoft.com/office/drawing/2014/main" val="2242528978"/>
                    </a:ext>
                  </a:extLst>
                </a:gridCol>
                <a:gridCol w="721798">
                  <a:extLst>
                    <a:ext uri="{9D8B030D-6E8A-4147-A177-3AD203B41FA5}">
                      <a16:colId xmlns:a16="http://schemas.microsoft.com/office/drawing/2014/main" val="1712062942"/>
                    </a:ext>
                  </a:extLst>
                </a:gridCol>
                <a:gridCol w="721798">
                  <a:extLst>
                    <a:ext uri="{9D8B030D-6E8A-4147-A177-3AD203B41FA5}">
                      <a16:colId xmlns:a16="http://schemas.microsoft.com/office/drawing/2014/main" val="2703961341"/>
                    </a:ext>
                  </a:extLst>
                </a:gridCol>
                <a:gridCol w="721798">
                  <a:extLst>
                    <a:ext uri="{9D8B030D-6E8A-4147-A177-3AD203B41FA5}">
                      <a16:colId xmlns:a16="http://schemas.microsoft.com/office/drawing/2014/main" val="2965983736"/>
                    </a:ext>
                  </a:extLst>
                </a:gridCol>
                <a:gridCol w="722825">
                  <a:extLst>
                    <a:ext uri="{9D8B030D-6E8A-4147-A177-3AD203B41FA5}">
                      <a16:colId xmlns:a16="http://schemas.microsoft.com/office/drawing/2014/main" val="1641078404"/>
                    </a:ext>
                  </a:extLst>
                </a:gridCol>
                <a:gridCol w="721798">
                  <a:extLst>
                    <a:ext uri="{9D8B030D-6E8A-4147-A177-3AD203B41FA5}">
                      <a16:colId xmlns:a16="http://schemas.microsoft.com/office/drawing/2014/main" val="3313954309"/>
                    </a:ext>
                  </a:extLst>
                </a:gridCol>
                <a:gridCol w="721798">
                  <a:extLst>
                    <a:ext uri="{9D8B030D-6E8A-4147-A177-3AD203B41FA5}">
                      <a16:colId xmlns:a16="http://schemas.microsoft.com/office/drawing/2014/main" val="3601055464"/>
                    </a:ext>
                  </a:extLst>
                </a:gridCol>
                <a:gridCol w="721798">
                  <a:extLst>
                    <a:ext uri="{9D8B030D-6E8A-4147-A177-3AD203B41FA5}">
                      <a16:colId xmlns:a16="http://schemas.microsoft.com/office/drawing/2014/main" val="2202102083"/>
                    </a:ext>
                  </a:extLst>
                </a:gridCol>
                <a:gridCol w="721798">
                  <a:extLst>
                    <a:ext uri="{9D8B030D-6E8A-4147-A177-3AD203B41FA5}">
                      <a16:colId xmlns:a16="http://schemas.microsoft.com/office/drawing/2014/main" val="4218377186"/>
                    </a:ext>
                  </a:extLst>
                </a:gridCol>
                <a:gridCol w="722825">
                  <a:extLst>
                    <a:ext uri="{9D8B030D-6E8A-4147-A177-3AD203B41FA5}">
                      <a16:colId xmlns:a16="http://schemas.microsoft.com/office/drawing/2014/main" val="1050677112"/>
                    </a:ext>
                  </a:extLst>
                </a:gridCol>
              </a:tblGrid>
              <a:tr h="311418">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Filter Index</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gridSpan="1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Filter Coefficients</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86191880"/>
                  </a:ext>
                </a:extLst>
              </a:tr>
              <a:tr h="311418">
                <a:tc rowSpan="5">
                  <a:txBody>
                    <a:bodyPr/>
                    <a:lstStyle/>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kern="1200" dirty="0">
                        <a:solidFill>
                          <a:schemeClr val="dk1"/>
                        </a:solidFill>
                        <a:effectLst/>
                        <a:latin typeface="+mn-lt"/>
                        <a:ea typeface="+mn-ea"/>
                        <a:cs typeface="+mn-cs"/>
                      </a:endParaRPr>
                    </a:p>
                    <a:p>
                      <a:pPr marL="0" marR="0" algn="ctr" defTabSz="914400" rtl="0" eaLnBrk="1" latinLnBrk="0"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kern="1200" dirty="0">
                          <a:solidFill>
                            <a:schemeClr val="dk1"/>
                          </a:solidFill>
                          <a:effectLst/>
                          <a:latin typeface="+mn-lt"/>
                          <a:ea typeface="+mn-ea"/>
                          <a:cs typeface="+mn-cs"/>
                        </a:rPr>
                        <a:t>For BS = 1 and BS = 2</a:t>
                      </a: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0</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highlight>
                            <a:srgbClr val="FFFF00"/>
                          </a:highlight>
                        </a:rPr>
                        <a:t>512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55054951"/>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1</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481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53633526"/>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2</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264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highlight>
                            <a:srgbClr val="FFFF00"/>
                          </a:highlight>
                        </a:rPr>
                        <a:t>130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56</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09558887"/>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456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95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106</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63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11399231"/>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4</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293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119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-9</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73076893"/>
                  </a:ext>
                </a:extLst>
              </a:tr>
              <a:tr h="311418">
                <a:tc rowSpan="1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kern="1200" dirty="0">
                        <a:solidFill>
                          <a:schemeClr val="dk1"/>
                        </a:solidFill>
                        <a:effectLst/>
                        <a:latin typeface="+mn-lt"/>
                        <a:ea typeface="+mn-ea"/>
                        <a:cs typeface="+mn-cs"/>
                      </a:endParaRP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kern="1200" dirty="0">
                        <a:solidFill>
                          <a:schemeClr val="dk1"/>
                        </a:solidFill>
                        <a:effectLst/>
                        <a:latin typeface="+mn-lt"/>
                        <a:ea typeface="+mn-ea"/>
                        <a:cs typeface="+mn-cs"/>
                      </a:endParaRP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kern="1200" dirty="0">
                        <a:solidFill>
                          <a:schemeClr val="dk1"/>
                        </a:solidFill>
                        <a:effectLst/>
                        <a:latin typeface="+mn-lt"/>
                        <a:ea typeface="+mn-ea"/>
                        <a:cs typeface="+mn-cs"/>
                      </a:endParaRP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kern="1200" dirty="0">
                        <a:solidFill>
                          <a:schemeClr val="dk1"/>
                        </a:solidFill>
                        <a:effectLst/>
                        <a:latin typeface="+mn-lt"/>
                        <a:ea typeface="+mn-ea"/>
                        <a:cs typeface="+mn-cs"/>
                      </a:endParaRPr>
                    </a:p>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kern="1200" dirty="0">
                          <a:solidFill>
                            <a:schemeClr val="dk1"/>
                          </a:solidFill>
                          <a:effectLst/>
                          <a:latin typeface="+mn-lt"/>
                          <a:ea typeface="+mn-ea"/>
                          <a:cs typeface="+mn-cs"/>
                        </a:rPr>
                        <a:t>For BS = 1 </a:t>
                      </a:r>
                      <a:br>
                        <a:rPr lang="en-US" sz="1800" kern="1200" dirty="0">
                          <a:solidFill>
                            <a:schemeClr val="dk1"/>
                          </a:solidFill>
                          <a:effectLst/>
                          <a:latin typeface="+mn-lt"/>
                          <a:ea typeface="+mn-ea"/>
                          <a:cs typeface="+mn-cs"/>
                        </a:rPr>
                      </a:br>
                      <a:r>
                        <a:rPr lang="en-US" sz="1800" kern="1200" dirty="0">
                          <a:solidFill>
                            <a:schemeClr val="dk1"/>
                          </a:solidFill>
                          <a:effectLst/>
                          <a:latin typeface="+mn-lt"/>
                          <a:ea typeface="+mn-ea"/>
                          <a:cs typeface="+mn-cs"/>
                        </a:rPr>
                        <a:t>Only</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5</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235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108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-154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105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-87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45561989"/>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6</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547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19914178"/>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7</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305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225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-164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120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-80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82803223"/>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8</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-142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149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222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876278791"/>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9</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327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-119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20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91625235"/>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10</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348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34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157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-52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525287940"/>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11</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-66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207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-115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87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46123883"/>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12</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365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255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-24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07824604"/>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13</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492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-54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04707130"/>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rPr>
                        <a:t>14</a:t>
                      </a:r>
                      <a:endParaRPr lang="en-US" sz="1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631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-110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14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69624451"/>
                  </a:ext>
                </a:extLst>
              </a:tr>
              <a:tr h="311418">
                <a:tc vMerge="1">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rPr>
                        <a:t>15</a:t>
                      </a:r>
                      <a:endParaRPr lang="en-US" sz="18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-99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highlight>
                            <a:srgbClr val="FFFF00"/>
                          </a:highlight>
                        </a:rPr>
                        <a:t>685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-268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-57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-33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27</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29499621"/>
                  </a:ext>
                </a:extLst>
              </a:tr>
            </a:tbl>
          </a:graphicData>
        </a:graphic>
      </p:graphicFrame>
    </p:spTree>
    <p:extLst>
      <p:ext uri="{BB962C8B-B14F-4D97-AF65-F5344CB8AC3E}">
        <p14:creationId xmlns:p14="http://schemas.microsoft.com/office/powerpoint/2010/main" val="89260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1964B-D1B3-45E4-B3C1-C92774BCF584}"/>
              </a:ext>
            </a:extLst>
          </p:cNvPr>
          <p:cNvSpPr>
            <a:spLocks noGrp="1"/>
          </p:cNvSpPr>
          <p:nvPr>
            <p:ph type="title"/>
          </p:nvPr>
        </p:nvSpPr>
        <p:spPr/>
        <p:txBody>
          <a:bodyPr/>
          <a:lstStyle/>
          <a:p>
            <a:r>
              <a:rPr lang="en-US" dirty="0"/>
              <a:t>Clipping</a:t>
            </a:r>
          </a:p>
        </p:txBody>
      </p:sp>
      <p:sp>
        <p:nvSpPr>
          <p:cNvPr id="3" name="Content Placeholder 2">
            <a:extLst>
              <a:ext uri="{FF2B5EF4-FFF2-40B4-BE49-F238E27FC236}">
                <a16:creationId xmlns:a16="http://schemas.microsoft.com/office/drawing/2014/main" id="{8A54B2C5-BF08-407A-B790-6F30F810D122}"/>
              </a:ext>
            </a:extLst>
          </p:cNvPr>
          <p:cNvSpPr>
            <a:spLocks noGrp="1"/>
          </p:cNvSpPr>
          <p:nvPr>
            <p:ph sz="quarter" idx="12"/>
          </p:nvPr>
        </p:nvSpPr>
        <p:spPr/>
        <p:txBody>
          <a:bodyPr/>
          <a:lstStyle/>
          <a:p>
            <a:r>
              <a:rPr lang="en-US" dirty="0"/>
              <a:t>Two clipping values are signaled in the picture level</a:t>
            </a:r>
          </a:p>
          <a:p>
            <a:pPr lvl="1"/>
            <a:r>
              <a:rPr lang="en-US" i="1" dirty="0"/>
              <a:t>t</a:t>
            </a:r>
            <a:r>
              <a:rPr lang="en-US" i="1" baseline="-25000" dirty="0"/>
              <a:t>C,VER</a:t>
            </a:r>
            <a:r>
              <a:rPr lang="en-US" i="1" dirty="0"/>
              <a:t> </a:t>
            </a:r>
            <a:r>
              <a:rPr lang="en-US" dirty="0"/>
              <a:t>is used in clipping the magnitude change for the vertical boundaries</a:t>
            </a:r>
            <a:r>
              <a:rPr lang="en-US" baseline="-25000" dirty="0"/>
              <a:t> </a:t>
            </a:r>
          </a:p>
          <a:p>
            <a:pPr marL="163703" lvl="1" indent="0" algn="ctr">
              <a:buNone/>
            </a:pPr>
            <a:endParaRPr lang="en-CA" i="1" dirty="0"/>
          </a:p>
          <a:p>
            <a:pPr marL="163703" lvl="1" indent="0" algn="ctr">
              <a:buNone/>
            </a:pPr>
            <a:r>
              <a:rPr lang="en-CA" i="1" dirty="0"/>
              <a:t>p'</a:t>
            </a:r>
            <a:r>
              <a:rPr lang="en-CA" dirty="0"/>
              <a:t> = </a:t>
            </a:r>
            <a:r>
              <a:rPr lang="en-CA" i="1" dirty="0"/>
              <a:t>p</a:t>
            </a:r>
            <a:r>
              <a:rPr lang="en-CA" dirty="0"/>
              <a:t> + Clip3 (-</a:t>
            </a:r>
            <a:r>
              <a:rPr lang="en-CA" i="1" dirty="0"/>
              <a:t>t</a:t>
            </a:r>
            <a:r>
              <a:rPr lang="en-CA" i="1" baseline="-25000" dirty="0"/>
              <a:t>C,VER</a:t>
            </a:r>
            <a:r>
              <a:rPr lang="en-CA" dirty="0"/>
              <a:t> , </a:t>
            </a:r>
            <a:r>
              <a:rPr lang="en-CA" i="1" dirty="0"/>
              <a:t>t</a:t>
            </a:r>
            <a:r>
              <a:rPr lang="en-CA" i="1" baseline="-25000" dirty="0"/>
              <a:t>C,VER</a:t>
            </a:r>
            <a:r>
              <a:rPr lang="en-CA" dirty="0"/>
              <a:t> , </a:t>
            </a:r>
            <a:r>
              <a:rPr lang="en-CA" i="1" dirty="0" err="1"/>
              <a:t>Δp</a:t>
            </a:r>
            <a:r>
              <a:rPr lang="en-CA" dirty="0"/>
              <a:t>)</a:t>
            </a:r>
            <a:endParaRPr lang="en-US" dirty="0"/>
          </a:p>
          <a:p>
            <a:pPr marL="163703" lvl="1" indent="0">
              <a:buNone/>
            </a:pPr>
            <a:endParaRPr lang="en-US" dirty="0"/>
          </a:p>
          <a:p>
            <a:pPr lvl="1"/>
            <a:r>
              <a:rPr lang="en-US" i="1" dirty="0"/>
              <a:t>t</a:t>
            </a:r>
            <a:r>
              <a:rPr lang="en-US" i="1" baseline="-25000" dirty="0"/>
              <a:t>C,HOR</a:t>
            </a:r>
            <a:r>
              <a:rPr lang="en-US" dirty="0"/>
              <a:t> is used in clipping the magnitude change for the horizontal boundaries</a:t>
            </a:r>
          </a:p>
          <a:p>
            <a:pPr lvl="1"/>
            <a:endParaRPr lang="en-CA" i="1" dirty="0"/>
          </a:p>
          <a:p>
            <a:pPr marL="163703" lvl="1" indent="0" algn="ctr">
              <a:buNone/>
            </a:pPr>
            <a:r>
              <a:rPr lang="en-CA" i="1" dirty="0"/>
              <a:t>p'</a:t>
            </a:r>
            <a:r>
              <a:rPr lang="en-CA" dirty="0"/>
              <a:t> = </a:t>
            </a:r>
            <a:r>
              <a:rPr lang="en-CA" i="1" dirty="0"/>
              <a:t>p</a:t>
            </a:r>
            <a:r>
              <a:rPr lang="en-CA" dirty="0"/>
              <a:t> + Clip3 (-</a:t>
            </a:r>
            <a:r>
              <a:rPr lang="en-CA" i="1" dirty="0"/>
              <a:t>t</a:t>
            </a:r>
            <a:r>
              <a:rPr lang="en-CA" i="1" baseline="-25000" dirty="0"/>
              <a:t>C,HOR</a:t>
            </a:r>
            <a:r>
              <a:rPr lang="en-CA" dirty="0"/>
              <a:t> , </a:t>
            </a:r>
            <a:r>
              <a:rPr lang="en-CA" i="1" dirty="0"/>
              <a:t>t</a:t>
            </a:r>
            <a:r>
              <a:rPr lang="en-CA" i="1" baseline="-25000" dirty="0"/>
              <a:t>C,HOR</a:t>
            </a:r>
            <a:r>
              <a:rPr lang="en-CA" dirty="0"/>
              <a:t> , </a:t>
            </a:r>
            <a:r>
              <a:rPr lang="en-CA" i="1" dirty="0" err="1"/>
              <a:t>Δp</a:t>
            </a:r>
            <a:r>
              <a:rPr lang="en-CA" dirty="0"/>
              <a:t>)</a:t>
            </a:r>
            <a:endParaRPr lang="en-US" dirty="0"/>
          </a:p>
        </p:txBody>
      </p:sp>
    </p:spTree>
    <p:extLst>
      <p:ext uri="{BB962C8B-B14F-4D97-AF65-F5344CB8AC3E}">
        <p14:creationId xmlns:p14="http://schemas.microsoft.com/office/powerpoint/2010/main" val="178519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EF389-8654-4EA0-A722-CF966C687822}"/>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6B651766-C6C2-4DD4-B257-B93F74F35398}"/>
              </a:ext>
            </a:extLst>
          </p:cNvPr>
          <p:cNvSpPr>
            <a:spLocks noGrp="1"/>
          </p:cNvSpPr>
          <p:nvPr>
            <p:ph sz="quarter" idx="12"/>
          </p:nvPr>
        </p:nvSpPr>
        <p:spPr>
          <a:xfrm>
            <a:off x="495300" y="1709928"/>
            <a:ext cx="11190732" cy="939004"/>
          </a:xfrm>
        </p:spPr>
        <p:txBody>
          <a:bodyPr/>
          <a:lstStyle/>
          <a:p>
            <a:r>
              <a:rPr lang="en-US" dirty="0"/>
              <a:t>Anchor: HM+QTBT (implemented on JEM7.0 with structure only)</a:t>
            </a:r>
          </a:p>
          <a:p>
            <a:r>
              <a:rPr lang="en-US" dirty="0"/>
              <a:t>Tested: Anchor with the proposed deblocking replacing the JEM deblocking</a:t>
            </a:r>
          </a:p>
        </p:txBody>
      </p:sp>
      <p:sp>
        <p:nvSpPr>
          <p:cNvPr id="4" name="Subtitle 3">
            <a:extLst>
              <a:ext uri="{FF2B5EF4-FFF2-40B4-BE49-F238E27FC236}">
                <a16:creationId xmlns:a16="http://schemas.microsoft.com/office/drawing/2014/main" id="{96712AE9-9C7E-4099-A47E-71A2CE142624}"/>
              </a:ext>
            </a:extLst>
          </p:cNvPr>
          <p:cNvSpPr>
            <a:spLocks noGrp="1"/>
          </p:cNvSpPr>
          <p:nvPr>
            <p:ph type="subTitle" idx="1"/>
          </p:nvPr>
        </p:nvSpPr>
        <p:spPr/>
        <p:txBody>
          <a:bodyPr/>
          <a:lstStyle/>
          <a:p>
            <a:endParaRPr lang="en-US"/>
          </a:p>
        </p:txBody>
      </p:sp>
      <p:graphicFrame>
        <p:nvGraphicFramePr>
          <p:cNvPr id="6" name="Table 5">
            <a:extLst>
              <a:ext uri="{FF2B5EF4-FFF2-40B4-BE49-F238E27FC236}">
                <a16:creationId xmlns:a16="http://schemas.microsoft.com/office/drawing/2014/main" id="{D133B396-B99E-4152-9D51-545A625C9A17}"/>
              </a:ext>
            </a:extLst>
          </p:cNvPr>
          <p:cNvGraphicFramePr>
            <a:graphicFrameLocks noGrp="1"/>
          </p:cNvGraphicFramePr>
          <p:nvPr>
            <p:extLst>
              <p:ext uri="{D42A27DB-BD31-4B8C-83A1-F6EECF244321}">
                <p14:modId xmlns:p14="http://schemas.microsoft.com/office/powerpoint/2010/main" val="2970740191"/>
              </p:ext>
            </p:extLst>
          </p:nvPr>
        </p:nvGraphicFramePr>
        <p:xfrm>
          <a:off x="353782" y="2794971"/>
          <a:ext cx="6640790" cy="3634110"/>
        </p:xfrm>
        <a:graphic>
          <a:graphicData uri="http://schemas.openxmlformats.org/drawingml/2006/table">
            <a:tbl>
              <a:tblPr firstRow="1" firstCol="1" bandRow="1">
                <a:tableStyleId>{8A107856-5554-42FB-B03E-39F5DBC370BA}</a:tableStyleId>
              </a:tblPr>
              <a:tblGrid>
                <a:gridCol w="1106515">
                  <a:extLst>
                    <a:ext uri="{9D8B030D-6E8A-4147-A177-3AD203B41FA5}">
                      <a16:colId xmlns:a16="http://schemas.microsoft.com/office/drawing/2014/main" val="2040419084"/>
                    </a:ext>
                  </a:extLst>
                </a:gridCol>
                <a:gridCol w="1106855">
                  <a:extLst>
                    <a:ext uri="{9D8B030D-6E8A-4147-A177-3AD203B41FA5}">
                      <a16:colId xmlns:a16="http://schemas.microsoft.com/office/drawing/2014/main" val="32264830"/>
                    </a:ext>
                  </a:extLst>
                </a:gridCol>
                <a:gridCol w="1106855">
                  <a:extLst>
                    <a:ext uri="{9D8B030D-6E8A-4147-A177-3AD203B41FA5}">
                      <a16:colId xmlns:a16="http://schemas.microsoft.com/office/drawing/2014/main" val="986393312"/>
                    </a:ext>
                  </a:extLst>
                </a:gridCol>
                <a:gridCol w="1106855">
                  <a:extLst>
                    <a:ext uri="{9D8B030D-6E8A-4147-A177-3AD203B41FA5}">
                      <a16:colId xmlns:a16="http://schemas.microsoft.com/office/drawing/2014/main" val="3255805151"/>
                    </a:ext>
                  </a:extLst>
                </a:gridCol>
                <a:gridCol w="1106855">
                  <a:extLst>
                    <a:ext uri="{9D8B030D-6E8A-4147-A177-3AD203B41FA5}">
                      <a16:colId xmlns:a16="http://schemas.microsoft.com/office/drawing/2014/main" val="1208675205"/>
                    </a:ext>
                  </a:extLst>
                </a:gridCol>
                <a:gridCol w="1106855">
                  <a:extLst>
                    <a:ext uri="{9D8B030D-6E8A-4147-A177-3AD203B41FA5}">
                      <a16:colId xmlns:a16="http://schemas.microsoft.com/office/drawing/2014/main" val="2069519966"/>
                    </a:ext>
                  </a:extLst>
                </a:gridCol>
              </a:tblGrid>
              <a:tr h="403790">
                <a:tc rowSpan="2">
                  <a:txBody>
                    <a:bodyPr/>
                    <a:lstStyle/>
                    <a:p>
                      <a:endParaRPr lang="en-US" sz="18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All Intra Main10 </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12349031"/>
                  </a:ext>
                </a:extLst>
              </a:tr>
              <a:tr h="403790">
                <a:tc vMerge="1">
                  <a:txBody>
                    <a:bodyPr/>
                    <a:lstStyle/>
                    <a:p>
                      <a:endParaRPr lang="en-US" sz="18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Y</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U</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835767273"/>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A1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-1.56%</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124%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03137228"/>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A2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-1.38%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100%</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123%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44270500"/>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B</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-1.32%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0.04%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0.04%</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124%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54880975"/>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C</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-0.88%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0.09%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00781910"/>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D</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-0.83%</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0.16%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0.16%</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108%</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68899129"/>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Class E</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-1.64%</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0.15%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0.15%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112%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6283972"/>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Overall </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-1.25%</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0.08%</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0.08%</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101%</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118%</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98838844"/>
                  </a:ext>
                </a:extLst>
              </a:tr>
            </a:tbl>
          </a:graphicData>
        </a:graphic>
      </p:graphicFrame>
      <p:graphicFrame>
        <p:nvGraphicFramePr>
          <p:cNvPr id="7" name="Table 6">
            <a:extLst>
              <a:ext uri="{FF2B5EF4-FFF2-40B4-BE49-F238E27FC236}">
                <a16:creationId xmlns:a16="http://schemas.microsoft.com/office/drawing/2014/main" id="{AC4CB76B-78E3-4965-93DB-AEA67C8D5D43}"/>
              </a:ext>
            </a:extLst>
          </p:cNvPr>
          <p:cNvGraphicFramePr>
            <a:graphicFrameLocks noGrp="1"/>
          </p:cNvGraphicFramePr>
          <p:nvPr>
            <p:extLst>
              <p:ext uri="{D42A27DB-BD31-4B8C-83A1-F6EECF244321}">
                <p14:modId xmlns:p14="http://schemas.microsoft.com/office/powerpoint/2010/main" val="1583260982"/>
              </p:ext>
            </p:extLst>
          </p:nvPr>
        </p:nvGraphicFramePr>
        <p:xfrm>
          <a:off x="6994572" y="2794972"/>
          <a:ext cx="4903510" cy="3634110"/>
        </p:xfrm>
        <a:graphic>
          <a:graphicData uri="http://schemas.openxmlformats.org/drawingml/2006/table">
            <a:tbl>
              <a:tblPr firstRow="1" firstCol="1" bandRow="1">
                <a:tableStyleId>{8A107856-5554-42FB-B03E-39F5DBC370BA}</a:tableStyleId>
              </a:tblPr>
              <a:tblGrid>
                <a:gridCol w="980702">
                  <a:extLst>
                    <a:ext uri="{9D8B030D-6E8A-4147-A177-3AD203B41FA5}">
                      <a16:colId xmlns:a16="http://schemas.microsoft.com/office/drawing/2014/main" val="1959114604"/>
                    </a:ext>
                  </a:extLst>
                </a:gridCol>
                <a:gridCol w="980702">
                  <a:extLst>
                    <a:ext uri="{9D8B030D-6E8A-4147-A177-3AD203B41FA5}">
                      <a16:colId xmlns:a16="http://schemas.microsoft.com/office/drawing/2014/main" val="3054558596"/>
                    </a:ext>
                  </a:extLst>
                </a:gridCol>
                <a:gridCol w="980702">
                  <a:extLst>
                    <a:ext uri="{9D8B030D-6E8A-4147-A177-3AD203B41FA5}">
                      <a16:colId xmlns:a16="http://schemas.microsoft.com/office/drawing/2014/main" val="4075552266"/>
                    </a:ext>
                  </a:extLst>
                </a:gridCol>
                <a:gridCol w="980702">
                  <a:extLst>
                    <a:ext uri="{9D8B030D-6E8A-4147-A177-3AD203B41FA5}">
                      <a16:colId xmlns:a16="http://schemas.microsoft.com/office/drawing/2014/main" val="2236268334"/>
                    </a:ext>
                  </a:extLst>
                </a:gridCol>
                <a:gridCol w="980702">
                  <a:extLst>
                    <a:ext uri="{9D8B030D-6E8A-4147-A177-3AD203B41FA5}">
                      <a16:colId xmlns:a16="http://schemas.microsoft.com/office/drawing/2014/main" val="1415565198"/>
                    </a:ext>
                  </a:extLst>
                </a:gridCol>
              </a:tblGrid>
              <a:tr h="40379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Random Access Main 10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6244964"/>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Y</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U</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V</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41585132"/>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-1.98%</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0.06%</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99%</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66293070"/>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-1.82%</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0.13%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115%</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996801274"/>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-1.51%</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0.11%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112%</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100093594"/>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-0.80%</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0.18%</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106%</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92974139"/>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-0.66%</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0.23%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0.09%</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103%</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41363700"/>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0" dirty="0">
                          <a:effectLst/>
                        </a:rPr>
                        <a:t>-1.77%</a:t>
                      </a:r>
                      <a:endParaRPr lang="en-US" sz="1800" b="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0.21%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a:effectLst/>
                        </a:rPr>
                        <a:t>0.17%</a:t>
                      </a:r>
                      <a:endParaRPr lang="en-US" sz="18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100%</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rPr>
                        <a:t>105%</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52116495"/>
                  </a:ext>
                </a:extLst>
              </a:tr>
              <a:tr h="40379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-1.41%</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0.13%</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a:effectLst/>
                        </a:rPr>
                        <a:t>0.09%</a:t>
                      </a:r>
                      <a:endParaRPr lang="en-US" sz="18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100%</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b="1" dirty="0">
                          <a:effectLst/>
                        </a:rPr>
                        <a:t>110%</a:t>
                      </a:r>
                      <a:endParaRPr lang="en-US" sz="18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15527194"/>
                  </a:ext>
                </a:extLst>
              </a:tr>
            </a:tbl>
          </a:graphicData>
        </a:graphic>
      </p:graphicFrame>
    </p:spTree>
    <p:extLst>
      <p:ext uri="{BB962C8B-B14F-4D97-AF65-F5344CB8AC3E}">
        <p14:creationId xmlns:p14="http://schemas.microsoft.com/office/powerpoint/2010/main" val="327608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9FCD0-A570-458A-8D22-C6587CAB89F6}"/>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B8590751-6C6C-4009-B49F-81D10797B4B3}"/>
              </a:ext>
            </a:extLst>
          </p:cNvPr>
          <p:cNvSpPr>
            <a:spLocks noGrp="1"/>
          </p:cNvSpPr>
          <p:nvPr>
            <p:ph sz="quarter" idx="12"/>
          </p:nvPr>
        </p:nvSpPr>
        <p:spPr/>
        <p:txBody>
          <a:bodyPr/>
          <a:lstStyle/>
          <a:p>
            <a:r>
              <a:rPr lang="en-US" dirty="0"/>
              <a:t>Propose four-dimension filter selection for deblocking</a:t>
            </a:r>
          </a:p>
          <a:p>
            <a:pPr lvl="1"/>
            <a:r>
              <a:rPr lang="en-US" dirty="0"/>
              <a:t>Determine the values of four arguments used to find the right filter index in a 4-D LUT</a:t>
            </a:r>
          </a:p>
          <a:p>
            <a:pPr lvl="1"/>
            <a:r>
              <a:rPr lang="en-US" dirty="0"/>
              <a:t>Filtering</a:t>
            </a:r>
          </a:p>
          <a:p>
            <a:pPr lvl="1"/>
            <a:r>
              <a:rPr lang="en-US" dirty="0"/>
              <a:t>Clipping</a:t>
            </a:r>
          </a:p>
          <a:p>
            <a:r>
              <a:rPr lang="en-US" dirty="0"/>
              <a:t>BD-rate reduction</a:t>
            </a:r>
          </a:p>
          <a:p>
            <a:pPr lvl="1"/>
            <a:r>
              <a:rPr lang="en-US" dirty="0"/>
              <a:t>AI: overall -1.25%, HD and above -1.42%</a:t>
            </a:r>
          </a:p>
          <a:p>
            <a:pPr lvl="1"/>
            <a:r>
              <a:rPr lang="en-US" dirty="0"/>
              <a:t>RA: overall -1.41%, HD and above -1.77%</a:t>
            </a:r>
          </a:p>
          <a:p>
            <a:r>
              <a:rPr lang="en-US" dirty="0"/>
              <a:t>Suggest to study this contribution in deblocking CE</a:t>
            </a:r>
          </a:p>
        </p:txBody>
      </p:sp>
      <p:sp>
        <p:nvSpPr>
          <p:cNvPr id="4" name="Subtitle 3">
            <a:extLst>
              <a:ext uri="{FF2B5EF4-FFF2-40B4-BE49-F238E27FC236}">
                <a16:creationId xmlns:a16="http://schemas.microsoft.com/office/drawing/2014/main" id="{550764D8-FBA4-47D0-91F3-AA9B379F9EB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9687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Qualcomm 16x9 Corporate Simplified Template</Template>
  <TotalTime>3011</TotalTime>
  <Words>902</Words>
  <Application>Microsoft Office PowerPoint</Application>
  <PresentationFormat>Widescreen</PresentationFormat>
  <Paragraphs>353</Paragraphs>
  <Slides>10</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Arial</vt:lpstr>
      <vt:lpstr>Cambria Math</vt:lpstr>
      <vt:lpstr>Century Gothic</vt:lpstr>
      <vt:lpstr>Microsoft Sans Serif</vt:lpstr>
      <vt:lpstr>Times New Roman</vt:lpstr>
      <vt:lpstr>Qualcomm</vt:lpstr>
      <vt:lpstr>Visio</vt:lpstr>
      <vt:lpstr>JVET-J0056 Multi-Dimensional Filter Selection for Deblocking</vt:lpstr>
      <vt:lpstr>General Idea</vt:lpstr>
      <vt:lpstr>Four-Dimensional Filter Selection</vt:lpstr>
      <vt:lpstr>Four-Dimensional Filter Selection</vt:lpstr>
      <vt:lpstr>Four-Dimensional Filter Selection</vt:lpstr>
      <vt:lpstr>Pre-Defined Filters</vt:lpstr>
      <vt:lpstr>Clipping</vt:lpstr>
      <vt:lpstr>Experimental Results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Jie Dong</dc:creator>
  <cp:lastModifiedBy>Jie Dong</cp:lastModifiedBy>
  <cp:revision>102</cp:revision>
  <dcterms:created xsi:type="dcterms:W3CDTF">2018-04-10T04:53:38Z</dcterms:created>
  <dcterms:modified xsi:type="dcterms:W3CDTF">2018-04-13T17:01:18Z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