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73" r:id="rId4"/>
    <p:sldId id="284" r:id="rId5"/>
    <p:sldId id="277" r:id="rId6"/>
    <p:sldId id="283" r:id="rId7"/>
    <p:sldId id="279" r:id="rId8"/>
    <p:sldId id="281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29"/>
  </p:normalViewPr>
  <p:slideViewPr>
    <p:cSldViewPr>
      <p:cViewPr varScale="1">
        <p:scale>
          <a:sx n="112" d="100"/>
          <a:sy n="112" d="100"/>
        </p:scale>
        <p:origin x="190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altLang="zh-CN" b="1" dirty="0"/>
              <a:t>Further work</a:t>
            </a:r>
            <a:r>
              <a:rPr lang="en-CA" b="1" dirty="0"/>
              <a:t> on top of Tencent’s </a:t>
            </a:r>
            <a:r>
              <a:rPr lang="en-CA" b="1" dirty="0" err="1"/>
              <a:t>CfP</a:t>
            </a:r>
            <a:r>
              <a:rPr lang="en-CA" b="1" dirty="0"/>
              <a:t> response </a:t>
            </a:r>
            <a:br>
              <a:rPr lang="en-CA" b="1" dirty="0"/>
            </a:br>
            <a:r>
              <a:rPr lang="en-US" b="1" dirty="0"/>
              <a:t>(JVET-J0047)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X. Li, X. Xu, X. Zhao, J. Ye, L. Zhao, </a:t>
            </a:r>
          </a:p>
          <a:p>
            <a:r>
              <a:rPr lang="en-US" dirty="0"/>
              <a:t>S. Liu, M. Xu, G. Li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/04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Improvements over Tencent’s </a:t>
            </a:r>
            <a:r>
              <a:rPr lang="en-US" altLang="zh-CN" sz="2800" dirty="0" err="1">
                <a:ea typeface="宋体" panose="02010600030101010101" pitchFamily="2" charset="-122"/>
              </a:rPr>
              <a:t>CfP</a:t>
            </a:r>
            <a:r>
              <a:rPr lang="en-US" altLang="zh-CN" sz="2800" dirty="0">
                <a:ea typeface="宋体" panose="02010600030101010101" pitchFamily="2" charset="-122"/>
              </a:rPr>
              <a:t> response</a:t>
            </a:r>
            <a:endParaRPr lang="en-US" altLang="en-US" sz="28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Normative changes</a:t>
            </a:r>
          </a:p>
          <a:p>
            <a:pPr lvl="1"/>
            <a:r>
              <a:rPr lang="en-US" sz="2400" dirty="0">
                <a:ea typeface="宋体" panose="02010600030101010101" pitchFamily="2" charset="-122"/>
              </a:rPr>
              <a:t>Block structure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Intra block copy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Merge candidate list construction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Encoder only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Adaptive chroma QP offset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DFE-95D0-4E0E-AB7D-2C689D30F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CA" dirty="0"/>
              <a:t>Improvement of block structure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38FDD-2591-43B1-9A08-885255657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r>
              <a:rPr lang="en-US" sz="2800" dirty="0"/>
              <a:t>A new tree type – </a:t>
            </a:r>
            <a:r>
              <a:rPr lang="en-US" sz="2800" dirty="0" err="1"/>
              <a:t>SplitToSquare</a:t>
            </a:r>
            <a:r>
              <a:rPr lang="en-US" sz="2800" dirty="0"/>
              <a:t> </a:t>
            </a:r>
          </a:p>
          <a:p>
            <a:pPr lvl="1"/>
            <a:r>
              <a:rPr lang="en-CA" sz="2400" dirty="0"/>
              <a:t>A block is split into largest same-size square sub-blocks</a:t>
            </a:r>
          </a:p>
          <a:p>
            <a:pPr lvl="1"/>
            <a:r>
              <a:rPr lang="en-US" sz="2400" dirty="0"/>
              <a:t>Same as quad-tree for square input blocks</a:t>
            </a:r>
          </a:p>
          <a:p>
            <a:pPr lvl="1"/>
            <a:r>
              <a:rPr lang="en-US" sz="2400" dirty="0"/>
              <a:t>In this proposal, it is only allowed when the width to height ratio is 1:1, 1:4 and 4:1</a:t>
            </a:r>
          </a:p>
          <a:p>
            <a:r>
              <a:rPr lang="en-US" sz="2800" dirty="0"/>
              <a:t>Signaling cost reduction</a:t>
            </a:r>
          </a:p>
          <a:p>
            <a:pPr lvl="1"/>
            <a:r>
              <a:rPr lang="en-US" sz="2400" dirty="0"/>
              <a:t>Split flag is inferred as true if the current block is partially outside picture boundary</a:t>
            </a:r>
          </a:p>
          <a:p>
            <a:pPr lvl="1"/>
            <a:r>
              <a:rPr lang="en-US" sz="2400" dirty="0"/>
              <a:t>Split direction is inferred as along the picture boundary when the current is partially outside picture boundary either vertically or horizontally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9005DE10-2B9F-43B8-965A-E0100D7169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9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F471B4A-6C9F-4714-AEA5-637FB8056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9793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Intra block copy with further modifications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13F5B767-356A-4CA6-9399-248A7F791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525963"/>
          </a:xfrm>
        </p:spPr>
        <p:txBody>
          <a:bodyPr/>
          <a:lstStyle/>
          <a:p>
            <a:r>
              <a:rPr lang="en-US" altLang="en-US" sz="2000" dirty="0">
                <a:ea typeface="宋体" panose="02010600030101010101" pitchFamily="2" charset="-122"/>
              </a:rPr>
              <a:t>Unification of IBC and inter</a:t>
            </a:r>
          </a:p>
          <a:p>
            <a:pPr lvl="1"/>
            <a:r>
              <a:rPr lang="en-US" altLang="en-US" sz="1800" dirty="0">
                <a:ea typeface="宋体" panose="02010600030101010101" pitchFamily="2" charset="-122"/>
              </a:rPr>
              <a:t>Same concept as SCM</a:t>
            </a:r>
          </a:p>
          <a:p>
            <a:pPr lvl="1"/>
            <a:r>
              <a:rPr lang="en-US" altLang="en-US" sz="1800" dirty="0">
                <a:ea typeface="宋体" panose="02010600030101010101" pitchFamily="2" charset="-122"/>
              </a:rPr>
              <a:t>IBC is aligned with inter</a:t>
            </a:r>
            <a:endParaRPr lang="en-US" altLang="en-US" sz="2000" dirty="0">
              <a:ea typeface="宋体" panose="02010600030101010101" pitchFamily="2" charset="-122"/>
            </a:endParaRPr>
          </a:p>
          <a:p>
            <a:pPr lvl="1"/>
            <a:r>
              <a:rPr lang="en-US" altLang="en-US" sz="1800" dirty="0">
                <a:ea typeface="宋体" panose="02010600030101010101" pitchFamily="2" charset="-122"/>
              </a:rPr>
              <a:t>BVD resolution: 1-pel integer and 4-pel integer</a:t>
            </a:r>
          </a:p>
        </p:txBody>
      </p:sp>
      <p:grpSp>
        <p:nvGrpSpPr>
          <p:cNvPr id="9220" name="Group 3">
            <a:extLst>
              <a:ext uri="{FF2B5EF4-FFF2-40B4-BE49-F238E27FC236}">
                <a16:creationId xmlns:a16="http://schemas.microsoft.com/office/drawing/2014/main" id="{CD6F3BB8-B7C3-480C-A8DE-4E1226049BF9}"/>
              </a:ext>
            </a:extLst>
          </p:cNvPr>
          <p:cNvGrpSpPr>
            <a:grpSpLocks/>
          </p:cNvGrpSpPr>
          <p:nvPr/>
        </p:nvGrpSpPr>
        <p:grpSpPr bwMode="auto">
          <a:xfrm>
            <a:off x="3106737" y="2990106"/>
            <a:ext cx="3424237" cy="3751262"/>
            <a:chOff x="0" y="606447"/>
            <a:chExt cx="5783374" cy="593528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707FDA1-84FA-4772-BD95-9C9531E7AA8F}"/>
                </a:ext>
              </a:extLst>
            </p:cNvPr>
            <p:cNvSpPr/>
            <p:nvPr/>
          </p:nvSpPr>
          <p:spPr>
            <a:xfrm>
              <a:off x="2225406" y="1073634"/>
              <a:ext cx="965236" cy="34159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Skip flag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A37674B8-5B63-4C4C-97DD-EE9E78DF7FA2}"/>
                </a:ext>
              </a:extLst>
            </p:cNvPr>
            <p:cNvCxnSpPr/>
            <p:nvPr/>
          </p:nvCxnSpPr>
          <p:spPr>
            <a:xfrm>
              <a:off x="2716067" y="606447"/>
              <a:ext cx="0" cy="46718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DCD2D073-969F-40B6-B8CD-941ACD3E945F}"/>
                </a:ext>
              </a:extLst>
            </p:cNvPr>
            <p:cNvCxnSpPr>
              <a:cxnSpLocks/>
              <a:endCxn id="11" idx="0"/>
            </p:cNvCxnSpPr>
            <p:nvPr/>
          </p:nvCxnSpPr>
          <p:spPr>
            <a:xfrm>
              <a:off x="584504" y="1239411"/>
              <a:ext cx="0" cy="2973924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16A8CCE-6E46-4DB8-B4E0-6AFB4F66FAEB}"/>
                </a:ext>
              </a:extLst>
            </p:cNvPr>
            <p:cNvCxnSpPr>
              <a:cxnSpLocks/>
              <a:endCxn id="13" idx="0"/>
            </p:cNvCxnSpPr>
            <p:nvPr/>
          </p:nvCxnSpPr>
          <p:spPr>
            <a:xfrm flipH="1">
              <a:off x="3764422" y="1244434"/>
              <a:ext cx="0" cy="46718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CA92CAB-CAA5-4B9F-8112-FE28F034C0B3}"/>
                </a:ext>
              </a:extLst>
            </p:cNvPr>
            <p:cNvCxnSpPr>
              <a:cxnSpLocks/>
              <a:endCxn id="5" idx="3"/>
            </p:cNvCxnSpPr>
            <p:nvPr/>
          </p:nvCxnSpPr>
          <p:spPr>
            <a:xfrm flipH="1">
              <a:off x="3190643" y="1244434"/>
              <a:ext cx="573779" cy="0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3B40018C-FFD4-41CF-BF18-353B504DD917}"/>
                </a:ext>
              </a:extLst>
            </p:cNvPr>
            <p:cNvCxnSpPr>
              <a:cxnSpLocks/>
              <a:stCxn id="5" idx="1"/>
            </p:cNvCxnSpPr>
            <p:nvPr/>
          </p:nvCxnSpPr>
          <p:spPr>
            <a:xfrm flipH="1" flipV="1">
              <a:off x="584504" y="1239411"/>
              <a:ext cx="1640902" cy="5024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7EAC60E-A173-47B5-B6EE-6B3DE6140CD9}"/>
                </a:ext>
              </a:extLst>
            </p:cNvPr>
            <p:cNvSpPr/>
            <p:nvPr/>
          </p:nvSpPr>
          <p:spPr>
            <a:xfrm>
              <a:off x="101886" y="4213334"/>
              <a:ext cx="962554" cy="5048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Merge </a:t>
              </a:r>
              <a:r>
                <a:rPr lang="en-US" sz="900" dirty="0" err="1"/>
                <a:t>idx</a:t>
              </a:r>
              <a:endParaRPr lang="en-US" sz="900" dirty="0"/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BFBC3D4D-C88C-4EA5-8EC7-6BB8F6FD772B}"/>
                </a:ext>
              </a:extLst>
            </p:cNvPr>
            <p:cNvCxnSpPr>
              <a:cxnSpLocks/>
            </p:cNvCxnSpPr>
            <p:nvPr/>
          </p:nvCxnSpPr>
          <p:spPr>
            <a:xfrm>
              <a:off x="584504" y="4665451"/>
              <a:ext cx="0" cy="137142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8919500-4C29-4847-9029-5192D27677E0}"/>
                </a:ext>
              </a:extLst>
            </p:cNvPr>
            <p:cNvSpPr/>
            <p:nvPr/>
          </p:nvSpPr>
          <p:spPr>
            <a:xfrm>
              <a:off x="3158468" y="1711621"/>
              <a:ext cx="1209226" cy="65556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900" dirty="0" err="1"/>
                <a:t>PredMode</a:t>
              </a:r>
              <a:endParaRPr lang="en-US" sz="900" dirty="0"/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4D80F15-6A75-4131-931F-E8A41383558B}"/>
                </a:ext>
              </a:extLst>
            </p:cNvPr>
            <p:cNvCxnSpPr>
              <a:cxnSpLocks/>
            </p:cNvCxnSpPr>
            <p:nvPr/>
          </p:nvCxnSpPr>
          <p:spPr>
            <a:xfrm>
              <a:off x="2708024" y="2038150"/>
              <a:ext cx="0" cy="592775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2BC0EFB-2557-424B-BFC0-23A15CA5D8EE}"/>
                </a:ext>
              </a:extLst>
            </p:cNvPr>
            <p:cNvCxnSpPr>
              <a:cxnSpLocks/>
            </p:cNvCxnSpPr>
            <p:nvPr/>
          </p:nvCxnSpPr>
          <p:spPr>
            <a:xfrm>
              <a:off x="4957561" y="2045685"/>
              <a:ext cx="0" cy="58524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B0069E64-8305-4C7D-902F-6595AEDAEB7D}"/>
                </a:ext>
              </a:extLst>
            </p:cNvPr>
            <p:cNvCxnSpPr>
              <a:cxnSpLocks/>
              <a:endCxn id="13" idx="3"/>
            </p:cNvCxnSpPr>
            <p:nvPr/>
          </p:nvCxnSpPr>
          <p:spPr>
            <a:xfrm flipH="1" flipV="1">
              <a:off x="4367694" y="2038150"/>
              <a:ext cx="589867" cy="5024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252D44C9-4D10-43B9-9F58-B1159127F738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>
              <a:off x="2708024" y="2038150"/>
              <a:ext cx="450444" cy="0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18EAD46-845E-407C-AB27-103EC6FB4997}"/>
                </a:ext>
              </a:extLst>
            </p:cNvPr>
            <p:cNvSpPr/>
            <p:nvPr/>
          </p:nvSpPr>
          <p:spPr>
            <a:xfrm>
              <a:off x="420949" y="1174105"/>
              <a:ext cx="962556" cy="502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yes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FAED2F7-78CB-460E-AAB0-EE87FB0983EA}"/>
                </a:ext>
              </a:extLst>
            </p:cNvPr>
            <p:cNvSpPr/>
            <p:nvPr/>
          </p:nvSpPr>
          <p:spPr>
            <a:xfrm>
              <a:off x="3584780" y="1244434"/>
              <a:ext cx="962556" cy="5048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no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ED6C501-A3E1-4027-96DF-13F80E38CDB1}"/>
                </a:ext>
              </a:extLst>
            </p:cNvPr>
            <p:cNvSpPr/>
            <p:nvPr/>
          </p:nvSpPr>
          <p:spPr>
            <a:xfrm>
              <a:off x="0" y="6036872"/>
              <a:ext cx="5094303" cy="5048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End of CU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1421218-EAFA-4130-9F7F-B993DCDDE3B8}"/>
                </a:ext>
              </a:extLst>
            </p:cNvPr>
            <p:cNvSpPr/>
            <p:nvPr/>
          </p:nvSpPr>
          <p:spPr>
            <a:xfrm>
              <a:off x="1008136" y="5273297"/>
              <a:ext cx="4086167" cy="5048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Residue coding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0D0C8E58-18E8-40ED-B3F4-DFB2BADE4A79}"/>
                </a:ext>
              </a:extLst>
            </p:cNvPr>
            <p:cNvCxnSpPr/>
            <p:nvPr/>
          </p:nvCxnSpPr>
          <p:spPr>
            <a:xfrm>
              <a:off x="3834134" y="5579732"/>
              <a:ext cx="0" cy="46718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DF7AD40-D984-47E7-AC47-D5B464BCB4CB}"/>
                </a:ext>
              </a:extLst>
            </p:cNvPr>
            <p:cNvSpPr/>
            <p:nvPr/>
          </p:nvSpPr>
          <p:spPr>
            <a:xfrm>
              <a:off x="4477624" y="2630926"/>
              <a:ext cx="962554" cy="6430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Intra coding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93A3D5-757A-4109-9A8E-BD3DD3A2985E}"/>
                </a:ext>
              </a:extLst>
            </p:cNvPr>
            <p:cNvSpPr/>
            <p:nvPr/>
          </p:nvSpPr>
          <p:spPr>
            <a:xfrm>
              <a:off x="4820820" y="1997962"/>
              <a:ext cx="962554" cy="502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intra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97C04B4-142B-4F15-8B5E-63E77BA26E95}"/>
                </a:ext>
              </a:extLst>
            </p:cNvPr>
            <p:cNvSpPr/>
            <p:nvPr/>
          </p:nvSpPr>
          <p:spPr>
            <a:xfrm>
              <a:off x="1992140" y="2020567"/>
              <a:ext cx="962556" cy="5048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inter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4B997FC3-433D-44FE-A23B-54B1C29D3A2E}"/>
                </a:ext>
              </a:extLst>
            </p:cNvPr>
            <p:cNvCxnSpPr>
              <a:cxnSpLocks/>
            </p:cNvCxnSpPr>
            <p:nvPr/>
          </p:nvCxnSpPr>
          <p:spPr>
            <a:xfrm>
              <a:off x="4957561" y="3273936"/>
              <a:ext cx="0" cy="199936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1440099-E066-4FCE-82E8-309E69832C38}"/>
                </a:ext>
              </a:extLst>
            </p:cNvPr>
            <p:cNvSpPr/>
            <p:nvPr/>
          </p:nvSpPr>
          <p:spPr>
            <a:xfrm>
              <a:off x="2147650" y="2630926"/>
              <a:ext cx="1227995" cy="35415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merge flag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83C0429E-A5E2-42CA-97CE-D79EE85A25F2}"/>
                </a:ext>
              </a:extLst>
            </p:cNvPr>
            <p:cNvCxnSpPr>
              <a:cxnSpLocks/>
            </p:cNvCxnSpPr>
            <p:nvPr/>
          </p:nvCxnSpPr>
          <p:spPr>
            <a:xfrm>
              <a:off x="3584780" y="2791678"/>
              <a:ext cx="8044" cy="55761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BC4C417-0EE0-4824-9576-3DC8AD2F9E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84596" y="2809260"/>
              <a:ext cx="640811" cy="0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3BF907E-1749-4C43-9D26-C5DACFD149BF}"/>
                </a:ext>
              </a:extLst>
            </p:cNvPr>
            <p:cNvSpPr/>
            <p:nvPr/>
          </p:nvSpPr>
          <p:spPr>
            <a:xfrm>
              <a:off x="1286982" y="2708789"/>
              <a:ext cx="962554" cy="5048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yes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C38C5F1-FED0-4BD0-B361-CDA8F8C52C0A}"/>
                </a:ext>
              </a:extLst>
            </p:cNvPr>
            <p:cNvSpPr/>
            <p:nvPr/>
          </p:nvSpPr>
          <p:spPr>
            <a:xfrm>
              <a:off x="3351515" y="2708789"/>
              <a:ext cx="962554" cy="5048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no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9F8B3686-664B-40F8-9D04-784FDF0FFDD0}"/>
                </a:ext>
              </a:extLst>
            </p:cNvPr>
            <p:cNvCxnSpPr>
              <a:cxnSpLocks/>
            </p:cNvCxnSpPr>
            <p:nvPr/>
          </p:nvCxnSpPr>
          <p:spPr>
            <a:xfrm>
              <a:off x="1584596" y="2819307"/>
              <a:ext cx="0" cy="67315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8E3FD36-25F1-4583-B51A-C9D3921C4613}"/>
                </a:ext>
              </a:extLst>
            </p:cNvPr>
            <p:cNvSpPr/>
            <p:nvPr/>
          </p:nvSpPr>
          <p:spPr>
            <a:xfrm>
              <a:off x="1091253" y="3474877"/>
              <a:ext cx="962556" cy="502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Merge </a:t>
              </a:r>
              <a:r>
                <a:rPr lang="en-US" sz="900" dirty="0" err="1"/>
                <a:t>idx</a:t>
              </a:r>
              <a:endParaRPr lang="en-US" sz="900" dirty="0"/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379BA24A-FEEE-4191-B4B6-3CAC2C608AA6}"/>
                </a:ext>
              </a:extLst>
            </p:cNvPr>
            <p:cNvCxnSpPr>
              <a:cxnSpLocks/>
            </p:cNvCxnSpPr>
            <p:nvPr/>
          </p:nvCxnSpPr>
          <p:spPr>
            <a:xfrm>
              <a:off x="1571190" y="3926994"/>
              <a:ext cx="0" cy="137142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1070EBF3-0B42-4E61-A3F6-40E98EF9AC0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75645" y="2789166"/>
              <a:ext cx="209135" cy="5024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187E64A-96DA-4EC2-86C6-C010FD7611B9}"/>
                </a:ext>
              </a:extLst>
            </p:cNvPr>
            <p:cNvSpPr/>
            <p:nvPr/>
          </p:nvSpPr>
          <p:spPr>
            <a:xfrm>
              <a:off x="3094119" y="3346776"/>
              <a:ext cx="965236" cy="341599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IBC flag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ACC00660-4949-42CD-96D5-41376072E367}"/>
                </a:ext>
              </a:extLst>
            </p:cNvPr>
            <p:cNvCxnSpPr>
              <a:cxnSpLocks/>
              <a:endCxn id="45" idx="0"/>
            </p:cNvCxnSpPr>
            <p:nvPr/>
          </p:nvCxnSpPr>
          <p:spPr>
            <a:xfrm>
              <a:off x="4260445" y="3482411"/>
              <a:ext cx="5362" cy="705805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4ED5DB3D-CE3B-4A94-84A9-78B3C6430B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82803" y="3505018"/>
              <a:ext cx="643491" cy="0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509CF0F-7743-40D8-85AE-5985701125F7}"/>
                </a:ext>
              </a:extLst>
            </p:cNvPr>
            <p:cNvSpPr/>
            <p:nvPr/>
          </p:nvSpPr>
          <p:spPr>
            <a:xfrm>
              <a:off x="2246856" y="3442223"/>
              <a:ext cx="962554" cy="5023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yes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4FA0438-6FB5-4303-86EC-53941E7CC286}"/>
                </a:ext>
              </a:extLst>
            </p:cNvPr>
            <p:cNvSpPr/>
            <p:nvPr/>
          </p:nvSpPr>
          <p:spPr>
            <a:xfrm>
              <a:off x="4083485" y="3412082"/>
              <a:ext cx="962556" cy="5048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no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1145E322-62BE-43C1-BB0B-9B0D1F21F74F}"/>
                </a:ext>
              </a:extLst>
            </p:cNvPr>
            <p:cNvCxnSpPr>
              <a:cxnSpLocks/>
            </p:cNvCxnSpPr>
            <p:nvPr/>
          </p:nvCxnSpPr>
          <p:spPr>
            <a:xfrm>
              <a:off x="2482803" y="3515065"/>
              <a:ext cx="0" cy="69826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5B5703FF-1938-42C0-98C4-3E0B8E7D67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86167" y="3482411"/>
              <a:ext cx="174278" cy="10047"/>
            </a:xfrm>
            <a:prstGeom prst="straightConnector1">
              <a:avLst/>
            </a:prstGeom>
            <a:ln w="28575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90AEDBA-13BD-4FCB-B40E-5CD5CE113AB8}"/>
                </a:ext>
              </a:extLst>
            </p:cNvPr>
            <p:cNvSpPr/>
            <p:nvPr/>
          </p:nvSpPr>
          <p:spPr>
            <a:xfrm>
              <a:off x="1884891" y="4195751"/>
              <a:ext cx="1158284" cy="680688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BVD</a:t>
              </a:r>
            </a:p>
            <a:p>
              <a:pPr algn="ctr">
                <a:defRPr/>
              </a:pPr>
              <a:r>
                <a:rPr lang="en-US" sz="900" dirty="0" err="1"/>
                <a:t>BVPIdx</a:t>
              </a:r>
              <a:endParaRPr lang="en-US" sz="900" dirty="0"/>
            </a:p>
            <a:p>
              <a:pPr algn="ctr">
                <a:defRPr/>
              </a:pPr>
              <a:r>
                <a:rPr lang="en-US" sz="900" dirty="0"/>
                <a:t>4-Pel Flag</a:t>
              </a: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4985331C-8510-4661-A9FA-A008049DA08F}"/>
                </a:ext>
              </a:extLst>
            </p:cNvPr>
            <p:cNvCxnSpPr>
              <a:cxnSpLocks/>
              <a:stCxn id="43" idx="2"/>
            </p:cNvCxnSpPr>
            <p:nvPr/>
          </p:nvCxnSpPr>
          <p:spPr>
            <a:xfrm>
              <a:off x="2464033" y="4876439"/>
              <a:ext cx="13407" cy="39434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DCF8078-BFBB-4F77-B9EC-5FC6C74D79C5}"/>
                </a:ext>
              </a:extLst>
            </p:cNvPr>
            <p:cNvSpPr/>
            <p:nvPr/>
          </p:nvSpPr>
          <p:spPr>
            <a:xfrm>
              <a:off x="3783190" y="4188217"/>
              <a:ext cx="965236" cy="50486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900" dirty="0"/>
                <a:t>Inter</a:t>
              </a:r>
            </a:p>
            <a:p>
              <a:pPr algn="ctr">
                <a:defRPr/>
              </a:pPr>
              <a:r>
                <a:rPr lang="en-US" sz="900" dirty="0"/>
                <a:t>AMVP</a:t>
              </a:r>
            </a:p>
          </p:txBody>
        </p: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D95DFA89-CC5F-44EC-B10A-70C125A2A49C}"/>
                </a:ext>
              </a:extLst>
            </p:cNvPr>
            <p:cNvCxnSpPr>
              <a:cxnSpLocks/>
              <a:stCxn id="45" idx="2"/>
            </p:cNvCxnSpPr>
            <p:nvPr/>
          </p:nvCxnSpPr>
          <p:spPr>
            <a:xfrm>
              <a:off x="4265808" y="4693080"/>
              <a:ext cx="0" cy="605335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57771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86778-7572-49DD-A1AA-106690EB9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/>
          <a:lstStyle/>
          <a:p>
            <a:r>
              <a:rPr lang="en-US" dirty="0"/>
              <a:t>Improvement of merge candidate list construction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5243D-3158-41F4-A211-E58A1DEB1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524272" cy="4641379"/>
          </a:xfrm>
        </p:spPr>
        <p:txBody>
          <a:bodyPr/>
          <a:lstStyle/>
          <a:p>
            <a:r>
              <a:rPr lang="en-US" dirty="0"/>
              <a:t>Improved merge candidate list construction</a:t>
            </a:r>
          </a:p>
          <a:p>
            <a:pPr lvl="1"/>
            <a:r>
              <a:rPr lang="en-US" sz="2400" dirty="0"/>
              <a:t>Additional merge </a:t>
            </a:r>
          </a:p>
          <a:p>
            <a:pPr marL="457200" lvl="1" indent="0">
              <a:buNone/>
            </a:pPr>
            <a:r>
              <a:rPr lang="en-US" sz="2400" dirty="0"/>
              <a:t>candidates extended</a:t>
            </a:r>
          </a:p>
          <a:p>
            <a:pPr marL="457200" lvl="1" indent="0">
              <a:buNone/>
            </a:pPr>
            <a:r>
              <a:rPr lang="en-US" sz="2400" dirty="0"/>
              <a:t>from spatial numbers</a:t>
            </a:r>
          </a:p>
          <a:p>
            <a:pPr marL="457200" lvl="1" indent="0">
              <a:buNone/>
            </a:pPr>
            <a:r>
              <a:rPr lang="en-US" sz="2400" dirty="0"/>
              <a:t>A, B, C, D, E</a:t>
            </a:r>
          </a:p>
          <a:p>
            <a:pPr lvl="1"/>
            <a:r>
              <a:rPr lang="en-US" sz="2400" dirty="0"/>
              <a:t>Max candidate number</a:t>
            </a:r>
          </a:p>
          <a:p>
            <a:pPr marL="457200" lvl="1" indent="0">
              <a:buNone/>
            </a:pPr>
            <a:r>
              <a:rPr lang="en-US" sz="2400" dirty="0"/>
              <a:t>is reduced from 23 to 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85F2D5-4912-47B6-9437-5D0342B26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7801" y="2016224"/>
            <a:ext cx="4803671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587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F1713-A8C6-44F4-8A74-AE09406ED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Adaptive Chroma QP offset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AB5351-8AE7-4554-B3D4-228A7B6EF4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Increasing chroma QP for better R-D tradeoff for content with rich chroma texture</a:t>
            </a:r>
          </a:p>
          <a:p>
            <a:r>
              <a:rPr lang="en-US" sz="2400" dirty="0"/>
              <a:t>Slice level chroma QP adjustment (encoder only)</a:t>
            </a:r>
          </a:p>
          <a:p>
            <a:r>
              <a:rPr lang="en-US" sz="2400" dirty="0"/>
              <a:t>Activation condition: PSNR</a:t>
            </a:r>
            <a:r>
              <a:rPr lang="en-US" sz="2400" baseline="-25000" dirty="0"/>
              <a:t>L</a:t>
            </a:r>
            <a:r>
              <a:rPr lang="en-US" sz="2400" dirty="0"/>
              <a:t>+TH&lt;PSNR</a:t>
            </a:r>
            <a:r>
              <a:rPr lang="en-US" sz="2400" baseline="-25000" dirty="0"/>
              <a:t>C</a:t>
            </a:r>
            <a:r>
              <a:rPr lang="en-US" sz="2400" dirty="0"/>
              <a:t>  in a previously coded picture</a:t>
            </a:r>
          </a:p>
          <a:p>
            <a:r>
              <a:rPr lang="en-US" sz="2400" dirty="0"/>
              <a:t>Desired chroma QP after scaling: </a:t>
            </a:r>
            <a:r>
              <a:rPr lang="en-US" sz="2400" dirty="0" err="1"/>
              <a:t>Qp</a:t>
            </a:r>
            <a:r>
              <a:rPr lang="en-US" sz="2400" baseline="-25000" dirty="0" err="1"/>
              <a:t>w</a:t>
            </a:r>
            <a:r>
              <a:rPr lang="en-US" sz="2400" dirty="0"/>
              <a:t>=(w*</a:t>
            </a:r>
            <a:r>
              <a:rPr lang="en-US" sz="2400" dirty="0" err="1"/>
              <a:t>qPi</a:t>
            </a:r>
            <a:r>
              <a:rPr lang="en-US" sz="2400" dirty="0"/>
              <a:t>+(8-w)*</a:t>
            </a:r>
            <a:r>
              <a:rPr lang="en-US" sz="2400" dirty="0" err="1"/>
              <a:t>Qp</a:t>
            </a:r>
            <a:r>
              <a:rPr lang="en-US" sz="2400" baseline="-25000" dirty="0" err="1"/>
              <a:t>c</a:t>
            </a:r>
            <a:r>
              <a:rPr lang="en-US" sz="2400" dirty="0"/>
              <a:t>)&gt;&gt;3</a:t>
            </a:r>
          </a:p>
          <a:p>
            <a:r>
              <a:rPr lang="en-US" sz="2400" dirty="0"/>
              <a:t>Search for min </a:t>
            </a:r>
            <a:r>
              <a:rPr lang="en-US" sz="2400" dirty="0" err="1"/>
              <a:t>dQP</a:t>
            </a:r>
            <a:r>
              <a:rPr lang="en-US" sz="2400" dirty="0"/>
              <a:t> satisfying f(</a:t>
            </a:r>
            <a:r>
              <a:rPr lang="en-US" sz="2400" dirty="0" err="1"/>
              <a:t>qPi+dQP</a:t>
            </a:r>
            <a:r>
              <a:rPr lang="en-US" sz="2400" dirty="0"/>
              <a:t>)&gt;=</a:t>
            </a:r>
            <a:r>
              <a:rPr lang="en-US" sz="2400" dirty="0" err="1"/>
              <a:t>Qp</a:t>
            </a:r>
            <a:r>
              <a:rPr lang="en-US" sz="2400" baseline="-25000" dirty="0" err="1"/>
              <a:t>w</a:t>
            </a:r>
            <a:endParaRPr lang="en-US" sz="2400" baseline="-25000" dirty="0"/>
          </a:p>
          <a:p>
            <a:r>
              <a:rPr lang="en-US" sz="2400" dirty="0"/>
              <a:t>Signal </a:t>
            </a:r>
            <a:r>
              <a:rPr lang="en-US" sz="2400" dirty="0" err="1"/>
              <a:t>dQP</a:t>
            </a:r>
            <a:r>
              <a:rPr lang="en-US" sz="2400" dirty="0"/>
              <a:t> in slide header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BB3843-1682-4570-80C1-9D23485590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175809"/>
              </p:ext>
            </p:extLst>
          </p:nvPr>
        </p:nvGraphicFramePr>
        <p:xfrm>
          <a:off x="910152" y="5454516"/>
          <a:ext cx="7118232" cy="4359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7458">
                  <a:extLst>
                    <a:ext uri="{9D8B030D-6E8A-4147-A177-3AD203B41FA5}">
                      <a16:colId xmlns:a16="http://schemas.microsoft.com/office/drawing/2014/main" val="1485525757"/>
                    </a:ext>
                  </a:extLst>
                </a:gridCol>
                <a:gridCol w="580065">
                  <a:extLst>
                    <a:ext uri="{9D8B030D-6E8A-4147-A177-3AD203B41FA5}">
                      <a16:colId xmlns:a16="http://schemas.microsoft.com/office/drawing/2014/main" val="3034153319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2299045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183803591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16448905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066613728"/>
                    </a:ext>
                  </a:extLst>
                </a:gridCol>
                <a:gridCol w="409161">
                  <a:extLst>
                    <a:ext uri="{9D8B030D-6E8A-4147-A177-3AD203B41FA5}">
                      <a16:colId xmlns:a16="http://schemas.microsoft.com/office/drawing/2014/main" val="736709448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17329327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407913290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941576821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220537409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40921974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418987226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609760767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3296696420"/>
                    </a:ext>
                  </a:extLst>
                </a:gridCol>
                <a:gridCol w="367067">
                  <a:extLst>
                    <a:ext uri="{9D8B030D-6E8A-4147-A177-3AD203B41FA5}">
                      <a16:colId xmlns:a16="http://schemas.microsoft.com/office/drawing/2014/main" val="767403938"/>
                    </a:ext>
                  </a:extLst>
                </a:gridCol>
                <a:gridCol w="869677">
                  <a:extLst>
                    <a:ext uri="{9D8B030D-6E8A-4147-A177-3AD203B41FA5}">
                      <a16:colId xmlns:a16="http://schemas.microsoft.com/office/drawing/2014/main" val="3972979732"/>
                    </a:ext>
                  </a:extLst>
                </a:gridCol>
              </a:tblGrid>
              <a:tr h="21795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&lt; 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&gt; 43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176567"/>
                  </a:ext>
                </a:extLst>
              </a:tr>
              <a:tr h="21795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</a:t>
                      </a:r>
                      <a:r>
                        <a:rPr lang="en-US" sz="1400" baseline="-25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 qPi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= </a:t>
                      </a:r>
                      <a:r>
                        <a:rPr lang="en-US" sz="14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qPi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− 6</a:t>
                      </a:r>
                    </a:p>
                  </a:txBody>
                  <a:tcPr marL="89164" marR="891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83850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CE5E64C-7F75-45EC-9FA2-FF1410661CBF}"/>
              </a:ext>
            </a:extLst>
          </p:cNvPr>
          <p:cNvSpPr txBox="1"/>
          <p:nvPr/>
        </p:nvSpPr>
        <p:spPr>
          <a:xfrm>
            <a:off x="5249663" y="5085184"/>
            <a:ext cx="478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qPi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39910F-838C-4179-9670-504C299B77E0}"/>
              </a:ext>
            </a:extLst>
          </p:cNvPr>
          <p:cNvSpPr txBox="1"/>
          <p:nvPr/>
        </p:nvSpPr>
        <p:spPr>
          <a:xfrm>
            <a:off x="5249663" y="5864534"/>
            <a:ext cx="52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Qp</a:t>
            </a:r>
            <a:r>
              <a:rPr lang="en-US" baseline="-25000" dirty="0" err="1"/>
              <a:t>c</a:t>
            </a:r>
            <a:endParaRPr lang="en-US" baseline="-25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729AF5-1975-4A9E-9504-37D286440DB4}"/>
              </a:ext>
            </a:extLst>
          </p:cNvPr>
          <p:cNvSpPr txBox="1"/>
          <p:nvPr/>
        </p:nvSpPr>
        <p:spPr>
          <a:xfrm>
            <a:off x="6304636" y="5864534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Qp</a:t>
            </a:r>
            <a:r>
              <a:rPr lang="en-US" baseline="-25000" dirty="0" err="1"/>
              <a:t>W</a:t>
            </a:r>
            <a:endParaRPr lang="en-US" baseline="-25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79EA4C-2F9E-4667-A2BB-DEFF1AA58078}"/>
              </a:ext>
            </a:extLst>
          </p:cNvPr>
          <p:cNvSpPr txBox="1"/>
          <p:nvPr/>
        </p:nvSpPr>
        <p:spPr>
          <a:xfrm>
            <a:off x="6113878" y="5085184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qPi+dQP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129934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9AA92-86DC-4E16-9D89-FB6DAE822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9ED17-A918-4A9C-8EFD-63BA65126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US" dirty="0"/>
              <a:t>-7.67% </a:t>
            </a:r>
            <a:r>
              <a:rPr lang="en-US" dirty="0" err="1"/>
              <a:t>luma</a:t>
            </a:r>
            <a:r>
              <a:rPr lang="en-US" dirty="0"/>
              <a:t> BD-rate reduction over JEM anchor for random access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E6C24F-05A9-49EB-B0D0-E8318C599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80303"/>
              </p:ext>
            </p:extLst>
          </p:nvPr>
        </p:nvGraphicFramePr>
        <p:xfrm>
          <a:off x="518865" y="2576602"/>
          <a:ext cx="8229599" cy="2940630"/>
        </p:xfrm>
        <a:graphic>
          <a:graphicData uri="http://schemas.openxmlformats.org/drawingml/2006/table">
            <a:tbl>
              <a:tblPr/>
              <a:tblGrid>
                <a:gridCol w="1046357">
                  <a:extLst>
                    <a:ext uri="{9D8B030D-6E8A-4147-A177-3AD203B41FA5}">
                      <a16:colId xmlns:a16="http://schemas.microsoft.com/office/drawing/2014/main" val="3015671589"/>
                    </a:ext>
                  </a:extLst>
                </a:gridCol>
                <a:gridCol w="557185">
                  <a:extLst>
                    <a:ext uri="{9D8B030D-6E8A-4147-A177-3AD203B41FA5}">
                      <a16:colId xmlns:a16="http://schemas.microsoft.com/office/drawing/2014/main" val="808628100"/>
                    </a:ext>
                  </a:extLst>
                </a:gridCol>
                <a:gridCol w="557185">
                  <a:extLst>
                    <a:ext uri="{9D8B030D-6E8A-4147-A177-3AD203B41FA5}">
                      <a16:colId xmlns:a16="http://schemas.microsoft.com/office/drawing/2014/main" val="2233144472"/>
                    </a:ext>
                  </a:extLst>
                </a:gridCol>
                <a:gridCol w="557185">
                  <a:extLst>
                    <a:ext uri="{9D8B030D-6E8A-4147-A177-3AD203B41FA5}">
                      <a16:colId xmlns:a16="http://schemas.microsoft.com/office/drawing/2014/main" val="4066266641"/>
                    </a:ext>
                  </a:extLst>
                </a:gridCol>
                <a:gridCol w="627815">
                  <a:extLst>
                    <a:ext uri="{9D8B030D-6E8A-4147-A177-3AD203B41FA5}">
                      <a16:colId xmlns:a16="http://schemas.microsoft.com/office/drawing/2014/main" val="2790368196"/>
                    </a:ext>
                  </a:extLst>
                </a:gridCol>
                <a:gridCol w="619967">
                  <a:extLst>
                    <a:ext uri="{9D8B030D-6E8A-4147-A177-3AD203B41FA5}">
                      <a16:colId xmlns:a16="http://schemas.microsoft.com/office/drawing/2014/main" val="1557990023"/>
                    </a:ext>
                  </a:extLst>
                </a:gridCol>
                <a:gridCol w="604271">
                  <a:extLst>
                    <a:ext uri="{9D8B030D-6E8A-4147-A177-3AD203B41FA5}">
                      <a16:colId xmlns:a16="http://schemas.microsoft.com/office/drawing/2014/main" val="2282710298"/>
                    </a:ext>
                  </a:extLst>
                </a:gridCol>
                <a:gridCol w="136026">
                  <a:extLst>
                    <a:ext uri="{9D8B030D-6E8A-4147-A177-3AD203B41FA5}">
                      <a16:colId xmlns:a16="http://schemas.microsoft.com/office/drawing/2014/main" val="3404665065"/>
                    </a:ext>
                  </a:extLst>
                </a:gridCol>
                <a:gridCol w="557185">
                  <a:extLst>
                    <a:ext uri="{9D8B030D-6E8A-4147-A177-3AD203B41FA5}">
                      <a16:colId xmlns:a16="http://schemas.microsoft.com/office/drawing/2014/main" val="1372869790"/>
                    </a:ext>
                  </a:extLst>
                </a:gridCol>
                <a:gridCol w="557185">
                  <a:extLst>
                    <a:ext uri="{9D8B030D-6E8A-4147-A177-3AD203B41FA5}">
                      <a16:colId xmlns:a16="http://schemas.microsoft.com/office/drawing/2014/main" val="2421738444"/>
                    </a:ext>
                  </a:extLst>
                </a:gridCol>
                <a:gridCol w="557185">
                  <a:extLst>
                    <a:ext uri="{9D8B030D-6E8A-4147-A177-3AD203B41FA5}">
                      <a16:colId xmlns:a16="http://schemas.microsoft.com/office/drawing/2014/main" val="2719835872"/>
                    </a:ext>
                  </a:extLst>
                </a:gridCol>
                <a:gridCol w="627815">
                  <a:extLst>
                    <a:ext uri="{9D8B030D-6E8A-4147-A177-3AD203B41FA5}">
                      <a16:colId xmlns:a16="http://schemas.microsoft.com/office/drawing/2014/main" val="3032708489"/>
                    </a:ext>
                  </a:extLst>
                </a:gridCol>
                <a:gridCol w="619967">
                  <a:extLst>
                    <a:ext uri="{9D8B030D-6E8A-4147-A177-3AD203B41FA5}">
                      <a16:colId xmlns:a16="http://schemas.microsoft.com/office/drawing/2014/main" val="2954610798"/>
                    </a:ext>
                  </a:extLst>
                </a:gridCol>
                <a:gridCol w="604271">
                  <a:extLst>
                    <a:ext uri="{9D8B030D-6E8A-4147-A177-3AD203B41FA5}">
                      <a16:colId xmlns:a16="http://schemas.microsoft.com/office/drawing/2014/main" val="943834255"/>
                    </a:ext>
                  </a:extLst>
                </a:gridCol>
              </a:tblGrid>
              <a:tr h="13366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Constraint Set 1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519061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HM16.16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JEM7.0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7373494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BD-rate(Y)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BD-rate(U)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BD-rate(V)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BD-PSNR(Y)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BD-PSNR(U)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BD-PSNR(V)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11555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FoodMarket4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-46.51%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1.85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-5.13%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1373254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CatRobot1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-56.38%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-49.50%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-5.74%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943483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DaylightRoad2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-44.07%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-60.70%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-45.60%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-10.19%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-8.49%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632002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ParkRunning3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-38.51%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-21.07%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-25.57%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-10.77%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166785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Campfire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-45.78%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-28.91%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-54.07%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1.70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-17.74%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8.15%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226127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BQTerrace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-35.89%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-51.94%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-60.06%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1.10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-8.02%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-13.38%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568300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RitualDance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-31.38%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-42.63%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-46.33%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-10.21%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441330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MarketPlace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-32.73%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-53.08%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-50.50%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-10.79%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716166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BasketballDrive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-35.51%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-51.43%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-48.79%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-11.61%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12334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Cactus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-38.45%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-49.61%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-45.98%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-5.53%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701755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SDR-A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-41.53%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-42.72%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-45.01%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1.50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1.20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-9.15%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703046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SDR-B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-34.79%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-49.74%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-50.33%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1.38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-6.19%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-11.02%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-10.74%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536692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 all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-38.16%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-46.23%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-47.67%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1.44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-7.67%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-8.23%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</a:t>
                      </a:r>
                    </a:p>
                  </a:txBody>
                  <a:tcPr marL="7863" marR="7863" marT="78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725393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2247%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282%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824034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880%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27501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Delta Rate[%]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4590589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Delta Rate[%]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-16.66%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180901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Max Delta PSNR (YUV)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2.16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1.64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1.89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429001"/>
                  </a:ext>
                </a:extLst>
              </a:tr>
              <a:tr h="1336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 Delta PNSR (YUV)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863" marR="7863" marT="78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</a:t>
                      </a:r>
                    </a:p>
                  </a:txBody>
                  <a:tcPr marL="7863" marR="7863" marT="78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</a:t>
                      </a:r>
                    </a:p>
                  </a:txBody>
                  <a:tcPr marL="7863" marR="7863" marT="78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3096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602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CFFDD-4BC0-4F27-8277-06D8AE093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284CB-D233-4395-AD05-91662BE64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sz="2400" dirty="0"/>
              <a:t>Following modules are improved/proposed on top of Tencent’s </a:t>
            </a:r>
            <a:r>
              <a:rPr lang="en-US" sz="2400" dirty="0" err="1"/>
              <a:t>CfP</a:t>
            </a:r>
            <a:r>
              <a:rPr lang="en-US" sz="2400" dirty="0"/>
              <a:t> response</a:t>
            </a:r>
          </a:p>
          <a:p>
            <a:pPr lvl="1"/>
            <a:r>
              <a:rPr lang="en-US" sz="2000" dirty="0"/>
              <a:t>Block structure</a:t>
            </a:r>
          </a:p>
          <a:p>
            <a:pPr lvl="1"/>
            <a:r>
              <a:rPr lang="en-US" sz="2000" dirty="0"/>
              <a:t>Intra block copy</a:t>
            </a:r>
          </a:p>
          <a:p>
            <a:pPr lvl="1"/>
            <a:r>
              <a:rPr lang="en-US" sz="2000" dirty="0"/>
              <a:t>Merge candidate list construction</a:t>
            </a:r>
          </a:p>
          <a:p>
            <a:pPr lvl="1"/>
            <a:r>
              <a:rPr lang="en-US" sz="2000" dirty="0"/>
              <a:t>Adaptive chroma QP offset (encoder only)</a:t>
            </a:r>
          </a:p>
          <a:p>
            <a:r>
              <a:rPr lang="en-US" sz="2400" dirty="0"/>
              <a:t>Compared to anchors</a:t>
            </a:r>
          </a:p>
          <a:p>
            <a:pPr lvl="1"/>
            <a:r>
              <a:rPr lang="en-US" sz="2000" dirty="0"/>
              <a:t>7.67% </a:t>
            </a:r>
            <a:r>
              <a:rPr lang="en-US" sz="2000" dirty="0" err="1"/>
              <a:t>luma</a:t>
            </a:r>
            <a:r>
              <a:rPr lang="en-US" sz="2000" dirty="0"/>
              <a:t> BD-rate saving over JEM for constraint set 1 </a:t>
            </a:r>
          </a:p>
          <a:p>
            <a:pPr lvl="1"/>
            <a:r>
              <a:rPr lang="en-US" sz="2000" dirty="0"/>
              <a:t>38.16% </a:t>
            </a:r>
            <a:r>
              <a:rPr lang="en-US" sz="2000" dirty="0" err="1"/>
              <a:t>luma</a:t>
            </a:r>
            <a:r>
              <a:rPr lang="en-US" sz="2000" dirty="0"/>
              <a:t> BD-rate saving over HM for constraint </a:t>
            </a:r>
            <a:r>
              <a:rPr lang="en-US" sz="2000"/>
              <a:t>set 1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7596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8286</TotalTime>
  <Words>866</Words>
  <Application>Microsoft Office PowerPoint</Application>
  <PresentationFormat>On-screen Show (4:3)</PresentationFormat>
  <Paragraphs>325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宋体</vt:lpstr>
      <vt:lpstr>宋体</vt:lpstr>
      <vt:lpstr>Arial</vt:lpstr>
      <vt:lpstr>Calibri</vt:lpstr>
      <vt:lpstr>Times New Roman</vt:lpstr>
      <vt:lpstr>Office 主题</vt:lpstr>
      <vt:lpstr>Further work on top of Tencent’s CfP response  (JVET-J0047)</vt:lpstr>
      <vt:lpstr>Introduction</vt:lpstr>
      <vt:lpstr>Improvement of block structure</vt:lpstr>
      <vt:lpstr>Intra block copy with further modifications</vt:lpstr>
      <vt:lpstr>Improvement of merge candidate list construction</vt:lpstr>
      <vt:lpstr>Adaptive Chroma QP offset</vt:lpstr>
      <vt:lpstr>Simulation Results</vt:lpstr>
      <vt:lpstr>Conclusions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Xiang Li</cp:lastModifiedBy>
  <cp:revision>124</cp:revision>
  <dcterms:created xsi:type="dcterms:W3CDTF">2010-10-25T03:40:34Z</dcterms:created>
  <dcterms:modified xsi:type="dcterms:W3CDTF">2018-04-14T16:32:16Z</dcterms:modified>
</cp:coreProperties>
</file>