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36"/>
  </p:notesMasterIdLst>
  <p:handoutMasterIdLst>
    <p:handoutMasterId r:id="rId37"/>
  </p:handoutMasterIdLst>
  <p:sldIdLst>
    <p:sldId id="256" r:id="rId2"/>
    <p:sldId id="277" r:id="rId3"/>
    <p:sldId id="258" r:id="rId4"/>
    <p:sldId id="261" r:id="rId5"/>
    <p:sldId id="265" r:id="rId6"/>
    <p:sldId id="280" r:id="rId7"/>
    <p:sldId id="291" r:id="rId8"/>
    <p:sldId id="292" r:id="rId9"/>
    <p:sldId id="269" r:id="rId10"/>
    <p:sldId id="284" r:id="rId11"/>
    <p:sldId id="270" r:id="rId12"/>
    <p:sldId id="294" r:id="rId13"/>
    <p:sldId id="295" r:id="rId14"/>
    <p:sldId id="296" r:id="rId15"/>
    <p:sldId id="297" r:id="rId16"/>
    <p:sldId id="271" r:id="rId17"/>
    <p:sldId id="290" r:id="rId18"/>
    <p:sldId id="262" r:id="rId19"/>
    <p:sldId id="272" r:id="rId20"/>
    <p:sldId id="273" r:id="rId21"/>
    <p:sldId id="289" r:id="rId22"/>
    <p:sldId id="263" r:id="rId23"/>
    <p:sldId id="301" r:id="rId24"/>
    <p:sldId id="298" r:id="rId25"/>
    <p:sldId id="299" r:id="rId26"/>
    <p:sldId id="300" r:id="rId27"/>
    <p:sldId id="275" r:id="rId28"/>
    <p:sldId id="286" r:id="rId29"/>
    <p:sldId id="287" r:id="rId30"/>
    <p:sldId id="288" r:id="rId31"/>
    <p:sldId id="264" r:id="rId32"/>
    <p:sldId id="279" r:id="rId33"/>
    <p:sldId id="278" r:id="rId34"/>
    <p:sldId id="302" r:id="rId3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58"/>
            <p14:sldId id="261"/>
            <p14:sldId id="265"/>
            <p14:sldId id="280"/>
            <p14:sldId id="291"/>
            <p14:sldId id="292"/>
            <p14:sldId id="269"/>
            <p14:sldId id="284"/>
            <p14:sldId id="270"/>
            <p14:sldId id="294"/>
            <p14:sldId id="295"/>
            <p14:sldId id="296"/>
            <p14:sldId id="297"/>
            <p14:sldId id="271"/>
            <p14:sldId id="290"/>
            <p14:sldId id="262"/>
            <p14:sldId id="272"/>
            <p14:sldId id="273"/>
            <p14:sldId id="289"/>
            <p14:sldId id="263"/>
            <p14:sldId id="301"/>
            <p14:sldId id="298"/>
            <p14:sldId id="299"/>
            <p14:sldId id="300"/>
            <p14:sldId id="275"/>
            <p14:sldId id="286"/>
            <p14:sldId id="287"/>
            <p14:sldId id="288"/>
            <p14:sldId id="264"/>
            <p14:sldId id="279"/>
            <p14:sldId id="278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0000" autoAdjust="0"/>
    <p:restoredTop sz="86382" autoAdjust="0"/>
  </p:normalViewPr>
  <p:slideViewPr>
    <p:cSldViewPr>
      <p:cViewPr varScale="1">
        <p:scale>
          <a:sx n="166" d="100"/>
          <a:sy n="166" d="100"/>
        </p:scale>
        <p:origin x="880" y="184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87375" y="4376738"/>
            <a:ext cx="6259513" cy="44196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01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10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0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524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432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4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65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Description of SDR and HDR Technology by Sharp and Foxconn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JVET-J0026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705224" cy="3692281"/>
          </a:xfrm>
        </p:spPr>
        <p:txBody>
          <a:bodyPr/>
          <a:lstStyle/>
          <a:p>
            <a:r>
              <a:rPr lang="en-US" sz="1600" dirty="0"/>
              <a:t>Tiles </a:t>
            </a:r>
          </a:p>
          <a:p>
            <a:pPr lvl="1"/>
            <a:r>
              <a:rPr lang="en-US" sz="1400" dirty="0"/>
              <a:t>To enable the independently decodable and extractable tile, we employ the following restrictions</a:t>
            </a:r>
          </a:p>
          <a:p>
            <a:pPr lvl="2"/>
            <a:r>
              <a:rPr lang="en-US" sz="1400" dirty="0"/>
              <a:t>All motion vectors, or referencing positions,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are clipped to be within each extractable tile</a:t>
            </a:r>
          </a:p>
          <a:p>
            <a:pPr lvl="2"/>
            <a:r>
              <a:rPr lang="en-US" sz="1400" dirty="0"/>
              <a:t>All temporal motion vector candidate locations are modified to be within the tile</a:t>
            </a:r>
          </a:p>
          <a:p>
            <a:pPr lvl="1"/>
            <a:r>
              <a:rPr lang="en-US" sz="1400" dirty="0"/>
              <a:t>The selection between an “HEVC style” and independent and extractable Tile mode is signaled in the bit-stream.</a:t>
            </a:r>
          </a:p>
          <a:p>
            <a:pPr lvl="1"/>
            <a:r>
              <a:rPr lang="en-US" sz="1400" dirty="0"/>
              <a:t>Additionally, an overlap feature is also supported (but optional)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Parallelization - Tiles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C70EC70-3148-3344-866F-AA801FCF1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998226"/>
              </p:ext>
            </p:extLst>
          </p:nvPr>
        </p:nvGraphicFramePr>
        <p:xfrm>
          <a:off x="4572000" y="1581150"/>
          <a:ext cx="4256405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1560">
                  <a:extLst>
                    <a:ext uri="{9D8B030D-6E8A-4147-A177-3AD203B41FA5}">
                      <a16:colId xmlns:a16="http://schemas.microsoft.com/office/drawing/2014/main" val="2119693662"/>
                    </a:ext>
                  </a:extLst>
                </a:gridCol>
                <a:gridCol w="1402009">
                  <a:extLst>
                    <a:ext uri="{9D8B030D-6E8A-4147-A177-3AD203B41FA5}">
                      <a16:colId xmlns:a16="http://schemas.microsoft.com/office/drawing/2014/main" val="3923761942"/>
                    </a:ext>
                  </a:extLst>
                </a:gridCol>
                <a:gridCol w="1452836">
                  <a:extLst>
                    <a:ext uri="{9D8B030D-6E8A-4147-A177-3AD203B41FA5}">
                      <a16:colId xmlns:a16="http://schemas.microsoft.com/office/drawing/2014/main" val="23025000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HEVC motion constraint tile set (MCTS)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Proposal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209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Motion vector range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Shall be constrained in encoder side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Non restricted motion vector can be used by tile boundary padding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889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Temporal merge candidates 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Shall be disabled in encoder side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Modified position within tile boundary is used in corresponding cases.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28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FRUC, ATMVP and STMVP referencing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27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Restricted position within tile boundary is used.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127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Overlapped feature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Supported to alleviate boundary artifacts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622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594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Rate Up Conversion based Merge Mode</a:t>
            </a:r>
          </a:p>
          <a:p>
            <a:pPr lvl="1"/>
            <a:r>
              <a:rPr lang="en-US" dirty="0"/>
              <a:t>We use the following enhancements to the FRUC method in the JEM</a:t>
            </a:r>
          </a:p>
          <a:p>
            <a:pPr lvl="2"/>
            <a:r>
              <a:rPr lang="en-US" dirty="0"/>
              <a:t>Asymmetric Bilateral Matching</a:t>
            </a:r>
          </a:p>
          <a:p>
            <a:pPr lvl="2"/>
            <a:r>
              <a:rPr lang="en-US" dirty="0"/>
              <a:t>Side Template Cost Function</a:t>
            </a:r>
          </a:p>
          <a:p>
            <a:pPr lvl="2"/>
            <a:r>
              <a:rPr lang="en-US" dirty="0"/>
              <a:t>Bit-depth Adjusted Cost Function</a:t>
            </a:r>
          </a:p>
          <a:p>
            <a:pPr lvl="2"/>
            <a:r>
              <a:rPr lang="en-US" dirty="0"/>
              <a:t>Improved Uni-directional/Bi-directional selection for template matching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Coding (FRUC)</a:t>
            </a:r>
          </a:p>
        </p:txBody>
      </p:sp>
    </p:spTree>
    <p:extLst>
      <p:ext uri="{BB962C8B-B14F-4D97-AF65-F5344CB8AC3E}">
        <p14:creationId xmlns:p14="http://schemas.microsoft.com/office/powerpoint/2010/main" val="2607242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924424" cy="3692281"/>
          </a:xfrm>
        </p:spPr>
        <p:txBody>
          <a:bodyPr/>
          <a:lstStyle/>
          <a:p>
            <a:r>
              <a:rPr lang="en-US" sz="1800" dirty="0"/>
              <a:t>Asymmetric Bilateral Matching</a:t>
            </a:r>
          </a:p>
          <a:p>
            <a:pPr lvl="1"/>
            <a:r>
              <a:rPr lang="en-US" sz="1600" dirty="0"/>
              <a:t>Background: JEM performs bilateral matching by generating paired motion vectors that are symmetric around the derived origin in the opposite direction.</a:t>
            </a:r>
          </a:p>
          <a:p>
            <a:pPr lvl="1"/>
            <a:r>
              <a:rPr lang="en-US" sz="1600" dirty="0"/>
              <a:t>Here, we introduce an additional method for generating the paired motion vectors</a:t>
            </a:r>
          </a:p>
          <a:p>
            <a:pPr lvl="2"/>
            <a:r>
              <a:rPr lang="en-US" sz="1600" dirty="0"/>
              <a:t>Motion vectors are still calculated by using an offset from the origin</a:t>
            </a:r>
          </a:p>
          <a:p>
            <a:pPr lvl="2"/>
            <a:r>
              <a:rPr lang="en-US" sz="1600" dirty="0"/>
              <a:t>However, the original forward/backward motion vectors of the (Merge/AMVP) candidates are used as the origin of paired motion vectors, without derivation of the opposite origin. 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Coding (FRUC)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049641-5A12-864A-9F81-DD03ED9B556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819150"/>
            <a:ext cx="2443243" cy="1635760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F1E2E3-439A-1C4D-AD26-04FEF7CCE0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9" y="2974127"/>
            <a:ext cx="2443243" cy="165435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49B0FE-DF0E-674F-A82A-F7C6CBD899B2}"/>
              </a:ext>
            </a:extLst>
          </p:cNvPr>
          <p:cNvSpPr txBox="1"/>
          <p:nvPr/>
        </p:nvSpPr>
        <p:spPr>
          <a:xfrm>
            <a:off x="6727268" y="2550109"/>
            <a:ext cx="4187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alibri" pitchFamily="34" charset="0"/>
                <a:cs typeface="Calibri" pitchFamily="34" charset="0"/>
              </a:rPr>
              <a:t>JEM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57FCB9-94EB-6F46-8464-3EE06903160D}"/>
              </a:ext>
            </a:extLst>
          </p:cNvPr>
          <p:cNvSpPr txBox="1"/>
          <p:nvPr/>
        </p:nvSpPr>
        <p:spPr>
          <a:xfrm>
            <a:off x="6465176" y="4687986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alibri" pitchFamily="34" charset="0"/>
                <a:cs typeface="Calibri" pitchFamily="34" charset="0"/>
              </a:rPr>
              <a:t>This Proposal</a:t>
            </a:r>
          </a:p>
        </p:txBody>
      </p:sp>
    </p:spTree>
    <p:extLst>
      <p:ext uri="{BB962C8B-B14F-4D97-AF65-F5344CB8AC3E}">
        <p14:creationId xmlns:p14="http://schemas.microsoft.com/office/powerpoint/2010/main" val="3045399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64950" cy="3692281"/>
          </a:xfrm>
        </p:spPr>
        <p:txBody>
          <a:bodyPr/>
          <a:lstStyle/>
          <a:p>
            <a:r>
              <a:rPr lang="en-US" sz="1800" dirty="0"/>
              <a:t>Side Template Cost Function</a:t>
            </a:r>
          </a:p>
          <a:p>
            <a:pPr lvl="1"/>
            <a:r>
              <a:rPr lang="en-US" sz="1600" dirty="0"/>
              <a:t>We use a cost function for bilateral matching that includes</a:t>
            </a:r>
          </a:p>
          <a:p>
            <a:pPr lvl="2"/>
            <a:r>
              <a:rPr lang="en-US" sz="1600" dirty="0"/>
              <a:t>Matching distortion between the forward and reverse predicted blocks (same as JEM)</a:t>
            </a:r>
          </a:p>
          <a:p>
            <a:pPr lvl="2"/>
            <a:r>
              <a:rPr lang="en-US" sz="1600" dirty="0"/>
              <a:t>Distortion between left and above pixels of the current block with the left and above pixels of the forward and reverse predicted blocks</a:t>
            </a:r>
          </a:p>
          <a:p>
            <a:pPr lvl="1"/>
            <a:r>
              <a:rPr lang="en-US" sz="1600" dirty="0"/>
              <a:t>The motivation is to improve the match quality and also to reduce boundary artifacts in the prediction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Coding (FRUC)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0283F2D-00DF-4026-A6E6-CFFB1D9F0AC9}"/>
              </a:ext>
            </a:extLst>
          </p:cNvPr>
          <p:cNvGrpSpPr/>
          <p:nvPr/>
        </p:nvGrpSpPr>
        <p:grpSpPr>
          <a:xfrm>
            <a:off x="4752976" y="666750"/>
            <a:ext cx="4162424" cy="2971800"/>
            <a:chOff x="3218934" y="965711"/>
            <a:chExt cx="4790305" cy="3241592"/>
          </a:xfrm>
        </p:grpSpPr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1ED839F2-20C7-4A05-9562-C62123DEBD3E}"/>
                </a:ext>
              </a:extLst>
            </p:cNvPr>
            <p:cNvSpPr/>
            <p:nvPr/>
          </p:nvSpPr>
          <p:spPr>
            <a:xfrm rot="16200000" flipH="1">
              <a:off x="2288059" y="1896586"/>
              <a:ext cx="3241590" cy="1379839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58E9D593-D94B-4124-8824-D804915FBD51}"/>
                </a:ext>
              </a:extLst>
            </p:cNvPr>
            <p:cNvSpPr/>
            <p:nvPr/>
          </p:nvSpPr>
          <p:spPr>
            <a:xfrm rot="16200000" flipH="1">
              <a:off x="3993292" y="1896587"/>
              <a:ext cx="3241590" cy="1379839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5" name="Parallelogram 24">
              <a:extLst>
                <a:ext uri="{FF2B5EF4-FFF2-40B4-BE49-F238E27FC236}">
                  <a16:creationId xmlns:a16="http://schemas.microsoft.com/office/drawing/2014/main" id="{9299D188-9F5B-434B-A669-7A4B8D086F12}"/>
                </a:ext>
              </a:extLst>
            </p:cNvPr>
            <p:cNvSpPr/>
            <p:nvPr/>
          </p:nvSpPr>
          <p:spPr>
            <a:xfrm rot="16200000" flipH="1">
              <a:off x="5698525" y="1896588"/>
              <a:ext cx="3241590" cy="1379839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1FFBEA1-A8DF-43C5-8616-636E68A321B0}"/>
                </a:ext>
              </a:extLst>
            </p:cNvPr>
            <p:cNvSpPr/>
            <p:nvPr/>
          </p:nvSpPr>
          <p:spPr>
            <a:xfrm>
              <a:off x="5373412" y="2329071"/>
              <a:ext cx="584887" cy="54369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8676552-5744-4852-B454-CAF5A807D760}"/>
                </a:ext>
              </a:extLst>
            </p:cNvPr>
            <p:cNvSpPr/>
            <p:nvPr/>
          </p:nvSpPr>
          <p:spPr>
            <a:xfrm>
              <a:off x="3616410" y="1785374"/>
              <a:ext cx="584887" cy="54369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 cap="rnd" cmpd="sng" algn="ctr">
              <a:solidFill>
                <a:srgbClr val="052F6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E6BC9BB-5E30-48B1-A20B-F1F166A2B755}"/>
                </a:ext>
              </a:extLst>
            </p:cNvPr>
            <p:cNvSpPr/>
            <p:nvPr/>
          </p:nvSpPr>
          <p:spPr>
            <a:xfrm>
              <a:off x="7303737" y="2930434"/>
              <a:ext cx="584887" cy="54369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 cap="rnd" cmpd="sng" algn="ctr">
              <a:solidFill>
                <a:srgbClr val="052F6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4CE7BC40-CD54-4721-89FA-3D87D0D355FB}"/>
                </a:ext>
              </a:extLst>
            </p:cNvPr>
            <p:cNvCxnSpPr/>
            <p:nvPr/>
          </p:nvCxnSpPr>
          <p:spPr>
            <a:xfrm flipH="1" flipV="1">
              <a:off x="3908853" y="2057222"/>
              <a:ext cx="1705234" cy="529283"/>
            </a:xfrm>
            <a:prstGeom prst="straightConnector1">
              <a:avLst/>
            </a:prstGeom>
            <a:noFill/>
            <a:ln w="9525" cap="rnd" cmpd="sng" algn="ctr">
              <a:solidFill>
                <a:srgbClr val="052F61">
                  <a:tint val="76000"/>
                  <a:alpha val="60000"/>
                  <a:hueMod val="94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518C551-E816-47BF-A7B6-2016A991A522}"/>
                </a:ext>
              </a:extLst>
            </p:cNvPr>
            <p:cNvCxnSpPr/>
            <p:nvPr/>
          </p:nvCxnSpPr>
          <p:spPr>
            <a:xfrm>
              <a:off x="5614087" y="2600919"/>
              <a:ext cx="1997676" cy="601363"/>
            </a:xfrm>
            <a:prstGeom prst="straightConnector1">
              <a:avLst/>
            </a:prstGeom>
            <a:noFill/>
            <a:ln w="9525" cap="rnd" cmpd="sng" algn="ctr">
              <a:solidFill>
                <a:srgbClr val="052F61">
                  <a:tint val="76000"/>
                  <a:alpha val="60000"/>
                  <a:hueMod val="94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558AB4D4-5316-4AEF-AD57-45FD4B0A25CA}"/>
                </a:ext>
              </a:extLst>
            </p:cNvPr>
            <p:cNvSpPr txBox="1"/>
            <p:nvPr/>
          </p:nvSpPr>
          <p:spPr>
            <a:xfrm>
              <a:off x="4193083" y="1885556"/>
              <a:ext cx="1136771" cy="302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-MV- offset</a:t>
              </a: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DAFCB2F2-271C-4E15-8B13-9A0C5231DAEE}"/>
                </a:ext>
              </a:extLst>
            </p:cNvPr>
            <p:cNvSpPr txBox="1"/>
            <p:nvPr/>
          </p:nvSpPr>
          <p:spPr>
            <a:xfrm>
              <a:off x="5833878" y="3010319"/>
              <a:ext cx="1232701" cy="302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+MV+ offset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34E1A3D-EF7F-44EC-9570-06E7EE768482}"/>
                </a:ext>
              </a:extLst>
            </p:cNvPr>
            <p:cNvSpPr/>
            <p:nvPr/>
          </p:nvSpPr>
          <p:spPr>
            <a:xfrm>
              <a:off x="7301398" y="2656532"/>
              <a:ext cx="582824" cy="23889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B301297-8C68-4ADD-A5BB-E6A6A9E9035E}"/>
                </a:ext>
              </a:extLst>
            </p:cNvPr>
            <p:cNvSpPr/>
            <p:nvPr/>
          </p:nvSpPr>
          <p:spPr>
            <a:xfrm>
              <a:off x="7003505" y="2930547"/>
              <a:ext cx="277460" cy="54987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431371E-35CB-4215-9904-FBA9743EDEC7}"/>
                </a:ext>
              </a:extLst>
            </p:cNvPr>
            <p:cNvSpPr/>
            <p:nvPr/>
          </p:nvSpPr>
          <p:spPr>
            <a:xfrm>
              <a:off x="3608780" y="1527940"/>
              <a:ext cx="582824" cy="23889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9D8AF62-F7AD-4745-AC86-9117279D4FE8}"/>
                </a:ext>
              </a:extLst>
            </p:cNvPr>
            <p:cNvSpPr/>
            <p:nvPr/>
          </p:nvSpPr>
          <p:spPr>
            <a:xfrm>
              <a:off x="3314378" y="1798025"/>
              <a:ext cx="277460" cy="54987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504211C-0BF1-400A-9B07-FFD1E8C40F59}"/>
                </a:ext>
              </a:extLst>
            </p:cNvPr>
            <p:cNvSpPr/>
            <p:nvPr/>
          </p:nvSpPr>
          <p:spPr>
            <a:xfrm>
              <a:off x="5372090" y="2081937"/>
              <a:ext cx="582824" cy="23889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D9FFF2A-CE97-4160-9D18-01F609F16B5A}"/>
                </a:ext>
              </a:extLst>
            </p:cNvPr>
            <p:cNvSpPr/>
            <p:nvPr/>
          </p:nvSpPr>
          <p:spPr>
            <a:xfrm>
              <a:off x="5078261" y="2325139"/>
              <a:ext cx="277460" cy="549875"/>
            </a:xfrm>
            <a:prstGeom prst="rect">
              <a:avLst/>
            </a:prstGeom>
            <a:solidFill>
              <a:srgbClr val="052F61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0BA0A1E-B129-4F37-9492-91E76A33E113}"/>
                  </a:ext>
                </a:extLst>
              </p:cNvPr>
              <p:cNvSpPr txBox="1"/>
              <p:nvPr/>
            </p:nvSpPr>
            <p:spPr>
              <a:xfrm>
                <a:off x="4696105" y="3885884"/>
                <a:ext cx="4276166" cy="10464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𝐶𝑜𝑠𝑡</m:t>
                    </m:r>
                    <m:r>
                      <a:rPr lang="en-US" sz="1800" i="1" smtClean="0">
                        <a:latin typeface="Cambria Math" panose="02040503050406030204" pitchFamily="18" charset="0"/>
                        <a:cs typeface="Calibri" pitchFamily="34" charset="0"/>
                      </a:rPr>
                      <m:t>=</m:t>
                    </m:r>
                  </m:oMath>
                </a14:m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bilateral matching cost</a:t>
                </a: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+ </a:t>
                </a:r>
                <a:r>
                  <a:rPr lang="el-GR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λ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* side template matching cost</a:t>
                </a:r>
              </a:p>
              <a:p>
                <a:endParaRPr lang="en-US" sz="1800" dirty="0">
                  <a:latin typeface="Calibri" pitchFamily="34" charset="0"/>
                  <a:cs typeface="Calibri" pitchFamily="34" charset="0"/>
                </a:endParaRPr>
              </a:p>
              <a:p>
                <a:r>
                  <a:rPr lang="en-US" sz="1400" dirty="0">
                    <a:latin typeface="Calibri" pitchFamily="34" charset="0"/>
                    <a:cs typeface="Calibri" pitchFamily="34" charset="0"/>
                  </a:rPr>
                  <a:t>* </a:t>
                </a:r>
                <a:r>
                  <a:rPr lang="el-GR" sz="1400" dirty="0">
                    <a:latin typeface="Calibri" pitchFamily="34" charset="0"/>
                    <a:cs typeface="Calibri" pitchFamily="34" charset="0"/>
                  </a:rPr>
                  <a:t>λ </a:t>
                </a:r>
                <a:r>
                  <a:rPr lang="en-US" sz="1400" dirty="0">
                    <a:latin typeface="Calibri" pitchFamily="34" charset="0"/>
                    <a:cs typeface="Calibri" pitchFamily="34" charset="0"/>
                  </a:rPr>
                  <a:t>= 1.0 in test 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0BA0A1E-B129-4F37-9492-91E76A33E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6105" y="3885884"/>
                <a:ext cx="4276166" cy="1046440"/>
              </a:xfrm>
              <a:prstGeom prst="rect">
                <a:avLst/>
              </a:prstGeom>
              <a:blipFill>
                <a:blip r:embed="rId3"/>
                <a:stretch>
                  <a:fillRect l="-2564" t="-7558" b="-9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9398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/>
          <a:p>
            <a:r>
              <a:rPr lang="en-US" dirty="0"/>
              <a:t>Bit-depth Adjusted Cost Function</a:t>
            </a:r>
          </a:p>
          <a:p>
            <a:pPr lvl="1"/>
            <a:r>
              <a:rPr lang="en-US" dirty="0"/>
              <a:t>We adapt the FRUC cost function to provide a better balance between the motion cost and distortion</a:t>
            </a:r>
          </a:p>
          <a:p>
            <a:pPr lvl="1"/>
            <a:r>
              <a:rPr lang="en-US" dirty="0"/>
              <a:t>This was done by adjusting the motion weight to be dependent on the output bit-depth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Coding (FRUC)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882776-6870-DF47-B08D-61CF8705F222}"/>
                  </a:ext>
                </a:extLst>
              </p:cNvPr>
              <p:cNvSpPr txBox="1"/>
              <p:nvPr/>
            </p:nvSpPr>
            <p:spPr>
              <a:xfrm>
                <a:off x="1295400" y="2038350"/>
                <a:ext cx="8140702" cy="5956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  <a:cs typeface="Calibri" pitchFamily="34" charset="0"/>
                        </a:rPr>
                        <m:t>𝐶𝑜𝑠𝑡</m:t>
                      </m:r>
                      <m:r>
                        <a:rPr lang="en-US" sz="1800" i="1" smtClean="0">
                          <a:latin typeface="Cambria Math" panose="02040503050406030204" pitchFamily="18" charset="0"/>
                          <a:cs typeface="Calibri" pitchFamily="34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  <a:cs typeface="Calibri" pitchFamily="34" charset="0"/>
                        </a:rPr>
                        <m:t>𝑆𝐴𝐷</m:t>
                      </m:r>
                    </m:oMath>
                  </m:oMathPara>
                </a14:m>
                <a:endParaRPr lang="en-US" sz="1800" b="0" i="1" dirty="0">
                  <a:latin typeface="Cambria Math" panose="02040503050406030204" pitchFamily="18" charset="0"/>
                  <a:cs typeface="Calibri" pitchFamily="34" charset="0"/>
                </a:endParaRPr>
              </a:p>
              <a:p>
                <a:r>
                  <a:rPr lang="en-US" sz="1800" b="0" dirty="0">
                    <a:cs typeface="Calibri" pitchFamily="34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latin typeface="Cambria Math" panose="02040503050406030204" pitchFamily="18" charset="0"/>
                        <a:cs typeface="Calibri" pitchFamily="34" charset="0"/>
                      </a:rPr>
                      <m:t>                        </m:t>
                    </m:r>
                    <m:r>
                      <a:rPr lang="en-US" sz="1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+</m:t>
                    </m:r>
                    <m:r>
                      <a:rPr lang="en-US" sz="1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𝑤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cs typeface="Calibri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𝑀𝑉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Calibri" pitchFamily="34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𝑀𝑉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𝑥</m:t>
                                </m:r>
                              </m:sub>
                              <m:sup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𝑆</m:t>
                                </m:r>
                              </m:sup>
                            </m:sSubSup>
                          </m:e>
                        </m:d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+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Calibri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𝑀𝑉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𝑦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Calibri" pitchFamily="34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𝑀𝑉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Calibri" pitchFamily="34" charset="0"/>
                                  </a:rPr>
                                  <m:t>𝑆</m:t>
                                </m:r>
                              </m:sup>
                            </m:sSubSup>
                          </m:e>
                        </m:d>
                      </m:e>
                    </m:d>
                  </m:oMath>
                </a14:m>
                <a:endParaRPr lang="en-US" sz="1800" dirty="0"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882776-6870-DF47-B08D-61CF8705F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2038350"/>
                <a:ext cx="8140702" cy="595676"/>
              </a:xfrm>
              <a:prstGeom prst="rect">
                <a:avLst/>
              </a:prstGeom>
              <a:blipFill>
                <a:blip r:embed="rId2"/>
                <a:stretch>
                  <a:fillRect b="-127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D5C29FD-5353-204C-8E30-DB0A6D866C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06427" y="3181350"/>
          <a:ext cx="4267200" cy="91440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641973">
                  <a:extLst>
                    <a:ext uri="{9D8B030D-6E8A-4147-A177-3AD203B41FA5}">
                      <a16:colId xmlns:a16="http://schemas.microsoft.com/office/drawing/2014/main" val="1701926003"/>
                    </a:ext>
                  </a:extLst>
                </a:gridCol>
                <a:gridCol w="1202675">
                  <a:extLst>
                    <a:ext uri="{9D8B030D-6E8A-4147-A177-3AD203B41FA5}">
                      <a16:colId xmlns:a16="http://schemas.microsoft.com/office/drawing/2014/main" val="667092579"/>
                    </a:ext>
                  </a:extLst>
                </a:gridCol>
                <a:gridCol w="1422552">
                  <a:extLst>
                    <a:ext uri="{9D8B030D-6E8A-4147-A177-3AD203B41FA5}">
                      <a16:colId xmlns:a16="http://schemas.microsoft.com/office/drawing/2014/main" val="14235007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JEM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Proposal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916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SAD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8-bit Always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Output Bit-depth (i.e. 10-bit in </a:t>
                      </a:r>
                      <a:r>
                        <a:rPr lang="en-US" sz="1200" dirty="0" err="1">
                          <a:effectLst/>
                        </a:rPr>
                        <a:t>CfP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782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w (motion weight)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 Always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 &lt;&lt; (output bit depth – 8)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920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7" y="936198"/>
            <a:ext cx="4238624" cy="3692281"/>
          </a:xfrm>
        </p:spPr>
        <p:txBody>
          <a:bodyPr/>
          <a:lstStyle/>
          <a:p>
            <a:r>
              <a:rPr lang="en-US" sz="2000" dirty="0"/>
              <a:t>Improved Uni-directional / Bi-directional Selection </a:t>
            </a:r>
            <a:br>
              <a:rPr lang="en-US" sz="2000" dirty="0"/>
            </a:br>
            <a:r>
              <a:rPr lang="en-US" sz="2000" dirty="0"/>
              <a:t>for Template Matching</a:t>
            </a:r>
          </a:p>
          <a:p>
            <a:pPr lvl="1"/>
            <a:r>
              <a:rPr lang="en-US" sz="1800" dirty="0"/>
              <a:t>The cost of bi-directional template </a:t>
            </a:r>
            <a:br>
              <a:rPr lang="en-US" sz="1800" dirty="0"/>
            </a:br>
            <a:r>
              <a:rPr lang="en-US" sz="1800" dirty="0"/>
              <a:t>matching is calculated between</a:t>
            </a:r>
            <a:br>
              <a:rPr lang="en-US" sz="1800" dirty="0"/>
            </a:br>
            <a:r>
              <a:rPr lang="en-US" sz="1800" dirty="0"/>
              <a:t>the reconstructed pixels of neighboring CUs and the averaged values of the forward prediction and the backward prediction.</a:t>
            </a:r>
          </a:p>
          <a:p>
            <a:pPr lvl="1"/>
            <a:r>
              <a:rPr lang="en-US" sz="1800" dirty="0"/>
              <a:t>The best one is selected between</a:t>
            </a:r>
            <a:br>
              <a:rPr lang="en-US" sz="1800" dirty="0"/>
            </a:br>
            <a:r>
              <a:rPr lang="en-US" sz="1800" dirty="0"/>
              <a:t>bi-directional prediction and </a:t>
            </a:r>
            <a:r>
              <a:rPr lang="en-US" sz="1800" dirty="0" err="1"/>
              <a:t>uni</a:t>
            </a:r>
            <a:r>
              <a:rPr lang="en-US" sz="1800" dirty="0"/>
              <a:t>-</a:t>
            </a:r>
            <a:br>
              <a:rPr lang="en-US" sz="1800" dirty="0"/>
            </a:br>
            <a:r>
              <a:rPr lang="en-US" sz="1800" dirty="0"/>
              <a:t>directional ones </a:t>
            </a:r>
          </a:p>
          <a:p>
            <a:endParaRPr lang="en-US" sz="20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Coding (FRUC)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51C1117-0BAA-4D65-B807-F54C9D79556C}"/>
              </a:ext>
            </a:extLst>
          </p:cNvPr>
          <p:cNvGrpSpPr/>
          <p:nvPr/>
        </p:nvGrpSpPr>
        <p:grpSpPr>
          <a:xfrm>
            <a:off x="5410200" y="1504950"/>
            <a:ext cx="3342933" cy="2513930"/>
            <a:chOff x="4525061" y="1920288"/>
            <a:chExt cx="3770872" cy="2708192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959BC21C-06F5-4923-871A-B49B8E500CB8}"/>
                </a:ext>
              </a:extLst>
            </p:cNvPr>
            <p:cNvSpPr/>
            <p:nvPr/>
          </p:nvSpPr>
          <p:spPr>
            <a:xfrm rot="16200000" flipH="1">
              <a:off x="3714063" y="2731286"/>
              <a:ext cx="2708190" cy="1086193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562F99F9-A427-4142-AE38-728B2B50E05C}"/>
                </a:ext>
              </a:extLst>
            </p:cNvPr>
            <p:cNvSpPr/>
            <p:nvPr/>
          </p:nvSpPr>
          <p:spPr>
            <a:xfrm rot="16200000" flipH="1">
              <a:off x="5056402" y="2731287"/>
              <a:ext cx="2708190" cy="1086193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89DFAAF6-5628-4D71-9AD2-E4EE3A3FA2D8}"/>
                </a:ext>
              </a:extLst>
            </p:cNvPr>
            <p:cNvSpPr/>
            <p:nvPr/>
          </p:nvSpPr>
          <p:spPr>
            <a:xfrm rot="16200000" flipH="1">
              <a:off x="6398742" y="2731288"/>
              <a:ext cx="2708190" cy="1086193"/>
            </a:xfrm>
            <a:prstGeom prst="parallelogram">
              <a:avLst/>
            </a:prstGeom>
            <a:solidFill>
              <a:sysClr val="window" lastClr="FFFFFF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F34A72B-8299-459D-9795-8775B43EA25E}"/>
                </a:ext>
              </a:extLst>
            </p:cNvPr>
            <p:cNvSpPr/>
            <p:nvPr/>
          </p:nvSpPr>
          <p:spPr>
            <a:xfrm>
              <a:off x="6281029" y="2914244"/>
              <a:ext cx="458792" cy="199585"/>
            </a:xfrm>
            <a:prstGeom prst="rect">
              <a:avLst/>
            </a:prstGeom>
            <a:solidFill>
              <a:srgbClr val="00B05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DF29055-771E-4926-A11A-7C6C5911B8DA}"/>
                </a:ext>
              </a:extLst>
            </p:cNvPr>
            <p:cNvSpPr/>
            <p:nvPr/>
          </p:nvSpPr>
          <p:spPr>
            <a:xfrm>
              <a:off x="6056127" y="3116089"/>
              <a:ext cx="218412" cy="459394"/>
            </a:xfrm>
            <a:prstGeom prst="rect">
              <a:avLst/>
            </a:prstGeom>
            <a:solidFill>
              <a:srgbClr val="00B05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1CB306B-E834-4110-9710-07497B142CB7}"/>
                </a:ext>
              </a:extLst>
            </p:cNvPr>
            <p:cNvSpPr/>
            <p:nvPr/>
          </p:nvSpPr>
          <p:spPr>
            <a:xfrm>
              <a:off x="7779001" y="2563784"/>
              <a:ext cx="458792" cy="199585"/>
            </a:xfrm>
            <a:prstGeom prst="rect">
              <a:avLst/>
            </a:prstGeom>
            <a:solidFill>
              <a:srgbClr val="FFFF0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2E67E03-D521-49CE-B08A-4285B2D7C2C1}"/>
                </a:ext>
              </a:extLst>
            </p:cNvPr>
            <p:cNvSpPr/>
            <p:nvPr/>
          </p:nvSpPr>
          <p:spPr>
            <a:xfrm>
              <a:off x="7554099" y="2765550"/>
              <a:ext cx="218412" cy="459394"/>
            </a:xfrm>
            <a:prstGeom prst="rect">
              <a:avLst/>
            </a:prstGeom>
            <a:solidFill>
              <a:srgbClr val="FFFF0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B650DEF-734A-4368-A39F-11EF2ED897C1}"/>
                </a:ext>
              </a:extLst>
            </p:cNvPr>
            <p:cNvSpPr/>
            <p:nvPr/>
          </p:nvSpPr>
          <p:spPr>
            <a:xfrm>
              <a:off x="4951212" y="2737561"/>
              <a:ext cx="458792" cy="199585"/>
            </a:xfrm>
            <a:prstGeom prst="rect">
              <a:avLst/>
            </a:prstGeom>
            <a:solidFill>
              <a:srgbClr val="0070C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E94D5D4-93D6-4028-AC48-6DFB8AF1A4FF}"/>
                </a:ext>
              </a:extLst>
            </p:cNvPr>
            <p:cNvSpPr/>
            <p:nvPr/>
          </p:nvSpPr>
          <p:spPr>
            <a:xfrm>
              <a:off x="4726311" y="2932343"/>
              <a:ext cx="218412" cy="459394"/>
            </a:xfrm>
            <a:prstGeom prst="rect">
              <a:avLst/>
            </a:prstGeom>
            <a:solidFill>
              <a:srgbClr val="0070C0"/>
            </a:solidFill>
            <a:ln w="15875" cap="rnd" cmpd="sng" algn="ctr">
              <a:solidFill>
                <a:srgbClr val="052F61">
                  <a:shade val="50000"/>
                  <a:hueMod val="94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CFBEA78F-72C4-4CC4-9780-4D152C4F6A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972" y="2663576"/>
              <a:ext cx="999865" cy="350460"/>
            </a:xfrm>
            <a:prstGeom prst="straightConnector1">
              <a:avLst/>
            </a:prstGeom>
            <a:noFill/>
            <a:ln w="9525" cap="rnd" cmpd="sng" algn="ctr">
              <a:solidFill>
                <a:srgbClr val="052F61">
                  <a:tint val="76000"/>
                  <a:alpha val="60000"/>
                  <a:hueMod val="94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865175DC-C1E6-45EB-8FF4-8871492FADF2}"/>
                </a:ext>
              </a:extLst>
            </p:cNvPr>
            <p:cNvCxnSpPr>
              <a:cxnSpLocks/>
            </p:cNvCxnSpPr>
            <p:nvPr/>
          </p:nvCxnSpPr>
          <p:spPr>
            <a:xfrm>
              <a:off x="5410004" y="2865797"/>
              <a:ext cx="819545" cy="148239"/>
            </a:xfrm>
            <a:prstGeom prst="straightConnector1">
              <a:avLst/>
            </a:prstGeom>
            <a:noFill/>
            <a:ln w="9525" cap="rnd" cmpd="sng" algn="ctr">
              <a:solidFill>
                <a:srgbClr val="052F61">
                  <a:tint val="76000"/>
                  <a:alpha val="60000"/>
                  <a:hueMod val="94000"/>
                </a:srgbClr>
              </a:solidFill>
              <a:prstDash val="solid"/>
              <a:tailEnd type="triangle"/>
            </a:ln>
            <a:effectLst/>
          </p:spPr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4F2A911-9C14-41F4-9FAB-61B6F5744F57}"/>
              </a:ext>
            </a:extLst>
          </p:cNvPr>
          <p:cNvSpPr txBox="1"/>
          <p:nvPr/>
        </p:nvSpPr>
        <p:spPr>
          <a:xfrm>
            <a:off x="6761862" y="2061023"/>
            <a:ext cx="69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</a:p>
        </p:txBody>
      </p:sp>
    </p:spTree>
    <p:extLst>
      <p:ext uri="{BB962C8B-B14F-4D97-AF65-F5344CB8AC3E}">
        <p14:creationId xmlns:p14="http://schemas.microsoft.com/office/powerpoint/2010/main" val="2787540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Intra-Coding</a:t>
            </a:r>
          </a:p>
          <a:p>
            <a:pPr lvl="1"/>
            <a:r>
              <a:rPr lang="en-US" sz="1800" dirty="0"/>
              <a:t>Multiple neighbor linear model (MNLM)</a:t>
            </a:r>
          </a:p>
          <a:p>
            <a:pPr lvl="1"/>
            <a:r>
              <a:rPr lang="en-US" sz="1800" dirty="0"/>
              <a:t>We us an MNLM system that can select different neighboring regions for the cross component linear model</a:t>
            </a:r>
          </a:p>
          <a:p>
            <a:pPr lvl="1"/>
            <a:r>
              <a:rPr lang="en-US" sz="1800" dirty="0"/>
              <a:t>Purpose is to fully reflect the linear relationship between </a:t>
            </a:r>
            <a:r>
              <a:rPr lang="en-US" sz="1800" dirty="0" err="1"/>
              <a:t>luma</a:t>
            </a:r>
            <a:r>
              <a:rPr lang="en-US" sz="1800" dirty="0"/>
              <a:t> and </a:t>
            </a:r>
            <a:r>
              <a:rPr lang="en-US" sz="1800" dirty="0" err="1"/>
              <a:t>chroma</a:t>
            </a:r>
            <a:r>
              <a:rPr lang="en-US" sz="1800" dirty="0"/>
              <a:t> in a CU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Coding (MNLM)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6E706F4-5008-3647-BCEB-F6723EC1401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895350"/>
            <a:ext cx="1654365" cy="1371600"/>
          </a:xfrm>
          <a:prstGeom prst="rect">
            <a:avLst/>
          </a:prstGeom>
          <a:noFill/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1B27540-EC5E-294A-9C93-7872126A1B1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895350"/>
            <a:ext cx="1723883" cy="1359232"/>
          </a:xfrm>
          <a:prstGeom prst="rect">
            <a:avLst/>
          </a:prstGeom>
          <a:noFill/>
        </p:spPr>
      </p:pic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9D3F6E78-2F11-734A-A211-4A1FF790B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24768"/>
              </p:ext>
            </p:extLst>
          </p:nvPr>
        </p:nvGraphicFramePr>
        <p:xfrm>
          <a:off x="5105399" y="3028950"/>
          <a:ext cx="374986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1428">
                  <a:extLst>
                    <a:ext uri="{9D8B030D-6E8A-4147-A177-3AD203B41FA5}">
                      <a16:colId xmlns:a16="http://schemas.microsoft.com/office/drawing/2014/main" val="1125945006"/>
                    </a:ext>
                  </a:extLst>
                </a:gridCol>
                <a:gridCol w="1404218">
                  <a:extLst>
                    <a:ext uri="{9D8B030D-6E8A-4147-A177-3AD203B41FA5}">
                      <a16:colId xmlns:a16="http://schemas.microsoft.com/office/drawing/2014/main" val="566627896"/>
                    </a:ext>
                  </a:extLst>
                </a:gridCol>
                <a:gridCol w="1404218">
                  <a:extLst>
                    <a:ext uri="{9D8B030D-6E8A-4147-A177-3AD203B41FA5}">
                      <a16:colId xmlns:a16="http://schemas.microsoft.com/office/drawing/2014/main" val="943082199"/>
                    </a:ext>
                  </a:extLst>
                </a:gridCol>
              </a:tblGrid>
              <a:tr h="76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Binarization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Training data set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564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MMLM1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B,C,E,F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806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LM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B, 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042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MMLM2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A,B,C,D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649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MFLM1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00001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B,C,E,F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5986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MFLM2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B,C,E,F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981647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MFLM3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00000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A,B,C,D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9186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MFLM4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00011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Calibri" panose="020F0502020204030204" pitchFamily="34" charset="0"/>
                        </a:rPr>
                        <a:t>A,B,C,D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9577126"/>
                  </a:ext>
                </a:extLst>
              </a:tr>
            </a:tbl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31A26E40-7B6D-4B44-A97E-B5BA70879E84}"/>
              </a:ext>
            </a:extLst>
          </p:cNvPr>
          <p:cNvSpPr txBox="1"/>
          <p:nvPr/>
        </p:nvSpPr>
        <p:spPr>
          <a:xfrm>
            <a:off x="5723230" y="2249351"/>
            <a:ext cx="4187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alibri" pitchFamily="34" charset="0"/>
                <a:cs typeface="Calibri" pitchFamily="34" charset="0"/>
              </a:rPr>
              <a:t>JEM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F35C633-99A1-5749-9155-A80CA1ABCE83}"/>
              </a:ext>
            </a:extLst>
          </p:cNvPr>
          <p:cNvSpPr txBox="1"/>
          <p:nvPr/>
        </p:nvSpPr>
        <p:spPr>
          <a:xfrm>
            <a:off x="7477097" y="2243085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alibri" pitchFamily="34" charset="0"/>
                <a:cs typeface="Calibri" pitchFamily="34" charset="0"/>
              </a:rPr>
              <a:t>This Proposal</a:t>
            </a:r>
          </a:p>
        </p:txBody>
      </p:sp>
    </p:spTree>
    <p:extLst>
      <p:ext uri="{BB962C8B-B14F-4D97-AF65-F5344CB8AC3E}">
        <p14:creationId xmlns:p14="http://schemas.microsoft.com/office/powerpoint/2010/main" val="2281299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8201024" cy="3692281"/>
          </a:xfrm>
        </p:spPr>
        <p:txBody>
          <a:bodyPr/>
          <a:lstStyle/>
          <a:p>
            <a:r>
              <a:rPr lang="en-US" sz="1800" dirty="0"/>
              <a:t>Intra Coding</a:t>
            </a:r>
          </a:p>
          <a:p>
            <a:pPr lvl="1"/>
            <a:r>
              <a:rPr lang="en-US" sz="1600" dirty="0"/>
              <a:t>While JEM tools are supported in the response, we used an alternative configuration for intra-coding than what is in JEM7</a:t>
            </a:r>
          </a:p>
          <a:p>
            <a:pPr lvl="1"/>
            <a:r>
              <a:rPr lang="en-US" sz="1600" dirty="0"/>
              <a:t>Configuration</a:t>
            </a:r>
          </a:p>
          <a:p>
            <a:pPr lvl="2"/>
            <a:r>
              <a:rPr lang="en-US" sz="1600" dirty="0"/>
              <a:t>The tool combinations described in JVET-G0079 are enabled. </a:t>
            </a:r>
          </a:p>
          <a:p>
            <a:pPr lvl="2"/>
            <a:r>
              <a:rPr lang="en-US" sz="1600" dirty="0"/>
              <a:t>Unequal Weight Planar Prediction (UW-Planar) is enabled.</a:t>
            </a:r>
          </a:p>
          <a:p>
            <a:pPr lvl="2"/>
            <a:r>
              <a:rPr lang="en-US" sz="1600" dirty="0"/>
              <a:t>Weighted Angular Prediction for Mode 66 (UW66) is enabled</a:t>
            </a:r>
          </a:p>
          <a:p>
            <a:pPr lvl="2"/>
            <a:r>
              <a:rPr lang="en-US" sz="1600" dirty="0"/>
              <a:t>Explicit Signaling of RSAF flag and Constrained Adaptive Reference Sample Smoothing (CARSS) is enabled.</a:t>
            </a:r>
          </a:p>
          <a:p>
            <a:pPr lvl="2"/>
            <a:r>
              <a:rPr lang="en-US" sz="1600" dirty="0"/>
              <a:t>UW-Planar and UW66 modifies Planar mode and Angular mode 66. </a:t>
            </a:r>
          </a:p>
          <a:p>
            <a:pPr lvl="2"/>
            <a:r>
              <a:rPr lang="en-US" sz="1600" dirty="0"/>
              <a:t>Constraint ARSS only allows ARSS to be applied to a subset of intra modes and RSAF flag is signaled explicitly instead of data hiding.</a:t>
            </a:r>
          </a:p>
          <a:p>
            <a:pPr lvl="2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Coding (Configuration)</a:t>
            </a:r>
          </a:p>
        </p:txBody>
      </p:sp>
    </p:spTree>
    <p:extLst>
      <p:ext uri="{BB962C8B-B14F-4D97-AF65-F5344CB8AC3E}">
        <p14:creationId xmlns:p14="http://schemas.microsoft.com/office/powerpoint/2010/main" val="274904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Proposal Description (HDR)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913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/>
              <a:t>QP Signaling</a:t>
            </a:r>
          </a:p>
          <a:p>
            <a:pPr lvl="1"/>
            <a:r>
              <a:rPr lang="en-US" sz="1600" dirty="0"/>
              <a:t>Proposal supports the explicit signaling of QP on a CU group size basis</a:t>
            </a:r>
          </a:p>
          <a:p>
            <a:pPr lvl="1"/>
            <a:r>
              <a:rPr lang="en-US" sz="1600" dirty="0"/>
              <a:t>Additionally, we include a method for inferring the QP value based on the average value of the prediction</a:t>
            </a:r>
          </a:p>
          <a:p>
            <a:pPr lvl="1"/>
            <a:r>
              <a:rPr lang="en-US" sz="1600" dirty="0"/>
              <a:t>Inferred QP is determined with a look up table that is transmitted in the bit-stream and maps the average value to the QP</a:t>
            </a:r>
          </a:p>
          <a:p>
            <a:pPr lvl="1"/>
            <a:r>
              <a:rPr lang="en-US" sz="1600" i="1" dirty="0"/>
              <a:t>Note: The same LUT is used as in the </a:t>
            </a:r>
            <a:r>
              <a:rPr lang="en-US" sz="1600" i="1" dirty="0" err="1"/>
              <a:t>CfP</a:t>
            </a:r>
            <a:r>
              <a:rPr lang="en-US" sz="1600" i="1" dirty="0"/>
              <a:t> anchor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 Signaling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5E8DF85-3552-A048-BD3C-58D025CF7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51420"/>
            <a:ext cx="766118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5410BC3-8825-E041-8C1D-3A71D1B95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448766"/>
              </p:ext>
            </p:extLst>
          </p:nvPr>
        </p:nvGraphicFramePr>
        <p:xfrm>
          <a:off x="5638800" y="1123950"/>
          <a:ext cx="2362200" cy="2958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" r:id="rId3" imgW="1993900" imgH="2489200" progId="Visio.Drawing.11">
                  <p:embed/>
                </p:oleObj>
              </mc:Choice>
              <mc:Fallback>
                <p:oleObj r:id="rId3" imgW="1993900" imgH="24892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123950"/>
                        <a:ext cx="2362200" cy="29580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FED9CBE-03C8-A54A-91C1-79313B83503B}"/>
              </a:ext>
            </a:extLst>
          </p:cNvPr>
          <p:cNvSpPr txBox="1"/>
          <p:nvPr/>
        </p:nvSpPr>
        <p:spPr>
          <a:xfrm>
            <a:off x="5372100" y="408202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QP prediction and application process when operating on PQ-HDR content.</a:t>
            </a:r>
            <a:r>
              <a:rPr lang="en-US" sz="1100" i="1" dirty="0"/>
              <a:t> </a:t>
            </a:r>
            <a:endParaRPr lang="en-US" sz="11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932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Proposal Highlights</a:t>
            </a:r>
          </a:p>
          <a:p>
            <a:pPr lvl="1"/>
            <a:r>
              <a:rPr lang="en-US" sz="1800" dirty="0"/>
              <a:t>We describe a video coding system with an emphasis on partitioning that is </a:t>
            </a:r>
            <a:r>
              <a:rPr lang="en-US" sz="1800" u="sng" dirty="0"/>
              <a:t>flexible</a:t>
            </a:r>
            <a:r>
              <a:rPr lang="en-US" sz="1800" dirty="0"/>
              <a:t> and </a:t>
            </a:r>
            <a:r>
              <a:rPr lang="en-US" sz="1800" u="sng" dirty="0"/>
              <a:t>rectangular</a:t>
            </a:r>
          </a:p>
          <a:p>
            <a:pPr lvl="1"/>
            <a:r>
              <a:rPr lang="en-US" sz="1800" dirty="0"/>
              <a:t>Response is based on the JEM and includes nearly all JEM tools</a:t>
            </a:r>
          </a:p>
          <a:p>
            <a:pPr lvl="1"/>
            <a:r>
              <a:rPr lang="en-US" sz="1800" dirty="0"/>
              <a:t>Response also includes new tools in the areas of motion coding and intra coding.  </a:t>
            </a:r>
          </a:p>
          <a:p>
            <a:pPr lvl="1"/>
            <a:r>
              <a:rPr lang="en-US" sz="1800" dirty="0"/>
              <a:t>For HDR, new tools for QP signaling, loop filtering and bit-depth expansion are also incorporated</a:t>
            </a:r>
          </a:p>
          <a:p>
            <a:pPr lvl="1"/>
            <a:r>
              <a:rPr lang="en-US" sz="1800" dirty="0"/>
              <a:t>We achieve 41.2% bit-rate reduction for 4K-SDR content and 35.7% bit-rate reduction for HD-SDR content for random access configuration.  (An improvement of 8.8% and 7.6% compared to the JEM.)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705224" cy="3692281"/>
          </a:xfrm>
        </p:spPr>
        <p:txBody>
          <a:bodyPr/>
          <a:lstStyle/>
          <a:p>
            <a:r>
              <a:rPr lang="en-US" sz="1800" dirty="0"/>
              <a:t>CTU Adaptive Band Offset</a:t>
            </a:r>
          </a:p>
          <a:p>
            <a:pPr lvl="1"/>
            <a:r>
              <a:rPr lang="en-US" sz="1600" dirty="0"/>
              <a:t>We extend the SAO band offset tool in the JEM </a:t>
            </a:r>
          </a:p>
          <a:p>
            <a:pPr lvl="1"/>
            <a:r>
              <a:rPr lang="en-US" sz="1600" dirty="0"/>
              <a:t>Goal is to better handle the limited dynamic range of the HDR </a:t>
            </a:r>
            <a:r>
              <a:rPr lang="en-US" sz="1600" dirty="0" err="1"/>
              <a:t>chroma</a:t>
            </a:r>
            <a:r>
              <a:rPr lang="en-US" sz="1600" dirty="0"/>
              <a:t> channels </a:t>
            </a:r>
          </a:p>
          <a:p>
            <a:pPr lvl="1"/>
            <a:r>
              <a:rPr lang="en-US" sz="1600" dirty="0"/>
              <a:t>Our approach</a:t>
            </a:r>
          </a:p>
          <a:p>
            <a:pPr lvl="2"/>
            <a:r>
              <a:rPr lang="en-US" sz="1600" dirty="0"/>
              <a:t>Adjust the band position based on the minimum value of the CTU in addition to the signaled band position</a:t>
            </a:r>
          </a:p>
          <a:p>
            <a:pPr lvl="2"/>
            <a:r>
              <a:rPr lang="en-US" sz="1600" dirty="0"/>
              <a:t>Chose the band range based on the dynamic range of the CTU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Filtering</a:t>
            </a:r>
          </a:p>
        </p:txBody>
      </p:sp>
      <p:pic>
        <p:nvPicPr>
          <p:cNvPr id="5" name="図 28">
            <a:extLst>
              <a:ext uri="{FF2B5EF4-FFF2-40B4-BE49-F238E27FC236}">
                <a16:creationId xmlns:a16="http://schemas.microsoft.com/office/drawing/2014/main" id="{3315DD22-50C2-614D-92FC-CA7A06E2DF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84" y="1276350"/>
            <a:ext cx="4537710" cy="259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9008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Internal Bit Depth Increase (IBDI)</a:t>
            </a:r>
          </a:p>
          <a:p>
            <a:pPr lvl="1"/>
            <a:r>
              <a:rPr lang="en-US" sz="1800" dirty="0"/>
              <a:t>For HDR content, the </a:t>
            </a:r>
            <a:r>
              <a:rPr lang="en-US" sz="1800" dirty="0" err="1"/>
              <a:t>chroma</a:t>
            </a:r>
            <a:r>
              <a:rPr lang="en-US" sz="1800" dirty="0"/>
              <a:t> values may not use the entire dynamic range of the container</a:t>
            </a:r>
          </a:p>
          <a:p>
            <a:pPr lvl="1"/>
            <a:r>
              <a:rPr lang="en-US" sz="1800" dirty="0"/>
              <a:t>To improve fidelity, our proposal increases the bit-depth from 10-bits to 11-bits for HDR content</a:t>
            </a:r>
          </a:p>
          <a:p>
            <a:pPr lvl="1"/>
            <a:r>
              <a:rPr lang="en-US" sz="1800" dirty="0"/>
              <a:t>This allows decoding the HDR data with fine granularity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Bit Depth Increase (IBDI)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3127E0-1CFA-3F4B-8964-242BC0D4D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17080"/>
              </p:ext>
            </p:extLst>
          </p:nvPr>
        </p:nvGraphicFramePr>
        <p:xfrm>
          <a:off x="4724400" y="2145072"/>
          <a:ext cx="4187825" cy="650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5643">
                  <a:extLst>
                    <a:ext uri="{9D8B030D-6E8A-4147-A177-3AD203B41FA5}">
                      <a16:colId xmlns:a16="http://schemas.microsoft.com/office/drawing/2014/main" val="1058960942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636378721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988637843"/>
                    </a:ext>
                  </a:extLst>
                </a:gridCol>
              </a:tblGrid>
              <a:tr h="46720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JEM (anchor)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Proposal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27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IBDI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10-bit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11-bit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789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06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Performance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837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We report on the objective performance of the described method</a:t>
            </a:r>
          </a:p>
          <a:p>
            <a:r>
              <a:rPr lang="en-US" sz="2000" dirty="0"/>
              <a:t>Two results are provided in the contribution</a:t>
            </a:r>
          </a:p>
          <a:p>
            <a:pPr lvl="1"/>
            <a:r>
              <a:rPr lang="en-US" sz="1600" dirty="0"/>
              <a:t>“February Result”: Corresponds to the bit-streams submitted for visual evaluation</a:t>
            </a:r>
          </a:p>
          <a:p>
            <a:pPr lvl="1"/>
            <a:r>
              <a:rPr lang="en-US" sz="1600" dirty="0"/>
              <a:t>“April Result”: Corresponds to current performance of the proposal and captures further encoder control and coding tool improvements</a:t>
            </a:r>
          </a:p>
          <a:p>
            <a:pPr lvl="1"/>
            <a:r>
              <a:rPr lang="en-US" sz="1600" dirty="0"/>
              <a:t>April Results are provided in the next slides and full results are in the contribution</a:t>
            </a:r>
          </a:p>
          <a:p>
            <a:pPr lvl="1"/>
            <a:endParaRPr lang="en-US" sz="1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8F72D3-7EE5-FF43-AC30-79D56FA536AF}"/>
              </a:ext>
            </a:extLst>
          </p:cNvPr>
          <p:cNvSpPr txBox="1"/>
          <p:nvPr/>
        </p:nvSpPr>
        <p:spPr>
          <a:xfrm>
            <a:off x="7240631" y="4628479"/>
            <a:ext cx="18758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Calibri" pitchFamily="34" charset="0"/>
                <a:cs typeface="Calibri" pitchFamily="34" charset="0"/>
              </a:rPr>
              <a:t>*With Improved Encoder Control</a:t>
            </a:r>
          </a:p>
        </p:txBody>
      </p:sp>
    </p:spTree>
    <p:extLst>
      <p:ext uri="{BB962C8B-B14F-4D97-AF65-F5344CB8AC3E}">
        <p14:creationId xmlns:p14="http://schemas.microsoft.com/office/powerpoint/2010/main" val="1298289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659A22B-F24B-214E-A6A8-F85541789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445631"/>
              </p:ext>
            </p:extLst>
          </p:nvPr>
        </p:nvGraphicFramePr>
        <p:xfrm>
          <a:off x="3422264" y="958483"/>
          <a:ext cx="5226837" cy="3680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816">
                  <a:extLst>
                    <a:ext uri="{9D8B030D-6E8A-4147-A177-3AD203B41FA5}">
                      <a16:colId xmlns:a16="http://schemas.microsoft.com/office/drawing/2014/main" val="3327516975"/>
                    </a:ext>
                  </a:extLst>
                </a:gridCol>
                <a:gridCol w="604803">
                  <a:extLst>
                    <a:ext uri="{9D8B030D-6E8A-4147-A177-3AD203B41FA5}">
                      <a16:colId xmlns:a16="http://schemas.microsoft.com/office/drawing/2014/main" val="3779212724"/>
                    </a:ext>
                  </a:extLst>
                </a:gridCol>
                <a:gridCol w="611396">
                  <a:extLst>
                    <a:ext uri="{9D8B030D-6E8A-4147-A177-3AD203B41FA5}">
                      <a16:colId xmlns:a16="http://schemas.microsoft.com/office/drawing/2014/main" val="1757674907"/>
                    </a:ext>
                  </a:extLst>
                </a:gridCol>
                <a:gridCol w="604803">
                  <a:extLst>
                    <a:ext uri="{9D8B030D-6E8A-4147-A177-3AD203B41FA5}">
                      <a16:colId xmlns:a16="http://schemas.microsoft.com/office/drawing/2014/main" val="522833868"/>
                    </a:ext>
                  </a:extLst>
                </a:gridCol>
                <a:gridCol w="733675">
                  <a:extLst>
                    <a:ext uri="{9D8B030D-6E8A-4147-A177-3AD203B41FA5}">
                      <a16:colId xmlns:a16="http://schemas.microsoft.com/office/drawing/2014/main" val="4090506525"/>
                    </a:ext>
                  </a:extLst>
                </a:gridCol>
                <a:gridCol w="739669">
                  <a:extLst>
                    <a:ext uri="{9D8B030D-6E8A-4147-A177-3AD203B41FA5}">
                      <a16:colId xmlns:a16="http://schemas.microsoft.com/office/drawing/2014/main" val="480595745"/>
                    </a:ext>
                  </a:extLst>
                </a:gridCol>
                <a:gridCol w="733675">
                  <a:extLst>
                    <a:ext uri="{9D8B030D-6E8A-4147-A177-3AD203B41FA5}">
                      <a16:colId xmlns:a16="http://schemas.microsoft.com/office/drawing/2014/main" val="120992073"/>
                    </a:ext>
                  </a:extLst>
                </a:gridCol>
              </a:tblGrid>
              <a:tr h="152849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</a:rPr>
                        <a:t>Constraint Set 1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939220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</a:rPr>
                        <a:t>Over HM16.16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353370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BD-rate(Y)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BD-rate(U)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BD-rate(V)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BD-PSNR(Y)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BD-PSNR(U)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647803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FoodMarket4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-37.78%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-44.99%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-49.22%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1.93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1.59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2247630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CatRobot1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-44.46%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-58.62%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-51.73%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1.53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448915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DaylightRoad2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-46.62%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-63.58%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-49.13%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237224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ParkRunning3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-37.92%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-27.54%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0.47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0.43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2846013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Campfire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-38.96%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-34.96%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-52.94%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1.66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5222788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BQTerrace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-35.75%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-58.35%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1.15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674829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RitualDance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-32.54%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-42.55%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-47.22%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1.63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8191183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MarketPlace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-33.91%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-48.71%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0.93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0.93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627524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BasketballDrive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-36.78%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-47.78%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1.49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202257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Cactus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-39.40%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-50.40%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-45.49%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1.66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0.84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1.22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992730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Average SDR-A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-41.15%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-45.94%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-46.63%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1.50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1.13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1.24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5858175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Average SDR-B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-35.68%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-49.14%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-49.51%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</a:rPr>
                        <a:t>1.43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1.03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1.28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202857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Average 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-38.41%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-47.54%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-48.07%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1.46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1.08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2070054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Enc</a:t>
                      </a:r>
                      <a:r>
                        <a:rPr lang="en-US" sz="800" dirty="0">
                          <a:effectLst/>
                        </a:rPr>
                        <a:t> Time[%]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51.3x (6.4x s. JEM)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706221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Dec Time[%]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18.3x (2.2x vs JEM)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802925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Max Delta Rate[%]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-0.33%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933721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Min Delta Rate[%]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-6.03%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944229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Max Delta PSNR (YUV)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2.17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1.93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185427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Min Delta PNSR (YUV)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0.74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0.38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022734"/>
                  </a:ext>
                </a:extLst>
              </a:tr>
            </a:tbl>
          </a:graphicData>
        </a:graphic>
      </p:graphicFrame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4978358-176E-9642-815F-52485FB00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7908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SDR Random Access</a:t>
            </a:r>
          </a:p>
          <a:p>
            <a:r>
              <a:rPr lang="en-US" sz="2000" dirty="0"/>
              <a:t>Improvement relative to HM</a:t>
            </a:r>
          </a:p>
          <a:p>
            <a:pPr lvl="1"/>
            <a:r>
              <a:rPr lang="en-US" sz="1800" dirty="0"/>
              <a:t>SDR-4K: -41.2%</a:t>
            </a:r>
          </a:p>
          <a:p>
            <a:pPr lvl="1"/>
            <a:r>
              <a:rPr lang="en-US" sz="1800" dirty="0"/>
              <a:t>SDR-HD: -35.7%</a:t>
            </a:r>
          </a:p>
          <a:p>
            <a:endParaRPr lang="en-US" sz="2000" dirty="0"/>
          </a:p>
          <a:p>
            <a:r>
              <a:rPr lang="en-US" sz="2000" dirty="0"/>
              <a:t>Improvement relative to JEM</a:t>
            </a:r>
          </a:p>
          <a:p>
            <a:pPr lvl="1"/>
            <a:r>
              <a:rPr lang="en-US" sz="1800" dirty="0"/>
              <a:t>SDR-4K: -8.8%</a:t>
            </a:r>
          </a:p>
          <a:p>
            <a:pPr lvl="1"/>
            <a:r>
              <a:rPr lang="en-US" sz="1800" dirty="0"/>
              <a:t>SDR-HD: -7.6%</a:t>
            </a:r>
          </a:p>
          <a:p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31346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659A22B-F24B-214E-A6A8-F85541789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38385"/>
              </p:ext>
            </p:extLst>
          </p:nvPr>
        </p:nvGraphicFramePr>
        <p:xfrm>
          <a:off x="3422264" y="1352550"/>
          <a:ext cx="5226837" cy="2611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816">
                  <a:extLst>
                    <a:ext uri="{9D8B030D-6E8A-4147-A177-3AD203B41FA5}">
                      <a16:colId xmlns:a16="http://schemas.microsoft.com/office/drawing/2014/main" val="3327516975"/>
                    </a:ext>
                  </a:extLst>
                </a:gridCol>
                <a:gridCol w="604803">
                  <a:extLst>
                    <a:ext uri="{9D8B030D-6E8A-4147-A177-3AD203B41FA5}">
                      <a16:colId xmlns:a16="http://schemas.microsoft.com/office/drawing/2014/main" val="3779212724"/>
                    </a:ext>
                  </a:extLst>
                </a:gridCol>
                <a:gridCol w="611396">
                  <a:extLst>
                    <a:ext uri="{9D8B030D-6E8A-4147-A177-3AD203B41FA5}">
                      <a16:colId xmlns:a16="http://schemas.microsoft.com/office/drawing/2014/main" val="1757674907"/>
                    </a:ext>
                  </a:extLst>
                </a:gridCol>
                <a:gridCol w="604803">
                  <a:extLst>
                    <a:ext uri="{9D8B030D-6E8A-4147-A177-3AD203B41FA5}">
                      <a16:colId xmlns:a16="http://schemas.microsoft.com/office/drawing/2014/main" val="522833868"/>
                    </a:ext>
                  </a:extLst>
                </a:gridCol>
                <a:gridCol w="733675">
                  <a:extLst>
                    <a:ext uri="{9D8B030D-6E8A-4147-A177-3AD203B41FA5}">
                      <a16:colId xmlns:a16="http://schemas.microsoft.com/office/drawing/2014/main" val="4090506525"/>
                    </a:ext>
                  </a:extLst>
                </a:gridCol>
                <a:gridCol w="739669">
                  <a:extLst>
                    <a:ext uri="{9D8B030D-6E8A-4147-A177-3AD203B41FA5}">
                      <a16:colId xmlns:a16="http://schemas.microsoft.com/office/drawing/2014/main" val="480595745"/>
                    </a:ext>
                  </a:extLst>
                </a:gridCol>
                <a:gridCol w="733675">
                  <a:extLst>
                    <a:ext uri="{9D8B030D-6E8A-4147-A177-3AD203B41FA5}">
                      <a16:colId xmlns:a16="http://schemas.microsoft.com/office/drawing/2014/main" val="120992073"/>
                    </a:ext>
                  </a:extLst>
                </a:gridCol>
              </a:tblGrid>
              <a:tr h="152849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</a:rPr>
                        <a:t>Constraint Set 1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939220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</a:rPr>
                        <a:t>Over HM16.16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353370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BD-rate(Y)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BD-rate(U)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BD-rate(V)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BD-PSNR(Y)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BD-PSNR(U)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BD-PSNR(V)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647803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BQTerrace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-30.58%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-40.96%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-48.12%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674829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RitualDance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-25.73%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-30.52%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-31.78%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8191183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MarketPlace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-25.81%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-32.41%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627524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BasketballDrive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-29.85%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-43.74%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-41.03%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202257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Cactus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-32.95%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-38.78%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992730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Average SDR-B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-28.99%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-37.40%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-37.50%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1.13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0.61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0.76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202857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Enc</a:t>
                      </a:r>
                      <a:r>
                        <a:rPr lang="en-US" sz="800" dirty="0">
                          <a:effectLst/>
                        </a:rPr>
                        <a:t> Time[%]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34.6x (3.7x vs JEM)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706221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Dec Time[%]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6.2x (.9x vs JEM)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802925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Max Delta Rate[%]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933721"/>
                  </a:ext>
                </a:extLst>
              </a:tr>
              <a:tr h="1528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Min Delta Rate[%]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-3.48%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944229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Max Delta PSNR (YUV)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1.56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0.96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1.23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185427"/>
                  </a:ext>
                </a:extLst>
              </a:tr>
              <a:tr h="2589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Min Delta PNSR (YUV)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0.65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0.32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0.34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4736" marR="647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022734"/>
                  </a:ext>
                </a:extLst>
              </a:tr>
            </a:tbl>
          </a:graphicData>
        </a:graphic>
      </p:graphicFrame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4978358-176E-9642-815F-52485FB00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7908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SDR Low Delay</a:t>
            </a:r>
          </a:p>
          <a:p>
            <a:r>
              <a:rPr lang="en-US" sz="2000" dirty="0"/>
              <a:t>Improvement relative to HM</a:t>
            </a:r>
          </a:p>
          <a:p>
            <a:pPr lvl="1"/>
            <a:r>
              <a:rPr lang="en-US" sz="1800" dirty="0"/>
              <a:t>SDR-HD: -29.0%</a:t>
            </a:r>
          </a:p>
          <a:p>
            <a:pPr lvl="1"/>
            <a:endParaRPr lang="en-US" sz="1800" dirty="0"/>
          </a:p>
          <a:p>
            <a:r>
              <a:rPr lang="en-US" sz="2000" dirty="0"/>
              <a:t>Improvement relative to JEM</a:t>
            </a:r>
          </a:p>
          <a:p>
            <a:pPr lvl="1"/>
            <a:r>
              <a:rPr lang="en-US" sz="1800" dirty="0"/>
              <a:t>SDR-HD: -6.2%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81284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F373E-8700-3845-BC81-4086CC1E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 (HDR)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87324E-67D1-1B47-AEC4-B9E1F2E5F1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810567"/>
              </p:ext>
            </p:extLst>
          </p:nvPr>
        </p:nvGraphicFramePr>
        <p:xfrm>
          <a:off x="3810000" y="1123950"/>
          <a:ext cx="4614884" cy="2819599"/>
        </p:xfrm>
        <a:graphic>
          <a:graphicData uri="http://schemas.openxmlformats.org/drawingml/2006/table">
            <a:tbl>
              <a:tblPr/>
              <a:tblGrid>
                <a:gridCol w="953916">
                  <a:extLst>
                    <a:ext uri="{9D8B030D-6E8A-4147-A177-3AD203B41FA5}">
                      <a16:colId xmlns:a16="http://schemas.microsoft.com/office/drawing/2014/main" val="1759526713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711854093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1427517826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230720705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3610262328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1052153658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3866851304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711924617"/>
                    </a:ext>
                  </a:extLst>
                </a:gridCol>
                <a:gridCol w="457621">
                  <a:extLst>
                    <a:ext uri="{9D8B030D-6E8A-4147-A177-3AD203B41FA5}">
                      <a16:colId xmlns:a16="http://schemas.microsoft.com/office/drawing/2014/main" val="677465505"/>
                    </a:ext>
                  </a:extLst>
                </a:gridCol>
              </a:tblGrid>
              <a:tr h="12900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Constraint Set 1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922754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Over HM16.16 (BD-rate)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273349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DE100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PSNRL100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wPsnrY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wPsnrU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wPsnrV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psnrY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psnrU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psnrV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971252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DayStreet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-61.0%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-41.1%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-39.8%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-57.0%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-70.3%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-38.8%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-55.6%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-68.7%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578762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PeopleInShoppingCenter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-51.9%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-33.9%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-33.0%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-58.8%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-54.7%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-32.7%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-56.4%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-54.4%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58997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SunsetBeach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-59.9%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-28.5%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-23.7%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-82.5%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-83.3%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-24.5%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-78.1%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-83.6%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240974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Market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-37.0%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-30.2%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-30.5%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-27.3%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-8.0%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-27.6%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-20.0%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5.3%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097244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ShowGirl2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-42.6%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-33.5%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-72.4%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-51.7%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-31.1%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-72.8%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-51.8%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147537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Hurdles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-49.0%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-43.0%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-42.2%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-50.8%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-39.5%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-39.2%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-43.4%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-32.4%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52800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Starting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-35.5%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-37.8%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-36.2%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-37.8%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-33.8%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-34.6%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41717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Cosmos1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-40.2%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-30.2%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-29.1%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-67.2%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-84.1%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-27.2%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-66.8%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-83.6%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623121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Average HDR-A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-57.6%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-32.2%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-66.1%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-69.4%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-32.0%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-63.4%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-68.9%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031797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Average HDR-B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-40.8%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-34.9%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-34.3%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-51.1%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-39.7%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-31.8%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-47.5%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-33.2%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561939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Average all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-47.1%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-33.5%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-56.7%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-50.8%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-31.9%</a:t>
                      </a:r>
                    </a:p>
                  </a:txBody>
                  <a:tcPr marL="6450" marR="6450" marT="64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-53.5%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-46.6%</a:t>
                      </a:r>
                    </a:p>
                  </a:txBody>
                  <a:tcPr marL="6450" marR="6450" marT="64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838112"/>
                  </a:ext>
                </a:extLst>
              </a:tr>
              <a:tr h="1303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Enc Time[%]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41.3x (6.5x vs JEM)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834493"/>
                  </a:ext>
                </a:extLst>
              </a:tr>
              <a:tr h="1303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Dec Time[%]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16.4x (1.9x vs JEM)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387838"/>
                  </a:ext>
                </a:extLst>
              </a:tr>
              <a:tr h="1303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Max Delta Rate[%]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519474"/>
                  </a:ext>
                </a:extLst>
              </a:tr>
              <a:tr h="1303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Min Delta Rate[%]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-4.4%</a:t>
                      </a:r>
                    </a:p>
                  </a:txBody>
                  <a:tcPr marL="6450" marR="6450" marT="64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21103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Max Delta PSNR 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1.02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1.33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2.84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2.23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2.25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2.50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2.13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2.28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726090"/>
                  </a:ext>
                </a:extLst>
              </a:tr>
              <a:tr h="1096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 Delta PNSR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0.31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0.29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0.48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0.08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0.48</a:t>
                      </a:r>
                    </a:p>
                  </a:txBody>
                  <a:tcPr marL="6450" marR="6450" marT="64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-0.23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</a:t>
                      </a:r>
                    </a:p>
                  </a:txBody>
                  <a:tcPr marL="6450" marR="6450" marT="64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07163"/>
                  </a:ext>
                </a:extLst>
              </a:tr>
            </a:tbl>
          </a:graphicData>
        </a:graphic>
      </p:graphicFrame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3EA7264-F46B-FB44-BFD2-9923DE0DD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7908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HDR Random Access</a:t>
            </a:r>
          </a:p>
          <a:p>
            <a:r>
              <a:rPr lang="en-US" sz="2000" dirty="0"/>
              <a:t>Improvement relative to HM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-34.3%</a:t>
            </a:r>
          </a:p>
          <a:p>
            <a:pPr lvl="1"/>
            <a:r>
              <a:rPr lang="en-US" sz="1800" dirty="0"/>
              <a:t>HDR-HLG: -32.2%</a:t>
            </a:r>
          </a:p>
          <a:p>
            <a:pPr lvl="1"/>
            <a:endParaRPr lang="en-US" sz="1800" dirty="0"/>
          </a:p>
          <a:p>
            <a:r>
              <a:rPr lang="en-US" sz="2000" dirty="0"/>
              <a:t>Improvement relative to JEM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-8.9%</a:t>
            </a:r>
          </a:p>
          <a:p>
            <a:pPr lvl="1"/>
            <a:r>
              <a:rPr lang="en-US" sz="1800" dirty="0"/>
              <a:t>HDR-HLG: -5.6%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92370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We also provide ”tool on” performance for the described method.  This includes:</a:t>
            </a:r>
          </a:p>
          <a:p>
            <a:pPr lvl="1"/>
            <a:r>
              <a:rPr lang="en-US" sz="1600" dirty="0"/>
              <a:t>Core Tools</a:t>
            </a:r>
          </a:p>
          <a:p>
            <a:pPr lvl="2"/>
            <a:r>
              <a:rPr lang="en-US" sz="1400" dirty="0"/>
              <a:t>Binary tree with quarter and three quarter offsets</a:t>
            </a:r>
          </a:p>
          <a:p>
            <a:pPr lvl="2"/>
            <a:r>
              <a:rPr lang="en-US" sz="1400" dirty="0"/>
              <a:t>Ternary tree</a:t>
            </a:r>
          </a:p>
          <a:p>
            <a:pPr lvl="2"/>
            <a:r>
              <a:rPr lang="en-US" sz="1400" dirty="0"/>
              <a:t>Shared separate intra tree</a:t>
            </a:r>
          </a:p>
          <a:p>
            <a:pPr lvl="2"/>
            <a:r>
              <a:rPr lang="en-US" sz="1400" dirty="0"/>
              <a:t>Picture boundary partitioning</a:t>
            </a:r>
          </a:p>
          <a:p>
            <a:pPr lvl="2"/>
            <a:r>
              <a:rPr lang="en-US" sz="1400" dirty="0"/>
              <a:t>FRUC merge mode</a:t>
            </a:r>
          </a:p>
          <a:p>
            <a:pPr lvl="2"/>
            <a:r>
              <a:rPr lang="en-US" sz="1400" dirty="0"/>
              <a:t>Multi Neighbor Linear Model (MNLM)</a:t>
            </a:r>
          </a:p>
          <a:p>
            <a:pPr lvl="1"/>
            <a:r>
              <a:rPr lang="en-US" sz="1600" dirty="0"/>
              <a:t>HDR Tools</a:t>
            </a:r>
          </a:p>
          <a:p>
            <a:pPr lvl="2"/>
            <a:r>
              <a:rPr lang="en-US" sz="1400" dirty="0"/>
              <a:t>Inferred QP</a:t>
            </a:r>
          </a:p>
          <a:p>
            <a:pPr lvl="2"/>
            <a:r>
              <a:rPr lang="en-US" sz="1400" dirty="0"/>
              <a:t>IBDI</a:t>
            </a:r>
          </a:p>
          <a:p>
            <a:pPr lvl="2"/>
            <a:r>
              <a:rPr lang="en-US" sz="1400" dirty="0"/>
              <a:t>New band offset</a:t>
            </a:r>
          </a:p>
          <a:p>
            <a:pPr lvl="1"/>
            <a:r>
              <a:rPr lang="en-US" sz="1600" dirty="0"/>
              <a:t>Functionality</a:t>
            </a:r>
          </a:p>
          <a:p>
            <a:pPr lvl="2"/>
            <a:r>
              <a:rPr lang="en-US" sz="1400" dirty="0"/>
              <a:t>Tiles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</p:spTree>
    <p:extLst>
      <p:ext uri="{BB962C8B-B14F-4D97-AF65-F5344CB8AC3E}">
        <p14:creationId xmlns:p14="http://schemas.microsoft.com/office/powerpoint/2010/main" val="3122965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6C3125-08C2-B548-BBC1-E463B05855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651041"/>
              </p:ext>
            </p:extLst>
          </p:nvPr>
        </p:nvGraphicFramePr>
        <p:xfrm>
          <a:off x="690658" y="1352241"/>
          <a:ext cx="7766653" cy="2362200"/>
        </p:xfrm>
        <a:graphic>
          <a:graphicData uri="http://schemas.openxmlformats.org/drawingml/2006/table">
            <a:tbl>
              <a:tblPr firstRow="1" firstCol="1" bandRow="1"/>
              <a:tblGrid>
                <a:gridCol w="1118784">
                  <a:extLst>
                    <a:ext uri="{9D8B030D-6E8A-4147-A177-3AD203B41FA5}">
                      <a16:colId xmlns:a16="http://schemas.microsoft.com/office/drawing/2014/main" val="936901585"/>
                    </a:ext>
                  </a:extLst>
                </a:gridCol>
                <a:gridCol w="669941">
                  <a:extLst>
                    <a:ext uri="{9D8B030D-6E8A-4147-A177-3AD203B41FA5}">
                      <a16:colId xmlns:a16="http://schemas.microsoft.com/office/drawing/2014/main" val="4257290482"/>
                    </a:ext>
                  </a:extLst>
                </a:gridCol>
                <a:gridCol w="673265">
                  <a:extLst>
                    <a:ext uri="{9D8B030D-6E8A-4147-A177-3AD203B41FA5}">
                      <a16:colId xmlns:a16="http://schemas.microsoft.com/office/drawing/2014/main" val="4031742434"/>
                    </a:ext>
                  </a:extLst>
                </a:gridCol>
                <a:gridCol w="673265">
                  <a:extLst>
                    <a:ext uri="{9D8B030D-6E8A-4147-A177-3AD203B41FA5}">
                      <a16:colId xmlns:a16="http://schemas.microsoft.com/office/drawing/2014/main" val="2538742061"/>
                    </a:ext>
                  </a:extLst>
                </a:gridCol>
                <a:gridCol w="598458">
                  <a:extLst>
                    <a:ext uri="{9D8B030D-6E8A-4147-A177-3AD203B41FA5}">
                      <a16:colId xmlns:a16="http://schemas.microsoft.com/office/drawing/2014/main" val="2141996992"/>
                    </a:ext>
                  </a:extLst>
                </a:gridCol>
                <a:gridCol w="598458">
                  <a:extLst>
                    <a:ext uri="{9D8B030D-6E8A-4147-A177-3AD203B41FA5}">
                      <a16:colId xmlns:a16="http://schemas.microsoft.com/office/drawing/2014/main" val="1897541120"/>
                    </a:ext>
                  </a:extLst>
                </a:gridCol>
                <a:gridCol w="673265">
                  <a:extLst>
                    <a:ext uri="{9D8B030D-6E8A-4147-A177-3AD203B41FA5}">
                      <a16:colId xmlns:a16="http://schemas.microsoft.com/office/drawing/2014/main" val="4000709511"/>
                    </a:ext>
                  </a:extLst>
                </a:gridCol>
                <a:gridCol w="673265">
                  <a:extLst>
                    <a:ext uri="{9D8B030D-6E8A-4147-A177-3AD203B41FA5}">
                      <a16:colId xmlns:a16="http://schemas.microsoft.com/office/drawing/2014/main" val="1569406863"/>
                    </a:ext>
                  </a:extLst>
                </a:gridCol>
                <a:gridCol w="673265">
                  <a:extLst>
                    <a:ext uri="{9D8B030D-6E8A-4147-A177-3AD203B41FA5}">
                      <a16:colId xmlns:a16="http://schemas.microsoft.com/office/drawing/2014/main" val="3824872972"/>
                    </a:ext>
                  </a:extLst>
                </a:gridCol>
                <a:gridCol w="748072">
                  <a:extLst>
                    <a:ext uri="{9D8B030D-6E8A-4147-A177-3AD203B41FA5}">
                      <a16:colId xmlns:a16="http://schemas.microsoft.com/office/drawing/2014/main" val="603665919"/>
                    </a:ext>
                  </a:extLst>
                </a:gridCol>
                <a:gridCol w="666615">
                  <a:extLst>
                    <a:ext uri="{9D8B030D-6E8A-4147-A177-3AD203B41FA5}">
                      <a16:colId xmlns:a16="http://schemas.microsoft.com/office/drawing/2014/main" val="2245048627"/>
                    </a:ext>
                  </a:extLst>
                </a:gridCol>
              </a:tblGrid>
              <a:tr h="139065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“Tool On” test results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100394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32739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Runtime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7125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208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Binary tree with quarter and three quarter offsets</a:t>
                      </a:r>
                      <a:r>
                        <a:rPr lang="en-US" sz="1000" baseline="30000" dirty="0">
                          <a:effectLst/>
                        </a:rPr>
                        <a:t>1</a:t>
                      </a:r>
                      <a:endParaRPr lang="en-US" sz="12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-4.97%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-6.94%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-7.13%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-5.55%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-9.49%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5748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Ternary Tree</a:t>
                      </a:r>
                      <a:r>
                        <a:rPr lang="en-US" sz="1000" baseline="30000" dirty="0">
                          <a:effectLst/>
                        </a:rPr>
                        <a:t>1</a:t>
                      </a:r>
                      <a:endParaRPr lang="en-US" sz="12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-4.22%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-6.07%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394%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-4.77%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-7.04%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-7.03%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373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Picture boundary partitioning</a:t>
                      </a:r>
                      <a:r>
                        <a:rPr lang="en-US" sz="1000" baseline="30000" dirty="0">
                          <a:effectLst/>
                        </a:rPr>
                        <a:t>1</a:t>
                      </a:r>
                      <a:endParaRPr lang="en-US" sz="12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-0.78%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1574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Separate shared tree</a:t>
                      </a:r>
                      <a:r>
                        <a:rPr lang="en-US" sz="1000" baseline="30000" dirty="0">
                          <a:effectLst/>
                        </a:rPr>
                        <a:t>2</a:t>
                      </a:r>
                      <a:endParaRPr lang="en-US" sz="12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-2.82%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-2.37%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-0.67%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-3.81%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-4.30%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4173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FRUC Merge Mode</a:t>
                      </a:r>
                      <a:r>
                        <a:rPr lang="en-US" sz="1000" baseline="30000" dirty="0">
                          <a:effectLst/>
                        </a:rPr>
                        <a:t>3</a:t>
                      </a:r>
                      <a:endParaRPr lang="en-US" sz="12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-2.06%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-2.77%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-3.16%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-1.79%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310%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930975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4081C8BE-CE48-D249-9D86-E840FC39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63" y="1201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E3EBD-4FD9-6148-8416-389E954B4205}"/>
              </a:ext>
            </a:extLst>
          </p:cNvPr>
          <p:cNvSpPr txBox="1"/>
          <p:nvPr/>
        </p:nvSpPr>
        <p:spPr>
          <a:xfrm>
            <a:off x="609600" y="3846648"/>
            <a:ext cx="6473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>
                <a:latin typeface="Calibri" pitchFamily="34" charset="0"/>
                <a:cs typeface="Calibri" pitchFamily="34" charset="0"/>
              </a:rPr>
              <a:t>Anchors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JEM and proposed tools off with exception of BT (binary tree with half offset)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inter-JEM tools off and all proposed tools off  with exception of BT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off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36A5B25-2C95-9F45-8F6F-42FC0EA3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0" y="864171"/>
            <a:ext cx="8152608" cy="40997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Core Tools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6752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081C8BE-CE48-D249-9D86-E840FC39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63" y="1201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E3EBD-4FD9-6148-8416-389E954B4205}"/>
              </a:ext>
            </a:extLst>
          </p:cNvPr>
          <p:cNvSpPr txBox="1"/>
          <p:nvPr/>
        </p:nvSpPr>
        <p:spPr>
          <a:xfrm>
            <a:off x="609600" y="3846648"/>
            <a:ext cx="7847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Calibri" pitchFamily="34" charset="0"/>
                <a:cs typeface="Calibri" pitchFamily="34" charset="0"/>
              </a:rPr>
              <a:t>Anchors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JEM and proposed tools off with exception of BT (binary tree with half offset).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off.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36A5B25-2C95-9F45-8F6F-42FC0EA3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0" y="864171"/>
            <a:ext cx="8152608" cy="40997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HDR Tools (</a:t>
            </a:r>
            <a:r>
              <a:rPr lang="en-US" sz="1800" dirty="0" err="1"/>
              <a:t>wPSNR</a:t>
            </a:r>
            <a:r>
              <a:rPr lang="en-US" sz="1800" dirty="0"/>
              <a:t>)</a:t>
            </a:r>
            <a:endParaRPr lang="en-US" sz="1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CE1369-87C6-604D-ABE5-F40B816C5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48716"/>
              </p:ext>
            </p:extLst>
          </p:nvPr>
        </p:nvGraphicFramePr>
        <p:xfrm>
          <a:off x="690658" y="1504950"/>
          <a:ext cx="7766653" cy="114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378">
                  <a:extLst>
                    <a:ext uri="{9D8B030D-6E8A-4147-A177-3AD203B41FA5}">
                      <a16:colId xmlns:a16="http://schemas.microsoft.com/office/drawing/2014/main" val="3196746500"/>
                    </a:ext>
                  </a:extLst>
                </a:gridCol>
                <a:gridCol w="1009942">
                  <a:extLst>
                    <a:ext uri="{9D8B030D-6E8A-4147-A177-3AD203B41FA5}">
                      <a16:colId xmlns:a16="http://schemas.microsoft.com/office/drawing/2014/main" val="1287333687"/>
                    </a:ext>
                  </a:extLst>
                </a:gridCol>
                <a:gridCol w="1035158">
                  <a:extLst>
                    <a:ext uri="{9D8B030D-6E8A-4147-A177-3AD203B41FA5}">
                      <a16:colId xmlns:a16="http://schemas.microsoft.com/office/drawing/2014/main" val="3020368895"/>
                    </a:ext>
                  </a:extLst>
                </a:gridCol>
                <a:gridCol w="925320">
                  <a:extLst>
                    <a:ext uri="{9D8B030D-6E8A-4147-A177-3AD203B41FA5}">
                      <a16:colId xmlns:a16="http://schemas.microsoft.com/office/drawing/2014/main" val="1158292690"/>
                    </a:ext>
                  </a:extLst>
                </a:gridCol>
                <a:gridCol w="1373575">
                  <a:extLst>
                    <a:ext uri="{9D8B030D-6E8A-4147-A177-3AD203B41FA5}">
                      <a16:colId xmlns:a16="http://schemas.microsoft.com/office/drawing/2014/main" val="323284121"/>
                    </a:ext>
                  </a:extLst>
                </a:gridCol>
                <a:gridCol w="1579280">
                  <a:extLst>
                    <a:ext uri="{9D8B030D-6E8A-4147-A177-3AD203B41FA5}">
                      <a16:colId xmlns:a16="http://schemas.microsoft.com/office/drawing/2014/main" val="1777509022"/>
                    </a:ext>
                  </a:extLst>
                </a:gridCol>
              </a:tblGrid>
              <a:tr h="139065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“Tool On” test results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78672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HDR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612223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581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2242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Inferred QP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-1.2%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203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IBDI 11-bit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-0.2%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-5.5%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-9.7%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224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New Band Offset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 0.1%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-1.4 %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-2.2 %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429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333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Overview</a:t>
            </a:r>
          </a:p>
          <a:p>
            <a:r>
              <a:rPr lang="en-US" sz="1600" dirty="0"/>
              <a:t>Proposal Description</a:t>
            </a:r>
          </a:p>
          <a:p>
            <a:pPr lvl="1"/>
            <a:r>
              <a:rPr lang="en-US" sz="1400" dirty="0"/>
              <a:t>Partitioning</a:t>
            </a:r>
          </a:p>
          <a:p>
            <a:pPr lvl="1"/>
            <a:r>
              <a:rPr lang="en-US" sz="1400" dirty="0"/>
              <a:t>Parallelization</a:t>
            </a:r>
          </a:p>
          <a:p>
            <a:pPr lvl="1"/>
            <a:r>
              <a:rPr lang="en-US" sz="1400" dirty="0"/>
              <a:t>Motion Coding</a:t>
            </a:r>
          </a:p>
          <a:p>
            <a:pPr lvl="1"/>
            <a:r>
              <a:rPr lang="en-US" sz="1400" dirty="0"/>
              <a:t>Intra Coding</a:t>
            </a:r>
          </a:p>
          <a:p>
            <a:r>
              <a:rPr lang="en-US" sz="1600" dirty="0"/>
              <a:t>Proposal Description (HDR)</a:t>
            </a:r>
          </a:p>
          <a:p>
            <a:pPr lvl="1"/>
            <a:r>
              <a:rPr lang="en-US" sz="1400" dirty="0"/>
              <a:t>QP Signaling</a:t>
            </a:r>
          </a:p>
          <a:p>
            <a:pPr lvl="1"/>
            <a:r>
              <a:rPr lang="en-US" sz="1400" dirty="0"/>
              <a:t>Loop Filtering</a:t>
            </a:r>
            <a:endParaRPr lang="en-US" sz="1800" dirty="0"/>
          </a:p>
          <a:p>
            <a:r>
              <a:rPr lang="en-US" sz="1600" dirty="0"/>
              <a:t>Performance</a:t>
            </a:r>
          </a:p>
          <a:p>
            <a:pPr lvl="1"/>
            <a:r>
              <a:rPr lang="en-US" sz="1400" dirty="0"/>
              <a:t>Overall</a:t>
            </a:r>
          </a:p>
          <a:p>
            <a:pPr lvl="1"/>
            <a:r>
              <a:rPr lang="en-US" sz="1400" dirty="0"/>
              <a:t>Tool Level</a:t>
            </a:r>
            <a:endParaRPr lang="en-US" sz="1200" dirty="0"/>
          </a:p>
          <a:p>
            <a:r>
              <a:rPr lang="en-US" sz="1600" dirty="0"/>
              <a:t>Relationship to JVET-J0027</a:t>
            </a:r>
          </a:p>
          <a:p>
            <a:r>
              <a:rPr lang="en-US" sz="1600" dirty="0"/>
              <a:t>Conclusions</a:t>
            </a:r>
          </a:p>
          <a:p>
            <a:endParaRPr lang="en-US" sz="16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9725343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081C8BE-CE48-D249-9D86-E840FC39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63" y="1201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E3EBD-4FD9-6148-8416-389E954B4205}"/>
              </a:ext>
            </a:extLst>
          </p:cNvPr>
          <p:cNvSpPr txBox="1"/>
          <p:nvPr/>
        </p:nvSpPr>
        <p:spPr>
          <a:xfrm>
            <a:off x="609600" y="3846648"/>
            <a:ext cx="78477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Calibri" pitchFamily="34" charset="0"/>
                <a:cs typeface="Calibri" pitchFamily="34" charset="0"/>
              </a:rPr>
              <a:t>Anchors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off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on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36A5B25-2C95-9F45-8F6F-42FC0EA3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0" y="864171"/>
            <a:ext cx="8152608" cy="40997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Intra Tools</a:t>
            </a:r>
            <a:endParaRPr lang="en-US" sz="16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3E2133F-BE15-6444-A608-E9A3BC394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552026"/>
              </p:ext>
            </p:extLst>
          </p:nvPr>
        </p:nvGraphicFramePr>
        <p:xfrm>
          <a:off x="690658" y="1274144"/>
          <a:ext cx="7766653" cy="9235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377">
                  <a:extLst>
                    <a:ext uri="{9D8B030D-6E8A-4147-A177-3AD203B41FA5}">
                      <a16:colId xmlns:a16="http://schemas.microsoft.com/office/drawing/2014/main" val="1492170950"/>
                    </a:ext>
                  </a:extLst>
                </a:gridCol>
                <a:gridCol w="1009942">
                  <a:extLst>
                    <a:ext uri="{9D8B030D-6E8A-4147-A177-3AD203B41FA5}">
                      <a16:colId xmlns:a16="http://schemas.microsoft.com/office/drawing/2014/main" val="3002843367"/>
                    </a:ext>
                  </a:extLst>
                </a:gridCol>
                <a:gridCol w="1035158">
                  <a:extLst>
                    <a:ext uri="{9D8B030D-6E8A-4147-A177-3AD203B41FA5}">
                      <a16:colId xmlns:a16="http://schemas.microsoft.com/office/drawing/2014/main" val="2599175884"/>
                    </a:ext>
                  </a:extLst>
                </a:gridCol>
                <a:gridCol w="925322">
                  <a:extLst>
                    <a:ext uri="{9D8B030D-6E8A-4147-A177-3AD203B41FA5}">
                      <a16:colId xmlns:a16="http://schemas.microsoft.com/office/drawing/2014/main" val="3880950194"/>
                    </a:ext>
                  </a:extLst>
                </a:gridCol>
                <a:gridCol w="1373575">
                  <a:extLst>
                    <a:ext uri="{9D8B030D-6E8A-4147-A177-3AD203B41FA5}">
                      <a16:colId xmlns:a16="http://schemas.microsoft.com/office/drawing/2014/main" val="747418013"/>
                    </a:ext>
                  </a:extLst>
                </a:gridCol>
                <a:gridCol w="1579279">
                  <a:extLst>
                    <a:ext uri="{9D8B030D-6E8A-4147-A177-3AD203B41FA5}">
                      <a16:colId xmlns:a16="http://schemas.microsoft.com/office/drawing/2014/main" val="2771722424"/>
                    </a:ext>
                  </a:extLst>
                </a:gridCol>
              </a:tblGrid>
              <a:tr h="152929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“Tool On” test results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230353"/>
                  </a:ext>
                </a:extLst>
              </a:tr>
              <a:tr h="2293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All Intra Results (Class A&amp;B)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414543"/>
                  </a:ext>
                </a:extLst>
              </a:tr>
              <a:tr h="152929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61621"/>
                  </a:ext>
                </a:extLst>
              </a:tr>
              <a:tr h="152929">
                <a:tc>
                  <a:txBody>
                    <a:bodyPr/>
                    <a:lstStyle/>
                    <a:p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Dec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393220"/>
                  </a:ext>
                </a:extLst>
              </a:tr>
              <a:tr h="23536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Multi Neighbor Linear Model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-0.09%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-1.05%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-1.36%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99775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169EABA-922C-C74C-9586-DC2E2186D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504758"/>
              </p:ext>
            </p:extLst>
          </p:nvPr>
        </p:nvGraphicFramePr>
        <p:xfrm>
          <a:off x="694430" y="2724150"/>
          <a:ext cx="7766653" cy="99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378">
                  <a:extLst>
                    <a:ext uri="{9D8B030D-6E8A-4147-A177-3AD203B41FA5}">
                      <a16:colId xmlns:a16="http://schemas.microsoft.com/office/drawing/2014/main" val="2585897951"/>
                    </a:ext>
                  </a:extLst>
                </a:gridCol>
                <a:gridCol w="1009942">
                  <a:extLst>
                    <a:ext uri="{9D8B030D-6E8A-4147-A177-3AD203B41FA5}">
                      <a16:colId xmlns:a16="http://schemas.microsoft.com/office/drawing/2014/main" val="727441251"/>
                    </a:ext>
                  </a:extLst>
                </a:gridCol>
                <a:gridCol w="1035157">
                  <a:extLst>
                    <a:ext uri="{9D8B030D-6E8A-4147-A177-3AD203B41FA5}">
                      <a16:colId xmlns:a16="http://schemas.microsoft.com/office/drawing/2014/main" val="3550827906"/>
                    </a:ext>
                  </a:extLst>
                </a:gridCol>
                <a:gridCol w="925322">
                  <a:extLst>
                    <a:ext uri="{9D8B030D-6E8A-4147-A177-3AD203B41FA5}">
                      <a16:colId xmlns:a16="http://schemas.microsoft.com/office/drawing/2014/main" val="222381079"/>
                    </a:ext>
                  </a:extLst>
                </a:gridCol>
                <a:gridCol w="1373574">
                  <a:extLst>
                    <a:ext uri="{9D8B030D-6E8A-4147-A177-3AD203B41FA5}">
                      <a16:colId xmlns:a16="http://schemas.microsoft.com/office/drawing/2014/main" val="2846778262"/>
                    </a:ext>
                  </a:extLst>
                </a:gridCol>
                <a:gridCol w="1579280">
                  <a:extLst>
                    <a:ext uri="{9D8B030D-6E8A-4147-A177-3AD203B41FA5}">
                      <a16:colId xmlns:a16="http://schemas.microsoft.com/office/drawing/2014/main" val="1984399557"/>
                    </a:ext>
                  </a:extLst>
                </a:gridCol>
              </a:tblGrid>
              <a:tr h="139065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“Tool On” test results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278971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071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727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633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Extractable Tile</a:t>
                      </a:r>
                      <a:b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(4x2,class A)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500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9529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Relationship to JVET-J0027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805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5" y="936198"/>
            <a:ext cx="4267199" cy="3692281"/>
          </a:xfrm>
        </p:spPr>
        <p:txBody>
          <a:bodyPr/>
          <a:lstStyle/>
          <a:p>
            <a:r>
              <a:rPr lang="en-US" altLang="ja-JP" sz="1600" dirty="0"/>
              <a:t>The structure described here is also used in JVET-J0027, which is a joint response from NHK and SHARP.</a:t>
            </a:r>
          </a:p>
          <a:p>
            <a:r>
              <a:rPr lang="en-US" altLang="ja-JP" sz="1600" dirty="0"/>
              <a:t>Relationship</a:t>
            </a:r>
          </a:p>
          <a:p>
            <a:pPr lvl="1"/>
            <a:r>
              <a:rPr lang="en-US" altLang="ja-JP" sz="1400" dirty="0"/>
              <a:t>JVET-J0027 uses a lower complexity configuration of the partitioning structure </a:t>
            </a:r>
          </a:p>
          <a:p>
            <a:pPr lvl="1"/>
            <a:r>
              <a:rPr lang="en-US" altLang="ja-JP" sz="1400" dirty="0"/>
              <a:t>Specifically, binary tree with one quarter split, binary tree with three quarter split and ternary tree are only enabled in intra frames</a:t>
            </a:r>
          </a:p>
          <a:p>
            <a:pPr lvl="1"/>
            <a:r>
              <a:rPr lang="en-US" altLang="ja-JP" sz="1400" dirty="0"/>
              <a:t>Other tools (such as separate shared trees and boundary partitioning) are unchanged</a:t>
            </a:r>
          </a:p>
          <a:p>
            <a:pPr lvl="1"/>
            <a:r>
              <a:rPr lang="en-US" altLang="ja-JP" sz="1400" dirty="0"/>
              <a:t>HDR tools in the proposal are also enabled</a:t>
            </a:r>
          </a:p>
          <a:p>
            <a:r>
              <a:rPr lang="en-US" altLang="ja-JP" sz="1600" dirty="0"/>
              <a:t>Additional tools from NHK are included and deferred to the presentation of JVET-J0027 by NHK</a:t>
            </a:r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to JVET-J0027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B6DF1D-351D-CF4C-BE64-ED70D14DD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094" y="1200150"/>
            <a:ext cx="38481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170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Conclusions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488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Conclusions</a:t>
            </a:r>
          </a:p>
          <a:p>
            <a:pPr lvl="1"/>
            <a:r>
              <a:rPr lang="en-US" sz="1800" dirty="0"/>
              <a:t>We describe a video coding system with an emphasis on partitioning that is </a:t>
            </a:r>
            <a:r>
              <a:rPr lang="en-US" sz="1800" u="sng" dirty="0"/>
              <a:t>flexible</a:t>
            </a:r>
            <a:r>
              <a:rPr lang="en-US" sz="1800" dirty="0"/>
              <a:t> and </a:t>
            </a:r>
            <a:r>
              <a:rPr lang="en-US" sz="1800" u="sng" dirty="0"/>
              <a:t>rectangular</a:t>
            </a:r>
          </a:p>
          <a:p>
            <a:pPr lvl="1"/>
            <a:r>
              <a:rPr lang="en-US" sz="1800" dirty="0"/>
              <a:t>Response is based on the JEM and includes nearly all JEM tools</a:t>
            </a:r>
          </a:p>
          <a:p>
            <a:pPr lvl="1"/>
            <a:r>
              <a:rPr lang="en-US" sz="1800" dirty="0"/>
              <a:t>Response also includes new tools in the areas of motion coding, loop filtering, and intra coding.  </a:t>
            </a:r>
          </a:p>
          <a:p>
            <a:pPr lvl="1"/>
            <a:r>
              <a:rPr lang="en-US" sz="1800" dirty="0"/>
              <a:t>For HDR, new tools for QP signaling and bit-depth expansion are also incorporated</a:t>
            </a:r>
          </a:p>
          <a:p>
            <a:pPr lvl="1"/>
            <a:r>
              <a:rPr lang="en-US" sz="1800" dirty="0"/>
              <a:t>We achieve 41.2% bit-rate reduction for 4K-SDR content and 35.7% bit-rate reduction for HD-SDR content for random access configuration.  (An improvement of 8.8% and 7.6% compared to the JEM.)</a:t>
            </a:r>
          </a:p>
          <a:p>
            <a:pPr lvl="1"/>
            <a:endParaRPr lang="en-US" sz="1800" dirty="0"/>
          </a:p>
          <a:p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473688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Proposal Description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23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/>
              <a:t>We use a block based strategy similar to HEVC and the JEM</a:t>
            </a:r>
          </a:p>
          <a:p>
            <a:pPr lvl="1"/>
            <a:r>
              <a:rPr lang="en-US" sz="1400" dirty="0"/>
              <a:t>Divide the picture into coded tree units (CTUs)</a:t>
            </a:r>
          </a:p>
          <a:p>
            <a:pPr lvl="1"/>
            <a:r>
              <a:rPr lang="en-US" sz="1400" dirty="0"/>
              <a:t>Partition the CTUs using a recursive partition tree</a:t>
            </a:r>
          </a:p>
          <a:p>
            <a:endParaRPr lang="en-US" sz="1600" dirty="0"/>
          </a:p>
          <a:p>
            <a:r>
              <a:rPr lang="en-US" sz="1600" dirty="0"/>
              <a:t>Our partitioning is flexible and contains the following:</a:t>
            </a:r>
          </a:p>
          <a:p>
            <a:pPr lvl="1"/>
            <a:r>
              <a:rPr lang="en-US" sz="1400" dirty="0"/>
              <a:t>Quad Tree Partition</a:t>
            </a:r>
          </a:p>
          <a:p>
            <a:pPr lvl="1"/>
            <a:r>
              <a:rPr lang="en-US" sz="1400" dirty="0"/>
              <a:t>Binary Split with Half Offset</a:t>
            </a:r>
          </a:p>
          <a:p>
            <a:pPr lvl="1"/>
            <a:r>
              <a:rPr lang="en-US" sz="1400" dirty="0"/>
              <a:t>Binary Split with Quarter Offset</a:t>
            </a:r>
          </a:p>
          <a:p>
            <a:pPr lvl="1"/>
            <a:r>
              <a:rPr lang="en-US" sz="1400" dirty="0"/>
              <a:t>Binary Split with Three Quarter Offset</a:t>
            </a:r>
          </a:p>
          <a:p>
            <a:pPr lvl="1"/>
            <a:r>
              <a:rPr lang="en-US" sz="1400" dirty="0"/>
              <a:t>Ternary Split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Flexible Rectangular Partitioning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284B0-C352-C643-A24A-13AFE969E79A}"/>
              </a:ext>
            </a:extLst>
          </p:cNvPr>
          <p:cNvPicPr/>
          <p:nvPr/>
        </p:nvPicPr>
        <p:blipFill rotWithShape="1">
          <a:blip r:embed="rId2"/>
          <a:srcRect l="1" r="66399"/>
          <a:stretch/>
        </p:blipFill>
        <p:spPr>
          <a:xfrm>
            <a:off x="5715000" y="1020311"/>
            <a:ext cx="2819400" cy="10542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E1FA5A-4D57-8F4D-A9E1-007D59B11E2A}"/>
              </a:ext>
            </a:extLst>
          </p:cNvPr>
          <p:cNvPicPr/>
          <p:nvPr/>
        </p:nvPicPr>
        <p:blipFill rotWithShape="1">
          <a:blip r:embed="rId2"/>
          <a:srcRect l="33601" r="32800"/>
          <a:stretch/>
        </p:blipFill>
        <p:spPr>
          <a:xfrm>
            <a:off x="5715000" y="2255213"/>
            <a:ext cx="2819400" cy="10542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B17E1B-A722-614F-8339-09FD7CFA62FA}"/>
              </a:ext>
            </a:extLst>
          </p:cNvPr>
          <p:cNvPicPr/>
          <p:nvPr/>
        </p:nvPicPr>
        <p:blipFill rotWithShape="1">
          <a:blip r:embed="rId2"/>
          <a:srcRect l="66746" r="-345"/>
          <a:stretch/>
        </p:blipFill>
        <p:spPr>
          <a:xfrm>
            <a:off x="5638800" y="3490115"/>
            <a:ext cx="2819400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91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543424" cy="3692281"/>
          </a:xfrm>
        </p:spPr>
        <p:txBody>
          <a:bodyPr/>
          <a:lstStyle/>
          <a:p>
            <a:r>
              <a:rPr lang="en-US" sz="1600" dirty="0"/>
              <a:t>Flexible Rectangular Partitioning</a:t>
            </a:r>
          </a:p>
          <a:p>
            <a:pPr lvl="1"/>
            <a:r>
              <a:rPr lang="en-US" sz="1400" dirty="0"/>
              <a:t>Binary and ternary splits are only allowed if both dimension of the resulting partitions are a multiple of four</a:t>
            </a:r>
          </a:p>
          <a:p>
            <a:pPr lvl="2"/>
            <a:r>
              <a:rPr lang="en-US" sz="1400" dirty="0"/>
              <a:t>The size of the first partition is determined using a rounding operation</a:t>
            </a:r>
          </a:p>
          <a:p>
            <a:pPr lvl="2"/>
            <a:r>
              <a:rPr lang="en-US" sz="1400" dirty="0"/>
              <a:t>The partitioning is not allowed if it only results in one partition</a:t>
            </a:r>
          </a:p>
          <a:p>
            <a:pPr lvl="2"/>
            <a:r>
              <a:rPr lang="en-US" sz="1400" dirty="0"/>
              <a:t>Note that when </a:t>
            </a:r>
            <a:r>
              <a:rPr lang="en-US" sz="1400" dirty="0" err="1"/>
              <a:t>luma</a:t>
            </a:r>
            <a:r>
              <a:rPr lang="en-US" sz="1400" dirty="0"/>
              <a:t> and </a:t>
            </a:r>
            <a:r>
              <a:rPr lang="en-US" sz="1400" dirty="0" err="1"/>
              <a:t>chroma</a:t>
            </a:r>
            <a:r>
              <a:rPr lang="en-US" sz="1400" dirty="0"/>
              <a:t> share the same partition tree, the </a:t>
            </a:r>
            <a:r>
              <a:rPr lang="en-US" sz="1400" dirty="0" err="1"/>
              <a:t>luma</a:t>
            </a:r>
            <a:r>
              <a:rPr lang="en-US" sz="1400" dirty="0"/>
              <a:t> partitions must be a multiple of eight for 4:2:0 content</a:t>
            </a:r>
          </a:p>
          <a:p>
            <a:pPr lvl="1"/>
            <a:r>
              <a:rPr lang="en-US" sz="1400" dirty="0"/>
              <a:t>As in the JEM, quad tree partitions can not appear after a non-quad tree split in the partition tree</a:t>
            </a:r>
          </a:p>
          <a:p>
            <a:pPr lvl="1"/>
            <a:r>
              <a:rPr lang="en-US" sz="1400" dirty="0"/>
              <a:t>Depth limitations are transmitted in the bit-stream for the quad tree and non-quad tree partition types separately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Flexible Rectangular Partitioning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284B0-C352-C643-A24A-13AFE969E79A}"/>
              </a:ext>
            </a:extLst>
          </p:cNvPr>
          <p:cNvPicPr/>
          <p:nvPr/>
        </p:nvPicPr>
        <p:blipFill rotWithShape="1">
          <a:blip r:embed="rId2"/>
          <a:srcRect l="1" r="66399"/>
          <a:stretch/>
        </p:blipFill>
        <p:spPr>
          <a:xfrm>
            <a:off x="5715000" y="1020311"/>
            <a:ext cx="2819400" cy="10542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E1FA5A-4D57-8F4D-A9E1-007D59B11E2A}"/>
              </a:ext>
            </a:extLst>
          </p:cNvPr>
          <p:cNvPicPr/>
          <p:nvPr/>
        </p:nvPicPr>
        <p:blipFill rotWithShape="1">
          <a:blip r:embed="rId2"/>
          <a:srcRect l="33601" r="32800"/>
          <a:stretch/>
        </p:blipFill>
        <p:spPr>
          <a:xfrm>
            <a:off x="5715000" y="2255213"/>
            <a:ext cx="2819400" cy="10542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B17E1B-A722-614F-8339-09FD7CFA62FA}"/>
              </a:ext>
            </a:extLst>
          </p:cNvPr>
          <p:cNvPicPr/>
          <p:nvPr/>
        </p:nvPicPr>
        <p:blipFill rotWithShape="1">
          <a:blip r:embed="rId2"/>
          <a:srcRect l="66746" r="-345"/>
          <a:stretch/>
        </p:blipFill>
        <p:spPr>
          <a:xfrm>
            <a:off x="5638800" y="3490115"/>
            <a:ext cx="2819400" cy="10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40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AEBAD-2020-9D47-AF83-CE44737C7C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Picture Boundary Partitioning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We use rectangular (non-square) partitions when inferring partitioning at a picture boundary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Benefit is to reduce the number of small blocks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Rectangular partitions can be preceded by a minimum number of QT partitions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The minimum number of QT partitions is signaled in a parameter set</a:t>
            </a:r>
            <a:r>
              <a:rPr lang="en-US" sz="1400" dirty="0"/>
              <a:t>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Boundary Partitioning</a:t>
            </a:r>
          </a:p>
        </p:txBody>
      </p:sp>
      <p:sp>
        <p:nvSpPr>
          <p:cNvPr id="137" name="Content Placeholder 1">
            <a:extLst>
              <a:ext uri="{FF2B5EF4-FFF2-40B4-BE49-F238E27FC236}">
                <a16:creationId xmlns:a16="http://schemas.microsoft.com/office/drawing/2014/main" id="{BE5EA8B5-4EB4-9E46-B218-96822AC24E14}"/>
              </a:ext>
            </a:extLst>
          </p:cNvPr>
          <p:cNvSpPr txBox="1">
            <a:spLocks/>
          </p:cNvSpPr>
          <p:nvPr/>
        </p:nvSpPr>
        <p:spPr bwMode="auto">
          <a:xfrm>
            <a:off x="5121061" y="936198"/>
            <a:ext cx="3800474" cy="369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>
            <a:lvl1pPr marL="325438" indent="-32543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60000"/>
              <a:buFont typeface="Wingdings" pitchFamily="2" charset="2"/>
              <a:buChar char="n"/>
              <a:defRPr sz="2400" baseline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06438" indent="-269875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087438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524000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5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1960563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4177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6pPr>
            <a:lvl7pPr marL="28749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7pPr>
            <a:lvl8pPr marL="33321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8pPr>
            <a:lvl9pPr marL="37893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/>
          </a:p>
          <a:p>
            <a:pPr lvl="1"/>
            <a:endParaRPr lang="en-US" kern="0" dirty="0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54EDAD1B-5904-DC4A-AFE0-283336E7518D}"/>
              </a:ext>
            </a:extLst>
          </p:cNvPr>
          <p:cNvSpPr/>
          <p:nvPr/>
        </p:nvSpPr>
        <p:spPr>
          <a:xfrm>
            <a:off x="5181600" y="3752285"/>
            <a:ext cx="3142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200" i="1" dirty="0"/>
              <a:t>Bottom row of 128x128 CTUs for 1080p and 4K </a:t>
            </a:r>
            <a:r>
              <a:rPr lang="en-US" sz="1200" i="1" dirty="0" err="1"/>
              <a:t>CfP</a:t>
            </a:r>
            <a:r>
              <a:rPr lang="en-US" sz="1200" i="1" dirty="0"/>
              <a:t> sequences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D40E2F-5FD6-AB4C-80AC-28EA7820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267" y="1352550"/>
            <a:ext cx="3012533" cy="235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47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AEBAD-2020-9D47-AF83-CE44737C7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5536" y="843433"/>
            <a:ext cx="3957864" cy="369228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Separate / Shared Intra Trees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We adaptively switch between a shared or separate tree structure for intra blocks in inter slices</a:t>
            </a:r>
          </a:p>
          <a:p>
            <a:pPr lvl="1">
              <a:spcBef>
                <a:spcPts val="0"/>
              </a:spcBef>
            </a:pPr>
            <a:r>
              <a:rPr lang="en-US" altLang="ja-JP" sz="1800" dirty="0"/>
              <a:t>A flag indicating the use of a separate or shared tree structure is either inferred or signaled in the bit-stream depending on block size</a:t>
            </a:r>
            <a:endParaRPr lang="en-US" altLang="ja-JP" sz="1600" dirty="0"/>
          </a:p>
          <a:p>
            <a:pPr lvl="1">
              <a:spcBef>
                <a:spcPts val="0"/>
              </a:spcBef>
            </a:pPr>
            <a:r>
              <a:rPr lang="en-US" sz="1800" dirty="0"/>
              <a:t>Additional signaling indicates if the intra region in the coding unit will be further partitioned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Separate Intra Tree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2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375888"/>
              </p:ext>
            </p:extLst>
          </p:nvPr>
        </p:nvGraphicFramePr>
        <p:xfrm>
          <a:off x="685800" y="1581150"/>
          <a:ext cx="3180586" cy="2353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8" name="Visio" r:id="rId3" imgW="3376564" imgH="2489162" progId="Visio.Drawing.11">
                  <p:embed/>
                </p:oleObj>
              </mc:Choice>
              <mc:Fallback>
                <p:oleObj name="Visio" r:id="rId3" imgW="3376564" imgH="2489162" progId="Visio.Drawing.11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581150"/>
                        <a:ext cx="3180586" cy="23539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6861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Tiles are a natural part of the partitioning scheme</a:t>
            </a:r>
          </a:p>
          <a:p>
            <a:pPr lvl="1"/>
            <a:r>
              <a:rPr lang="en-US" sz="1800" dirty="0"/>
              <a:t>We support ”HEVC Style” Tiles</a:t>
            </a:r>
          </a:p>
          <a:p>
            <a:pPr lvl="1"/>
            <a:r>
              <a:rPr lang="en-US" sz="1800" dirty="0"/>
              <a:t>Additionally, we support a normative extractable and independently decodable tile</a:t>
            </a:r>
          </a:p>
          <a:p>
            <a:pPr lvl="2"/>
            <a:r>
              <a:rPr lang="en-US" sz="1800" dirty="0"/>
              <a:t>This is similar to the motion constrained tile concept but is normative</a:t>
            </a:r>
          </a:p>
          <a:p>
            <a:pPr lvl="2"/>
            <a:r>
              <a:rPr lang="en-US" sz="1800" dirty="0"/>
              <a:t>Asserted that this makes the functionality easier for an encoder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Parallelization - Tiles</a:t>
            </a:r>
          </a:p>
        </p:txBody>
      </p:sp>
      <p:pic>
        <p:nvPicPr>
          <p:cNvPr id="5" name="図 32">
            <a:extLst>
              <a:ext uri="{FF2B5EF4-FFF2-40B4-BE49-F238E27FC236}">
                <a16:creationId xmlns:a16="http://schemas.microsoft.com/office/drawing/2014/main" id="{56D480E9-4444-8C49-9E26-D0D8F7475A0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23"/>
          <a:stretch/>
        </p:blipFill>
        <p:spPr bwMode="auto">
          <a:xfrm>
            <a:off x="4876800" y="1047750"/>
            <a:ext cx="3733800" cy="20802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図 32">
            <a:extLst>
              <a:ext uri="{FF2B5EF4-FFF2-40B4-BE49-F238E27FC236}">
                <a16:creationId xmlns:a16="http://schemas.microsoft.com/office/drawing/2014/main" id="{B5EF631D-1F6D-4C45-A143-C870A128D0BB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8" r="13963" b="30401"/>
          <a:stretch/>
        </p:blipFill>
        <p:spPr bwMode="auto">
          <a:xfrm>
            <a:off x="5600700" y="3409950"/>
            <a:ext cx="2286000" cy="1447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ight Arrow 9">
            <a:extLst>
              <a:ext uri="{FF2B5EF4-FFF2-40B4-BE49-F238E27FC236}">
                <a16:creationId xmlns:a16="http://schemas.microsoft.com/office/drawing/2014/main" id="{9AD703C3-53C0-184D-9401-D161E4FF0933}"/>
              </a:ext>
            </a:extLst>
          </p:cNvPr>
          <p:cNvSpPr/>
          <p:nvPr/>
        </p:nvSpPr>
        <p:spPr bwMode="auto">
          <a:xfrm rot="5400000">
            <a:off x="6464024" y="2996474"/>
            <a:ext cx="426452" cy="248100"/>
          </a:xfrm>
          <a:prstGeom prst="right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67083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37224</TotalTime>
  <Words>3048</Words>
  <Application>Microsoft Macintosh PowerPoint</Application>
  <PresentationFormat>On-screen Show (16:9)</PresentationFormat>
  <Paragraphs>784</Paragraphs>
  <Slides>34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Malgun Gothic</vt:lpstr>
      <vt:lpstr>MS Mincho</vt:lpstr>
      <vt:lpstr>Arial</vt:lpstr>
      <vt:lpstr>Calibri</vt:lpstr>
      <vt:lpstr>Cambria Math</vt:lpstr>
      <vt:lpstr>Century Gothic</vt:lpstr>
      <vt:lpstr>Tahoma</vt:lpstr>
      <vt:lpstr>Times New Roman</vt:lpstr>
      <vt:lpstr>Verdana</vt:lpstr>
      <vt:lpstr>Wingdings</vt:lpstr>
      <vt:lpstr>CST July Monthly Dept Meeting 073008</vt:lpstr>
      <vt:lpstr>Visio</vt:lpstr>
      <vt:lpstr>Visio.Drawing.11</vt:lpstr>
      <vt:lpstr>Description of SDR and HDR Technology by Sharp and Foxconn</vt:lpstr>
      <vt:lpstr>Highlights</vt:lpstr>
      <vt:lpstr>Overview</vt:lpstr>
      <vt:lpstr>PowerPoint Presentation</vt:lpstr>
      <vt:lpstr>Flexible Rectangular Partitioning</vt:lpstr>
      <vt:lpstr>Flexible Rectangular Partitioning</vt:lpstr>
      <vt:lpstr>Picture Boundary Partitioning</vt:lpstr>
      <vt:lpstr>Shared Separate Intra Tree</vt:lpstr>
      <vt:lpstr>Parallelization - Tiles</vt:lpstr>
      <vt:lpstr>Parallelization - Tiles</vt:lpstr>
      <vt:lpstr>Motion Coding (FRUC)</vt:lpstr>
      <vt:lpstr>Motion Coding (FRUC)</vt:lpstr>
      <vt:lpstr>Motion Coding (FRUC)</vt:lpstr>
      <vt:lpstr>Motion Coding (FRUC)</vt:lpstr>
      <vt:lpstr>Motion Coding (FRUC)</vt:lpstr>
      <vt:lpstr>Intra Coding (MNLM)</vt:lpstr>
      <vt:lpstr>Intra Coding (Configuration)</vt:lpstr>
      <vt:lpstr>PowerPoint Presentation</vt:lpstr>
      <vt:lpstr>QP Signaling</vt:lpstr>
      <vt:lpstr>Loop Filtering</vt:lpstr>
      <vt:lpstr>Internal Bit Depth Increase (IBDI)</vt:lpstr>
      <vt:lpstr>PowerPoint Presentation</vt:lpstr>
      <vt:lpstr>Overall Performance</vt:lpstr>
      <vt:lpstr>Overall Performance</vt:lpstr>
      <vt:lpstr>Overall Performance</vt:lpstr>
      <vt:lpstr>Overall Performance (HDR)</vt:lpstr>
      <vt:lpstr>Tool Performance</vt:lpstr>
      <vt:lpstr>Tool Performance</vt:lpstr>
      <vt:lpstr>Tool Performance</vt:lpstr>
      <vt:lpstr>Tool Performance</vt:lpstr>
      <vt:lpstr>PowerPoint Presentation</vt:lpstr>
      <vt:lpstr>Relationship to JVET-J0027</vt:lpstr>
      <vt:lpstr>PowerPoint Presentation</vt:lpstr>
      <vt:lpstr>Conclusions</vt:lpstr>
    </vt:vector>
  </TitlesOfParts>
  <Company>Sharp Labs of America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Andrew Segall</cp:lastModifiedBy>
  <cp:revision>1489</cp:revision>
  <cp:lastPrinted>2012-05-17T23:57:45Z</cp:lastPrinted>
  <dcterms:created xsi:type="dcterms:W3CDTF">2008-07-29T15:54:01Z</dcterms:created>
  <dcterms:modified xsi:type="dcterms:W3CDTF">2018-04-12T18:12:02Z</dcterms:modified>
</cp:coreProperties>
</file>