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5" r:id="rId2"/>
    <p:sldId id="303" r:id="rId3"/>
    <p:sldId id="290" r:id="rId4"/>
    <p:sldId id="293" r:id="rId5"/>
    <p:sldId id="294" r:id="rId6"/>
    <p:sldId id="289" r:id="rId7"/>
    <p:sldId id="296" r:id="rId8"/>
    <p:sldId id="300" r:id="rId9"/>
    <p:sldId id="298" r:id="rId10"/>
    <p:sldId id="299" r:id="rId11"/>
    <p:sldId id="286" r:id="rId12"/>
    <p:sldId id="291" r:id="rId13"/>
    <p:sldId id="287" r:id="rId14"/>
    <p:sldId id="288" r:id="rId15"/>
    <p:sldId id="295" r:id="rId16"/>
    <p:sldId id="301" r:id="rId17"/>
    <p:sldId id="302" r:id="rId18"/>
    <p:sldId id="281" r:id="rId19"/>
    <p:sldId id="279" r:id="rId20"/>
    <p:sldId id="305" r:id="rId21"/>
    <p:sldId id="306" r:id="rId22"/>
    <p:sldId id="284" r:id="rId23"/>
    <p:sldId id="283" r:id="rId24"/>
    <p:sldId id="285" r:id="rId25"/>
    <p:sldId id="30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32" autoAdjust="0"/>
    <p:restoredTop sz="97493" autoAdjust="0"/>
  </p:normalViewPr>
  <p:slideViewPr>
    <p:cSldViewPr snapToGrid="0">
      <p:cViewPr varScale="1">
        <p:scale>
          <a:sx n="111" d="100"/>
          <a:sy n="111" d="100"/>
        </p:scale>
        <p:origin x="1128" y="102"/>
      </p:cViewPr>
      <p:guideLst/>
    </p:cSldViewPr>
  </p:slideViewPr>
  <p:notesTextViewPr>
    <p:cViewPr>
      <p:scale>
        <a:sx n="1" d="1"/>
        <a:sy n="1" d="1"/>
      </p:scale>
      <p:origin x="0" y="0"/>
    </p:cViewPr>
  </p:notesTextViewPr>
  <p:sorterViewPr>
    <p:cViewPr varScale="1">
      <p:scale>
        <a:sx n="100" d="100"/>
        <a:sy n="100" d="100"/>
      </p:scale>
      <p:origin x="0" y="-19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4"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11967791356398"/>
          <c:y val="5.0925925925925923E-2"/>
          <c:w val="0.78297359888837414"/>
          <c:h val="0.78054024496937879"/>
        </c:manualLayout>
      </c:layout>
      <c:scatterChart>
        <c:scatterStyle val="smoothMarker"/>
        <c:varyColors val="0"/>
        <c:ser>
          <c:idx val="0"/>
          <c:order val="0"/>
          <c:tx>
            <c:v>Luma DRA scales</c:v>
          </c:tx>
          <c:spPr>
            <a:ln w="19050" cap="rnd">
              <a:solidFill>
                <a:schemeClr val="accent1"/>
              </a:solidFill>
              <a:round/>
            </a:ln>
            <a:effectLst/>
          </c:spPr>
          <c:marker>
            <c:symbol val="none"/>
          </c:marker>
          <c:xVal>
            <c:numRef>
              <c:f>Sheet1!$C$3:$C$1026</c:f>
              <c:numCache>
                <c:formatCode>General</c:formatCode>
                <c:ptCount val="1024"/>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numCache>
            </c:numRef>
          </c:xVal>
          <c:yVal>
            <c:numRef>
              <c:f>Sheet1!$D$3:$D$1026</c:f>
              <c:numCache>
                <c:formatCode>General</c:formatCode>
                <c:ptCount val="1024"/>
                <c:pt idx="0">
                  <c:v>0.58350000000000002</c:v>
                </c:pt>
                <c:pt idx="1">
                  <c:v>0.58350000000000002</c:v>
                </c:pt>
                <c:pt idx="2">
                  <c:v>0.58350000000000002</c:v>
                </c:pt>
                <c:pt idx="3">
                  <c:v>0.58350000000000002</c:v>
                </c:pt>
                <c:pt idx="4">
                  <c:v>0.58350000000000002</c:v>
                </c:pt>
                <c:pt idx="5">
                  <c:v>0.58350000000000002</c:v>
                </c:pt>
                <c:pt idx="6">
                  <c:v>0.58350000000000002</c:v>
                </c:pt>
                <c:pt idx="7">
                  <c:v>0.58350000000000002</c:v>
                </c:pt>
                <c:pt idx="8">
                  <c:v>0.58350000000000002</c:v>
                </c:pt>
                <c:pt idx="9">
                  <c:v>0.58350000000000002</c:v>
                </c:pt>
                <c:pt idx="10">
                  <c:v>0.58350000000000002</c:v>
                </c:pt>
                <c:pt idx="11">
                  <c:v>0.58350000000000002</c:v>
                </c:pt>
                <c:pt idx="12">
                  <c:v>0.58350000000000002</c:v>
                </c:pt>
                <c:pt idx="13">
                  <c:v>0.58350000000000002</c:v>
                </c:pt>
                <c:pt idx="14">
                  <c:v>0.58350000000000002</c:v>
                </c:pt>
                <c:pt idx="15">
                  <c:v>0.58350000000000002</c:v>
                </c:pt>
                <c:pt idx="16">
                  <c:v>0.58350000000000002</c:v>
                </c:pt>
                <c:pt idx="17">
                  <c:v>0.58350000000000002</c:v>
                </c:pt>
                <c:pt idx="18">
                  <c:v>0.58350000000000002</c:v>
                </c:pt>
                <c:pt idx="19">
                  <c:v>0.58350000000000002</c:v>
                </c:pt>
                <c:pt idx="20">
                  <c:v>0.58350000000000002</c:v>
                </c:pt>
                <c:pt idx="21">
                  <c:v>0.58350000000000002</c:v>
                </c:pt>
                <c:pt idx="22">
                  <c:v>0.58350000000000002</c:v>
                </c:pt>
                <c:pt idx="23">
                  <c:v>0.58350000000000002</c:v>
                </c:pt>
                <c:pt idx="24">
                  <c:v>0.58350000000000002</c:v>
                </c:pt>
                <c:pt idx="25">
                  <c:v>0.58350000000000002</c:v>
                </c:pt>
                <c:pt idx="26">
                  <c:v>0.58350000000000002</c:v>
                </c:pt>
                <c:pt idx="27">
                  <c:v>0.58350000000000002</c:v>
                </c:pt>
                <c:pt idx="28">
                  <c:v>0.58350000000000002</c:v>
                </c:pt>
                <c:pt idx="29">
                  <c:v>0.58350000000000002</c:v>
                </c:pt>
                <c:pt idx="30">
                  <c:v>0.58350000000000002</c:v>
                </c:pt>
                <c:pt idx="31">
                  <c:v>0.58350000000000002</c:v>
                </c:pt>
                <c:pt idx="32">
                  <c:v>0.58350000000000002</c:v>
                </c:pt>
                <c:pt idx="33">
                  <c:v>0.58350000000000002</c:v>
                </c:pt>
                <c:pt idx="34">
                  <c:v>0.58350000000000002</c:v>
                </c:pt>
                <c:pt idx="35">
                  <c:v>0.58350000000000002</c:v>
                </c:pt>
                <c:pt idx="36">
                  <c:v>0.58350000000000002</c:v>
                </c:pt>
                <c:pt idx="37">
                  <c:v>0.58350000000000002</c:v>
                </c:pt>
                <c:pt idx="38">
                  <c:v>0.58350000000000002</c:v>
                </c:pt>
                <c:pt idx="39">
                  <c:v>0.58350000000000002</c:v>
                </c:pt>
                <c:pt idx="40">
                  <c:v>0.58350000000000002</c:v>
                </c:pt>
                <c:pt idx="41">
                  <c:v>0.58350000000000002</c:v>
                </c:pt>
                <c:pt idx="42">
                  <c:v>0.58350000000000002</c:v>
                </c:pt>
                <c:pt idx="43">
                  <c:v>0.58350000000000002</c:v>
                </c:pt>
                <c:pt idx="44">
                  <c:v>0.58350000000000002</c:v>
                </c:pt>
                <c:pt idx="45">
                  <c:v>0.58350000000000002</c:v>
                </c:pt>
                <c:pt idx="46">
                  <c:v>0.58350000000000002</c:v>
                </c:pt>
                <c:pt idx="47">
                  <c:v>0.58350000000000002</c:v>
                </c:pt>
                <c:pt idx="48">
                  <c:v>0.58350000000000002</c:v>
                </c:pt>
                <c:pt idx="49">
                  <c:v>0.58350000000000002</c:v>
                </c:pt>
                <c:pt idx="50">
                  <c:v>0.58350000000000002</c:v>
                </c:pt>
                <c:pt idx="51">
                  <c:v>0.58350000000000002</c:v>
                </c:pt>
                <c:pt idx="52">
                  <c:v>0.58350000000000002</c:v>
                </c:pt>
                <c:pt idx="53">
                  <c:v>0.58350000000000002</c:v>
                </c:pt>
                <c:pt idx="54">
                  <c:v>0.58350000000000002</c:v>
                </c:pt>
                <c:pt idx="55">
                  <c:v>0.58350000000000002</c:v>
                </c:pt>
                <c:pt idx="56">
                  <c:v>0.58350000000000002</c:v>
                </c:pt>
                <c:pt idx="57">
                  <c:v>0.58350000000000002</c:v>
                </c:pt>
                <c:pt idx="58">
                  <c:v>0.58350000000000002</c:v>
                </c:pt>
                <c:pt idx="59">
                  <c:v>0.58350000000000002</c:v>
                </c:pt>
                <c:pt idx="60">
                  <c:v>0.58350000000000002</c:v>
                </c:pt>
                <c:pt idx="61">
                  <c:v>0.58350000000000002</c:v>
                </c:pt>
                <c:pt idx="62">
                  <c:v>0.58350000000000002</c:v>
                </c:pt>
                <c:pt idx="63">
                  <c:v>0.58350000000000002</c:v>
                </c:pt>
                <c:pt idx="64">
                  <c:v>0.58350000000000002</c:v>
                </c:pt>
                <c:pt idx="65">
                  <c:v>0.58350000000000002</c:v>
                </c:pt>
                <c:pt idx="66">
                  <c:v>0.58350000000000002</c:v>
                </c:pt>
                <c:pt idx="67">
                  <c:v>0.58350000000000002</c:v>
                </c:pt>
                <c:pt idx="68">
                  <c:v>0.58350000000000002</c:v>
                </c:pt>
                <c:pt idx="69">
                  <c:v>0.58350000000000002</c:v>
                </c:pt>
                <c:pt idx="70">
                  <c:v>0.58350000000000002</c:v>
                </c:pt>
                <c:pt idx="71">
                  <c:v>0.58350000000000002</c:v>
                </c:pt>
                <c:pt idx="72">
                  <c:v>0.58350000000000002</c:v>
                </c:pt>
                <c:pt idx="73">
                  <c:v>0.58350000000000002</c:v>
                </c:pt>
                <c:pt idx="74">
                  <c:v>0.58350000000000002</c:v>
                </c:pt>
                <c:pt idx="75">
                  <c:v>0.58350000000000002</c:v>
                </c:pt>
                <c:pt idx="76">
                  <c:v>0.58350000000000002</c:v>
                </c:pt>
                <c:pt idx="77">
                  <c:v>0.58350000000000002</c:v>
                </c:pt>
                <c:pt idx="78">
                  <c:v>0.58350000000000002</c:v>
                </c:pt>
                <c:pt idx="79">
                  <c:v>0.58350000000000002</c:v>
                </c:pt>
                <c:pt idx="80">
                  <c:v>0.58350000000000002</c:v>
                </c:pt>
                <c:pt idx="81">
                  <c:v>0.58350000000000002</c:v>
                </c:pt>
                <c:pt idx="82">
                  <c:v>0.58350000000000002</c:v>
                </c:pt>
                <c:pt idx="83">
                  <c:v>0.58350000000000002</c:v>
                </c:pt>
                <c:pt idx="84">
                  <c:v>0.58350000000000002</c:v>
                </c:pt>
                <c:pt idx="85">
                  <c:v>0.58350000000000002</c:v>
                </c:pt>
                <c:pt idx="86">
                  <c:v>0.58350000000000002</c:v>
                </c:pt>
                <c:pt idx="87">
                  <c:v>0.58350000000000002</c:v>
                </c:pt>
                <c:pt idx="88">
                  <c:v>0.58350000000000002</c:v>
                </c:pt>
                <c:pt idx="89">
                  <c:v>0.58350000000000002</c:v>
                </c:pt>
                <c:pt idx="90">
                  <c:v>0.58350000000000002</c:v>
                </c:pt>
                <c:pt idx="91">
                  <c:v>0.58350000000000002</c:v>
                </c:pt>
                <c:pt idx="92">
                  <c:v>0.58350000000000002</c:v>
                </c:pt>
                <c:pt idx="93">
                  <c:v>0.58350000000000002</c:v>
                </c:pt>
                <c:pt idx="94">
                  <c:v>0.58350000000000002</c:v>
                </c:pt>
                <c:pt idx="95">
                  <c:v>0.58350000000000002</c:v>
                </c:pt>
                <c:pt idx="96">
                  <c:v>0.58350000000000002</c:v>
                </c:pt>
                <c:pt idx="97">
                  <c:v>0.58350000000000002</c:v>
                </c:pt>
                <c:pt idx="98">
                  <c:v>0.58350000000000002</c:v>
                </c:pt>
                <c:pt idx="99">
                  <c:v>0.58350000000000002</c:v>
                </c:pt>
                <c:pt idx="100">
                  <c:v>0.58350000000000002</c:v>
                </c:pt>
                <c:pt idx="101">
                  <c:v>0.58350000000000002</c:v>
                </c:pt>
                <c:pt idx="102">
                  <c:v>0.58350000000000002</c:v>
                </c:pt>
                <c:pt idx="103">
                  <c:v>0.58350000000000002</c:v>
                </c:pt>
                <c:pt idx="104">
                  <c:v>0.58350000000000002</c:v>
                </c:pt>
                <c:pt idx="105">
                  <c:v>0.58350000000000002</c:v>
                </c:pt>
                <c:pt idx="106">
                  <c:v>0.58350000000000002</c:v>
                </c:pt>
                <c:pt idx="107">
                  <c:v>0.58350000000000002</c:v>
                </c:pt>
                <c:pt idx="108">
                  <c:v>0.58350000000000002</c:v>
                </c:pt>
                <c:pt idx="109">
                  <c:v>0.58350000000000002</c:v>
                </c:pt>
                <c:pt idx="110">
                  <c:v>0.58350000000000002</c:v>
                </c:pt>
                <c:pt idx="111">
                  <c:v>0.58350000000000002</c:v>
                </c:pt>
                <c:pt idx="112">
                  <c:v>0.58350000000000002</c:v>
                </c:pt>
                <c:pt idx="113">
                  <c:v>0.58350000000000002</c:v>
                </c:pt>
                <c:pt idx="114">
                  <c:v>0.58350000000000002</c:v>
                </c:pt>
                <c:pt idx="115">
                  <c:v>0.58350000000000002</c:v>
                </c:pt>
                <c:pt idx="116">
                  <c:v>0.58350000000000002</c:v>
                </c:pt>
                <c:pt idx="117">
                  <c:v>0.58350000000000002</c:v>
                </c:pt>
                <c:pt idx="118">
                  <c:v>0.58350000000000002</c:v>
                </c:pt>
                <c:pt idx="119">
                  <c:v>0.58350000000000002</c:v>
                </c:pt>
                <c:pt idx="120">
                  <c:v>0.58350000000000002</c:v>
                </c:pt>
                <c:pt idx="121">
                  <c:v>0.58350000000000002</c:v>
                </c:pt>
                <c:pt idx="122">
                  <c:v>0.58350000000000002</c:v>
                </c:pt>
                <c:pt idx="123">
                  <c:v>0.58350000000000002</c:v>
                </c:pt>
                <c:pt idx="124">
                  <c:v>0.58350000000000002</c:v>
                </c:pt>
                <c:pt idx="125">
                  <c:v>0.58350000000000002</c:v>
                </c:pt>
                <c:pt idx="126">
                  <c:v>0.58350000000000002</c:v>
                </c:pt>
                <c:pt idx="127">
                  <c:v>0.58350000000000002</c:v>
                </c:pt>
                <c:pt idx="128">
                  <c:v>0.58350000000000002</c:v>
                </c:pt>
                <c:pt idx="129">
                  <c:v>0.58350000000000002</c:v>
                </c:pt>
                <c:pt idx="130">
                  <c:v>0.58350000000000002</c:v>
                </c:pt>
                <c:pt idx="131">
                  <c:v>0.58350000000000002</c:v>
                </c:pt>
                <c:pt idx="132">
                  <c:v>0.58350000000000002</c:v>
                </c:pt>
                <c:pt idx="133">
                  <c:v>0.58350000000000002</c:v>
                </c:pt>
                <c:pt idx="134">
                  <c:v>0.58350000000000002</c:v>
                </c:pt>
                <c:pt idx="135">
                  <c:v>0.58350000000000002</c:v>
                </c:pt>
                <c:pt idx="136">
                  <c:v>0.58350000000000002</c:v>
                </c:pt>
                <c:pt idx="137">
                  <c:v>0.58350000000000002</c:v>
                </c:pt>
                <c:pt idx="138">
                  <c:v>0.58350000000000002</c:v>
                </c:pt>
                <c:pt idx="139">
                  <c:v>0.58350000000000002</c:v>
                </c:pt>
                <c:pt idx="140">
                  <c:v>0.58350000000000002</c:v>
                </c:pt>
                <c:pt idx="141">
                  <c:v>0.58350000000000002</c:v>
                </c:pt>
                <c:pt idx="142">
                  <c:v>0.58350000000000002</c:v>
                </c:pt>
                <c:pt idx="143">
                  <c:v>0.58350000000000002</c:v>
                </c:pt>
                <c:pt idx="144">
                  <c:v>0.58350000000000002</c:v>
                </c:pt>
                <c:pt idx="145">
                  <c:v>0.58350000000000002</c:v>
                </c:pt>
                <c:pt idx="146">
                  <c:v>0.58350000000000002</c:v>
                </c:pt>
                <c:pt idx="147">
                  <c:v>0.58350000000000002</c:v>
                </c:pt>
                <c:pt idx="148">
                  <c:v>0.58350000000000002</c:v>
                </c:pt>
                <c:pt idx="149">
                  <c:v>0.58350000000000002</c:v>
                </c:pt>
                <c:pt idx="150">
                  <c:v>0.58350000000000002</c:v>
                </c:pt>
                <c:pt idx="151">
                  <c:v>0.58350000000000002</c:v>
                </c:pt>
                <c:pt idx="152">
                  <c:v>0.58350000000000002</c:v>
                </c:pt>
                <c:pt idx="153">
                  <c:v>0.58350000000000002</c:v>
                </c:pt>
                <c:pt idx="154">
                  <c:v>0.58350000000000002</c:v>
                </c:pt>
                <c:pt idx="155">
                  <c:v>0.58350000000000002</c:v>
                </c:pt>
                <c:pt idx="156">
                  <c:v>0.58350000000000002</c:v>
                </c:pt>
                <c:pt idx="157">
                  <c:v>0.58350000000000002</c:v>
                </c:pt>
                <c:pt idx="158">
                  <c:v>0.58350000000000002</c:v>
                </c:pt>
                <c:pt idx="159">
                  <c:v>0.58350000000000002</c:v>
                </c:pt>
                <c:pt idx="160">
                  <c:v>0.58350000000000002</c:v>
                </c:pt>
                <c:pt idx="161">
                  <c:v>0.58350000000000002</c:v>
                </c:pt>
                <c:pt idx="162">
                  <c:v>0.58350000000000002</c:v>
                </c:pt>
                <c:pt idx="163">
                  <c:v>0.58350000000000002</c:v>
                </c:pt>
                <c:pt idx="164">
                  <c:v>0.58350000000000002</c:v>
                </c:pt>
                <c:pt idx="165">
                  <c:v>0.58350000000000002</c:v>
                </c:pt>
                <c:pt idx="166">
                  <c:v>0.58350000000000002</c:v>
                </c:pt>
                <c:pt idx="167">
                  <c:v>0.58350000000000002</c:v>
                </c:pt>
                <c:pt idx="168">
                  <c:v>0.58350000000000002</c:v>
                </c:pt>
                <c:pt idx="169">
                  <c:v>0.58350000000000002</c:v>
                </c:pt>
                <c:pt idx="170">
                  <c:v>0.58350000000000002</c:v>
                </c:pt>
                <c:pt idx="171">
                  <c:v>0.58350000000000002</c:v>
                </c:pt>
                <c:pt idx="172">
                  <c:v>0.58350000000000002</c:v>
                </c:pt>
                <c:pt idx="173">
                  <c:v>0.58350000000000002</c:v>
                </c:pt>
                <c:pt idx="174">
                  <c:v>0.58350000000000002</c:v>
                </c:pt>
                <c:pt idx="175">
                  <c:v>0.58350000000000002</c:v>
                </c:pt>
                <c:pt idx="176">
                  <c:v>0.58350000000000002</c:v>
                </c:pt>
                <c:pt idx="177">
                  <c:v>0.58350000000000002</c:v>
                </c:pt>
                <c:pt idx="178">
                  <c:v>0.58350000000000002</c:v>
                </c:pt>
                <c:pt idx="179">
                  <c:v>0.58350000000000002</c:v>
                </c:pt>
                <c:pt idx="180">
                  <c:v>0.58350000000000002</c:v>
                </c:pt>
                <c:pt idx="181">
                  <c:v>0.58350000000000002</c:v>
                </c:pt>
                <c:pt idx="182">
                  <c:v>0.58350000000000002</c:v>
                </c:pt>
                <c:pt idx="183">
                  <c:v>0.58350000000000002</c:v>
                </c:pt>
                <c:pt idx="184">
                  <c:v>0.58350000000000002</c:v>
                </c:pt>
                <c:pt idx="185">
                  <c:v>0.58350000000000002</c:v>
                </c:pt>
                <c:pt idx="186">
                  <c:v>0.58350000000000002</c:v>
                </c:pt>
                <c:pt idx="187">
                  <c:v>0.58350000000000002</c:v>
                </c:pt>
                <c:pt idx="188">
                  <c:v>0.58350000000000002</c:v>
                </c:pt>
                <c:pt idx="189">
                  <c:v>0.58350000000000002</c:v>
                </c:pt>
                <c:pt idx="190">
                  <c:v>0.58350000000000002</c:v>
                </c:pt>
                <c:pt idx="191">
                  <c:v>0.58350000000000002</c:v>
                </c:pt>
                <c:pt idx="192">
                  <c:v>0.58350000000000002</c:v>
                </c:pt>
                <c:pt idx="193">
                  <c:v>0.58350000000000002</c:v>
                </c:pt>
                <c:pt idx="194">
                  <c:v>0.58350000000000002</c:v>
                </c:pt>
                <c:pt idx="195">
                  <c:v>0.58350000000000002</c:v>
                </c:pt>
                <c:pt idx="196">
                  <c:v>0.58350000000000002</c:v>
                </c:pt>
                <c:pt idx="197">
                  <c:v>0.58350000000000002</c:v>
                </c:pt>
                <c:pt idx="198">
                  <c:v>0.58350000000000002</c:v>
                </c:pt>
                <c:pt idx="199">
                  <c:v>0.58350000000000002</c:v>
                </c:pt>
                <c:pt idx="200">
                  <c:v>0.58350000000000002</c:v>
                </c:pt>
                <c:pt idx="201">
                  <c:v>0.58350000000000002</c:v>
                </c:pt>
                <c:pt idx="202">
                  <c:v>0.58350000000000002</c:v>
                </c:pt>
                <c:pt idx="203">
                  <c:v>0.58350000000000002</c:v>
                </c:pt>
                <c:pt idx="204">
                  <c:v>0.58350000000000002</c:v>
                </c:pt>
                <c:pt idx="205">
                  <c:v>0.58350000000000002</c:v>
                </c:pt>
                <c:pt idx="206">
                  <c:v>0.58350000000000002</c:v>
                </c:pt>
                <c:pt idx="207">
                  <c:v>0.58350000000000002</c:v>
                </c:pt>
                <c:pt idx="208">
                  <c:v>0.58350000000000002</c:v>
                </c:pt>
                <c:pt idx="209">
                  <c:v>0.58350000000000002</c:v>
                </c:pt>
                <c:pt idx="210">
                  <c:v>0.58350000000000002</c:v>
                </c:pt>
                <c:pt idx="211">
                  <c:v>0.58350000000000002</c:v>
                </c:pt>
                <c:pt idx="212">
                  <c:v>0.58350000000000002</c:v>
                </c:pt>
                <c:pt idx="213">
                  <c:v>0.58350000000000002</c:v>
                </c:pt>
                <c:pt idx="214">
                  <c:v>0.58350000000000002</c:v>
                </c:pt>
                <c:pt idx="215">
                  <c:v>0.58350000000000002</c:v>
                </c:pt>
                <c:pt idx="216">
                  <c:v>0.58350000000000002</c:v>
                </c:pt>
                <c:pt idx="217">
                  <c:v>0.58350000000000002</c:v>
                </c:pt>
                <c:pt idx="218">
                  <c:v>0.58350000000000002</c:v>
                </c:pt>
                <c:pt idx="219">
                  <c:v>0.58350000000000002</c:v>
                </c:pt>
                <c:pt idx="220">
                  <c:v>0.58350000000000002</c:v>
                </c:pt>
                <c:pt idx="221">
                  <c:v>0.58350000000000002</c:v>
                </c:pt>
                <c:pt idx="222">
                  <c:v>0.58350000000000002</c:v>
                </c:pt>
                <c:pt idx="223">
                  <c:v>0.58350000000000002</c:v>
                </c:pt>
                <c:pt idx="224">
                  <c:v>0.58350000000000002</c:v>
                </c:pt>
                <c:pt idx="225">
                  <c:v>0.58350000000000002</c:v>
                </c:pt>
                <c:pt idx="226">
                  <c:v>0.58350000000000002</c:v>
                </c:pt>
                <c:pt idx="227">
                  <c:v>0.58350000000000002</c:v>
                </c:pt>
                <c:pt idx="228">
                  <c:v>0.58350000000000002</c:v>
                </c:pt>
                <c:pt idx="229">
                  <c:v>0.58350000000000002</c:v>
                </c:pt>
                <c:pt idx="230">
                  <c:v>0.58350000000000002</c:v>
                </c:pt>
                <c:pt idx="231">
                  <c:v>0.58350000000000002</c:v>
                </c:pt>
                <c:pt idx="232">
                  <c:v>0.58350000000000002</c:v>
                </c:pt>
                <c:pt idx="233">
                  <c:v>0.58350000000000002</c:v>
                </c:pt>
                <c:pt idx="234">
                  <c:v>0.58350000000000002</c:v>
                </c:pt>
                <c:pt idx="235">
                  <c:v>0.58350000000000002</c:v>
                </c:pt>
                <c:pt idx="236">
                  <c:v>0.58350000000000002</c:v>
                </c:pt>
                <c:pt idx="237">
                  <c:v>0.58350000000000002</c:v>
                </c:pt>
                <c:pt idx="238">
                  <c:v>0.58350000000000002</c:v>
                </c:pt>
                <c:pt idx="239">
                  <c:v>0.58350000000000002</c:v>
                </c:pt>
                <c:pt idx="240">
                  <c:v>0.58350000000000002</c:v>
                </c:pt>
                <c:pt idx="241">
                  <c:v>0.58350000000000002</c:v>
                </c:pt>
                <c:pt idx="242">
                  <c:v>0.58350000000000002</c:v>
                </c:pt>
                <c:pt idx="243">
                  <c:v>0.58350000000000002</c:v>
                </c:pt>
                <c:pt idx="244">
                  <c:v>0.58350000000000002</c:v>
                </c:pt>
                <c:pt idx="245">
                  <c:v>0.58350000000000002</c:v>
                </c:pt>
                <c:pt idx="246">
                  <c:v>0.58350000000000002</c:v>
                </c:pt>
                <c:pt idx="247">
                  <c:v>0.58350000000000002</c:v>
                </c:pt>
                <c:pt idx="248">
                  <c:v>0.58350000000000002</c:v>
                </c:pt>
                <c:pt idx="249">
                  <c:v>0.58350000000000002</c:v>
                </c:pt>
                <c:pt idx="250">
                  <c:v>0.58350000000000002</c:v>
                </c:pt>
                <c:pt idx="251">
                  <c:v>0.58350000000000002</c:v>
                </c:pt>
                <c:pt idx="252">
                  <c:v>0.58350000000000002</c:v>
                </c:pt>
                <c:pt idx="253">
                  <c:v>0.58350000000000002</c:v>
                </c:pt>
                <c:pt idx="254">
                  <c:v>0.58350000000000002</c:v>
                </c:pt>
                <c:pt idx="255">
                  <c:v>0.58350000000000002</c:v>
                </c:pt>
                <c:pt idx="256">
                  <c:v>0.58350000000000002</c:v>
                </c:pt>
                <c:pt idx="257">
                  <c:v>0.58350000000000002</c:v>
                </c:pt>
                <c:pt idx="258">
                  <c:v>0.58350000000000002</c:v>
                </c:pt>
                <c:pt idx="259">
                  <c:v>0.58350000000000002</c:v>
                </c:pt>
                <c:pt idx="260">
                  <c:v>0.58350000000000002</c:v>
                </c:pt>
                <c:pt idx="261">
                  <c:v>0.58350000000000002</c:v>
                </c:pt>
                <c:pt idx="262">
                  <c:v>0.58350000000000002</c:v>
                </c:pt>
                <c:pt idx="263">
                  <c:v>0.58350000000000002</c:v>
                </c:pt>
                <c:pt idx="264">
                  <c:v>0.58350000000000002</c:v>
                </c:pt>
                <c:pt idx="265">
                  <c:v>0.58350000000000002</c:v>
                </c:pt>
                <c:pt idx="266">
                  <c:v>0.58350000000000002</c:v>
                </c:pt>
                <c:pt idx="267">
                  <c:v>0.58350000000000002</c:v>
                </c:pt>
                <c:pt idx="268">
                  <c:v>0.58350000000000002</c:v>
                </c:pt>
                <c:pt idx="269">
                  <c:v>0.58350000000000002</c:v>
                </c:pt>
                <c:pt idx="270">
                  <c:v>0.58350000000000002</c:v>
                </c:pt>
                <c:pt idx="271">
                  <c:v>0.58350000000000002</c:v>
                </c:pt>
                <c:pt idx="272">
                  <c:v>0.58350000000000002</c:v>
                </c:pt>
                <c:pt idx="273">
                  <c:v>0.58350000000000002</c:v>
                </c:pt>
                <c:pt idx="274">
                  <c:v>0.58350000000000002</c:v>
                </c:pt>
                <c:pt idx="275">
                  <c:v>0.58350000000000002</c:v>
                </c:pt>
                <c:pt idx="276">
                  <c:v>0.58350000000000002</c:v>
                </c:pt>
                <c:pt idx="277">
                  <c:v>0.58350000000000002</c:v>
                </c:pt>
                <c:pt idx="278">
                  <c:v>0.58350000000000002</c:v>
                </c:pt>
                <c:pt idx="279">
                  <c:v>0.58350000000000002</c:v>
                </c:pt>
                <c:pt idx="280">
                  <c:v>0.58350000000000002</c:v>
                </c:pt>
                <c:pt idx="281">
                  <c:v>0.58350000000000002</c:v>
                </c:pt>
                <c:pt idx="282">
                  <c:v>0.58350000000000002</c:v>
                </c:pt>
                <c:pt idx="283">
                  <c:v>0.58350000000000002</c:v>
                </c:pt>
                <c:pt idx="284">
                  <c:v>0.58350000000000002</c:v>
                </c:pt>
                <c:pt idx="285">
                  <c:v>0.58350000000000002</c:v>
                </c:pt>
                <c:pt idx="286">
                  <c:v>0.58350000000000002</c:v>
                </c:pt>
                <c:pt idx="287">
                  <c:v>0.58350000000000002</c:v>
                </c:pt>
                <c:pt idx="288">
                  <c:v>0.58350000000000002</c:v>
                </c:pt>
                <c:pt idx="289">
                  <c:v>0.58350000000000002</c:v>
                </c:pt>
                <c:pt idx="290">
                  <c:v>0.58350000000000002</c:v>
                </c:pt>
                <c:pt idx="291">
                  <c:v>0.58350000000000002</c:v>
                </c:pt>
                <c:pt idx="292">
                  <c:v>0.58350000000000002</c:v>
                </c:pt>
                <c:pt idx="293">
                  <c:v>0.58350000000000002</c:v>
                </c:pt>
                <c:pt idx="294">
                  <c:v>0.58350000000000002</c:v>
                </c:pt>
                <c:pt idx="295">
                  <c:v>0.58350000000000002</c:v>
                </c:pt>
                <c:pt idx="296">
                  <c:v>0.58350000000000002</c:v>
                </c:pt>
                <c:pt idx="297">
                  <c:v>0.58350000000000002</c:v>
                </c:pt>
                <c:pt idx="298">
                  <c:v>0.58350000000000002</c:v>
                </c:pt>
                <c:pt idx="299">
                  <c:v>0.58350000000000002</c:v>
                </c:pt>
                <c:pt idx="300">
                  <c:v>0.58350000000000002</c:v>
                </c:pt>
                <c:pt idx="301">
                  <c:v>0.64749999999999996</c:v>
                </c:pt>
                <c:pt idx="302">
                  <c:v>0.64749999999999996</c:v>
                </c:pt>
                <c:pt idx="303">
                  <c:v>0.64749999999999996</c:v>
                </c:pt>
                <c:pt idx="304">
                  <c:v>0.64749999999999996</c:v>
                </c:pt>
                <c:pt idx="305">
                  <c:v>0.64749999999999996</c:v>
                </c:pt>
                <c:pt idx="306">
                  <c:v>0.64749999999999996</c:v>
                </c:pt>
                <c:pt idx="307">
                  <c:v>0.64749999999999996</c:v>
                </c:pt>
                <c:pt idx="308">
                  <c:v>0.64749999999999996</c:v>
                </c:pt>
                <c:pt idx="309">
                  <c:v>0.64749999999999996</c:v>
                </c:pt>
                <c:pt idx="310">
                  <c:v>0.64749999999999996</c:v>
                </c:pt>
                <c:pt idx="311">
                  <c:v>0.64749999999999996</c:v>
                </c:pt>
                <c:pt idx="312">
                  <c:v>0.64749999999999996</c:v>
                </c:pt>
                <c:pt idx="313">
                  <c:v>0.64749999999999996</c:v>
                </c:pt>
                <c:pt idx="314">
                  <c:v>0.64749999999999996</c:v>
                </c:pt>
                <c:pt idx="315">
                  <c:v>0.64749999999999996</c:v>
                </c:pt>
                <c:pt idx="316">
                  <c:v>0.64749999999999996</c:v>
                </c:pt>
                <c:pt idx="317">
                  <c:v>0.64749999999999996</c:v>
                </c:pt>
                <c:pt idx="318">
                  <c:v>0.64749999999999996</c:v>
                </c:pt>
                <c:pt idx="319">
                  <c:v>0.64749999999999996</c:v>
                </c:pt>
                <c:pt idx="320">
                  <c:v>0.64749999999999996</c:v>
                </c:pt>
                <c:pt idx="321">
                  <c:v>0.64749999999999996</c:v>
                </c:pt>
                <c:pt idx="322">
                  <c:v>0.64749999999999996</c:v>
                </c:pt>
                <c:pt idx="323">
                  <c:v>0.64749999999999996</c:v>
                </c:pt>
                <c:pt idx="324">
                  <c:v>0.64749999999999996</c:v>
                </c:pt>
                <c:pt idx="325">
                  <c:v>0.64749999999999996</c:v>
                </c:pt>
                <c:pt idx="326">
                  <c:v>0.64749999999999996</c:v>
                </c:pt>
                <c:pt idx="327">
                  <c:v>0.64749999999999996</c:v>
                </c:pt>
                <c:pt idx="328">
                  <c:v>0.64749999999999996</c:v>
                </c:pt>
                <c:pt idx="329">
                  <c:v>0.64749999999999996</c:v>
                </c:pt>
                <c:pt idx="330">
                  <c:v>0.64749999999999996</c:v>
                </c:pt>
                <c:pt idx="331">
                  <c:v>0.64749999999999996</c:v>
                </c:pt>
                <c:pt idx="332">
                  <c:v>0.64749999999999996</c:v>
                </c:pt>
                <c:pt idx="333">
                  <c:v>0.64749999999999996</c:v>
                </c:pt>
                <c:pt idx="334">
                  <c:v>0.64749999999999996</c:v>
                </c:pt>
                <c:pt idx="335">
                  <c:v>0.64749999999999996</c:v>
                </c:pt>
                <c:pt idx="336">
                  <c:v>0.64749999999999996</c:v>
                </c:pt>
                <c:pt idx="337">
                  <c:v>0.64749999999999996</c:v>
                </c:pt>
                <c:pt idx="338">
                  <c:v>0.64749999999999996</c:v>
                </c:pt>
                <c:pt idx="339">
                  <c:v>0.64749999999999996</c:v>
                </c:pt>
                <c:pt idx="340">
                  <c:v>0.64749999999999996</c:v>
                </c:pt>
                <c:pt idx="341">
                  <c:v>0.64749999999999996</c:v>
                </c:pt>
                <c:pt idx="342">
                  <c:v>0.64749999999999996</c:v>
                </c:pt>
                <c:pt idx="343">
                  <c:v>0.64749999999999996</c:v>
                </c:pt>
                <c:pt idx="344">
                  <c:v>0.64749999999999996</c:v>
                </c:pt>
                <c:pt idx="345">
                  <c:v>0.64749999999999996</c:v>
                </c:pt>
                <c:pt idx="346">
                  <c:v>0.64749999999999996</c:v>
                </c:pt>
                <c:pt idx="347">
                  <c:v>0.64749999999999996</c:v>
                </c:pt>
                <c:pt idx="348">
                  <c:v>0.64749999999999996</c:v>
                </c:pt>
                <c:pt idx="349">
                  <c:v>0.64749999999999996</c:v>
                </c:pt>
                <c:pt idx="350">
                  <c:v>0.64749999999999996</c:v>
                </c:pt>
                <c:pt idx="351">
                  <c:v>0.64749999999999996</c:v>
                </c:pt>
                <c:pt idx="352">
                  <c:v>0.64749999999999996</c:v>
                </c:pt>
                <c:pt idx="353">
                  <c:v>0.64749999999999996</c:v>
                </c:pt>
                <c:pt idx="354">
                  <c:v>0.64749999999999996</c:v>
                </c:pt>
                <c:pt idx="355">
                  <c:v>0.64749999999999996</c:v>
                </c:pt>
                <c:pt idx="356">
                  <c:v>0.64749999999999996</c:v>
                </c:pt>
                <c:pt idx="357">
                  <c:v>0.64749999999999996</c:v>
                </c:pt>
                <c:pt idx="358">
                  <c:v>0.64749999999999996</c:v>
                </c:pt>
                <c:pt idx="359">
                  <c:v>0.64749999999999996</c:v>
                </c:pt>
                <c:pt idx="360">
                  <c:v>0.64749999999999996</c:v>
                </c:pt>
                <c:pt idx="361">
                  <c:v>0.64749999999999996</c:v>
                </c:pt>
                <c:pt idx="362">
                  <c:v>0.64749999999999996</c:v>
                </c:pt>
                <c:pt idx="363">
                  <c:v>0.64749999999999996</c:v>
                </c:pt>
                <c:pt idx="364">
                  <c:v>0.64749999999999996</c:v>
                </c:pt>
                <c:pt idx="365">
                  <c:v>0.64749999999999996</c:v>
                </c:pt>
                <c:pt idx="366">
                  <c:v>0.64749999999999996</c:v>
                </c:pt>
                <c:pt idx="367">
                  <c:v>0.72660000000000002</c:v>
                </c:pt>
                <c:pt idx="368">
                  <c:v>0.72660000000000002</c:v>
                </c:pt>
                <c:pt idx="369">
                  <c:v>0.72660000000000002</c:v>
                </c:pt>
                <c:pt idx="370">
                  <c:v>0.72660000000000002</c:v>
                </c:pt>
                <c:pt idx="371">
                  <c:v>0.72660000000000002</c:v>
                </c:pt>
                <c:pt idx="372">
                  <c:v>0.72660000000000002</c:v>
                </c:pt>
                <c:pt idx="373">
                  <c:v>0.72660000000000002</c:v>
                </c:pt>
                <c:pt idx="374">
                  <c:v>0.72660000000000002</c:v>
                </c:pt>
                <c:pt idx="375">
                  <c:v>0.72660000000000002</c:v>
                </c:pt>
                <c:pt idx="376">
                  <c:v>0.72660000000000002</c:v>
                </c:pt>
                <c:pt idx="377">
                  <c:v>0.72660000000000002</c:v>
                </c:pt>
                <c:pt idx="378">
                  <c:v>0.72660000000000002</c:v>
                </c:pt>
                <c:pt idx="379">
                  <c:v>0.72660000000000002</c:v>
                </c:pt>
                <c:pt idx="380">
                  <c:v>0.72660000000000002</c:v>
                </c:pt>
                <c:pt idx="381">
                  <c:v>0.72660000000000002</c:v>
                </c:pt>
                <c:pt idx="382">
                  <c:v>0.72660000000000002</c:v>
                </c:pt>
                <c:pt idx="383">
                  <c:v>0.72660000000000002</c:v>
                </c:pt>
                <c:pt idx="384">
                  <c:v>0.72660000000000002</c:v>
                </c:pt>
                <c:pt idx="385">
                  <c:v>0.72660000000000002</c:v>
                </c:pt>
                <c:pt idx="386">
                  <c:v>0.72660000000000002</c:v>
                </c:pt>
                <c:pt idx="387">
                  <c:v>0.72660000000000002</c:v>
                </c:pt>
                <c:pt idx="388">
                  <c:v>0.72660000000000002</c:v>
                </c:pt>
                <c:pt idx="389">
                  <c:v>0.72660000000000002</c:v>
                </c:pt>
                <c:pt idx="390">
                  <c:v>0.72660000000000002</c:v>
                </c:pt>
                <c:pt idx="391">
                  <c:v>0.72660000000000002</c:v>
                </c:pt>
                <c:pt idx="392">
                  <c:v>0.72660000000000002</c:v>
                </c:pt>
                <c:pt idx="393">
                  <c:v>0.72660000000000002</c:v>
                </c:pt>
                <c:pt idx="394">
                  <c:v>0.72660000000000002</c:v>
                </c:pt>
                <c:pt idx="395">
                  <c:v>0.72660000000000002</c:v>
                </c:pt>
                <c:pt idx="396">
                  <c:v>0.72660000000000002</c:v>
                </c:pt>
                <c:pt idx="397">
                  <c:v>0.72660000000000002</c:v>
                </c:pt>
                <c:pt idx="398">
                  <c:v>0.72660000000000002</c:v>
                </c:pt>
                <c:pt idx="399">
                  <c:v>0.72660000000000002</c:v>
                </c:pt>
                <c:pt idx="400">
                  <c:v>0.72660000000000002</c:v>
                </c:pt>
                <c:pt idx="401">
                  <c:v>0.72660000000000002</c:v>
                </c:pt>
                <c:pt idx="402">
                  <c:v>0.72660000000000002</c:v>
                </c:pt>
                <c:pt idx="403">
                  <c:v>0.72660000000000002</c:v>
                </c:pt>
                <c:pt idx="404">
                  <c:v>0.72660000000000002</c:v>
                </c:pt>
                <c:pt idx="405">
                  <c:v>0.72660000000000002</c:v>
                </c:pt>
                <c:pt idx="406">
                  <c:v>0.72660000000000002</c:v>
                </c:pt>
                <c:pt idx="407">
                  <c:v>0.72660000000000002</c:v>
                </c:pt>
                <c:pt idx="408">
                  <c:v>0.72660000000000002</c:v>
                </c:pt>
                <c:pt idx="409">
                  <c:v>0.72660000000000002</c:v>
                </c:pt>
                <c:pt idx="410">
                  <c:v>0.72660000000000002</c:v>
                </c:pt>
                <c:pt idx="411">
                  <c:v>0.72660000000000002</c:v>
                </c:pt>
                <c:pt idx="412">
                  <c:v>0.72660000000000002</c:v>
                </c:pt>
                <c:pt idx="413">
                  <c:v>0.72660000000000002</c:v>
                </c:pt>
                <c:pt idx="414">
                  <c:v>0.72660000000000002</c:v>
                </c:pt>
                <c:pt idx="415">
                  <c:v>0.72660000000000002</c:v>
                </c:pt>
                <c:pt idx="416">
                  <c:v>0.72660000000000002</c:v>
                </c:pt>
                <c:pt idx="417">
                  <c:v>0.72660000000000002</c:v>
                </c:pt>
                <c:pt idx="418">
                  <c:v>0.72660000000000002</c:v>
                </c:pt>
                <c:pt idx="419">
                  <c:v>0.72660000000000002</c:v>
                </c:pt>
                <c:pt idx="420">
                  <c:v>0.72660000000000002</c:v>
                </c:pt>
                <c:pt idx="421">
                  <c:v>0.72660000000000002</c:v>
                </c:pt>
                <c:pt idx="422">
                  <c:v>0.72660000000000002</c:v>
                </c:pt>
                <c:pt idx="423">
                  <c:v>0.72660000000000002</c:v>
                </c:pt>
                <c:pt idx="424">
                  <c:v>0.72660000000000002</c:v>
                </c:pt>
                <c:pt idx="425">
                  <c:v>0.72660000000000002</c:v>
                </c:pt>
                <c:pt idx="426">
                  <c:v>0.72660000000000002</c:v>
                </c:pt>
                <c:pt idx="427">
                  <c:v>0.72660000000000002</c:v>
                </c:pt>
                <c:pt idx="428">
                  <c:v>0.72660000000000002</c:v>
                </c:pt>
                <c:pt idx="429">
                  <c:v>0.72660000000000002</c:v>
                </c:pt>
                <c:pt idx="430">
                  <c:v>0.72660000000000002</c:v>
                </c:pt>
                <c:pt idx="431">
                  <c:v>0.72660000000000002</c:v>
                </c:pt>
                <c:pt idx="432">
                  <c:v>0.72660000000000002</c:v>
                </c:pt>
                <c:pt idx="433">
                  <c:v>0.72660000000000002</c:v>
                </c:pt>
                <c:pt idx="434">
                  <c:v>0.81559999999999999</c:v>
                </c:pt>
                <c:pt idx="435">
                  <c:v>0.81559999999999999</c:v>
                </c:pt>
                <c:pt idx="436">
                  <c:v>0.81559999999999999</c:v>
                </c:pt>
                <c:pt idx="437">
                  <c:v>0.81559999999999999</c:v>
                </c:pt>
                <c:pt idx="438">
                  <c:v>0.81559999999999999</c:v>
                </c:pt>
                <c:pt idx="439">
                  <c:v>0.81559999999999999</c:v>
                </c:pt>
                <c:pt idx="440">
                  <c:v>0.81559999999999999</c:v>
                </c:pt>
                <c:pt idx="441">
                  <c:v>0.81559999999999999</c:v>
                </c:pt>
                <c:pt idx="442">
                  <c:v>0.81559999999999999</c:v>
                </c:pt>
                <c:pt idx="443">
                  <c:v>0.81559999999999999</c:v>
                </c:pt>
                <c:pt idx="444">
                  <c:v>0.81559999999999999</c:v>
                </c:pt>
                <c:pt idx="445">
                  <c:v>0.81559999999999999</c:v>
                </c:pt>
                <c:pt idx="446">
                  <c:v>0.81559999999999999</c:v>
                </c:pt>
                <c:pt idx="447">
                  <c:v>0.81559999999999999</c:v>
                </c:pt>
                <c:pt idx="448">
                  <c:v>0.81559999999999999</c:v>
                </c:pt>
                <c:pt idx="449">
                  <c:v>0.81559999999999999</c:v>
                </c:pt>
                <c:pt idx="450">
                  <c:v>0.81559999999999999</c:v>
                </c:pt>
                <c:pt idx="451">
                  <c:v>0.81559999999999999</c:v>
                </c:pt>
                <c:pt idx="452">
                  <c:v>0.81559999999999999</c:v>
                </c:pt>
                <c:pt idx="453">
                  <c:v>0.81559999999999999</c:v>
                </c:pt>
                <c:pt idx="454">
                  <c:v>0.81559999999999999</c:v>
                </c:pt>
                <c:pt idx="455">
                  <c:v>0.81559999999999999</c:v>
                </c:pt>
                <c:pt idx="456">
                  <c:v>0.81559999999999999</c:v>
                </c:pt>
                <c:pt idx="457">
                  <c:v>0.81559999999999999</c:v>
                </c:pt>
                <c:pt idx="458">
                  <c:v>0.81559999999999999</c:v>
                </c:pt>
                <c:pt idx="459">
                  <c:v>0.81559999999999999</c:v>
                </c:pt>
                <c:pt idx="460">
                  <c:v>0.81559999999999999</c:v>
                </c:pt>
                <c:pt idx="461">
                  <c:v>0.81559999999999999</c:v>
                </c:pt>
                <c:pt idx="462">
                  <c:v>0.81559999999999999</c:v>
                </c:pt>
                <c:pt idx="463">
                  <c:v>0.81559999999999999</c:v>
                </c:pt>
                <c:pt idx="464">
                  <c:v>0.81559999999999999</c:v>
                </c:pt>
                <c:pt idx="465">
                  <c:v>0.81559999999999999</c:v>
                </c:pt>
                <c:pt idx="466">
                  <c:v>0.81559999999999999</c:v>
                </c:pt>
                <c:pt idx="467">
                  <c:v>0.81559999999999999</c:v>
                </c:pt>
                <c:pt idx="468">
                  <c:v>0.81559999999999999</c:v>
                </c:pt>
                <c:pt idx="469">
                  <c:v>0.81559999999999999</c:v>
                </c:pt>
                <c:pt idx="470">
                  <c:v>0.81559999999999999</c:v>
                </c:pt>
                <c:pt idx="471">
                  <c:v>0.81559999999999999</c:v>
                </c:pt>
                <c:pt idx="472">
                  <c:v>0.81559999999999999</c:v>
                </c:pt>
                <c:pt idx="473">
                  <c:v>0.81559999999999999</c:v>
                </c:pt>
                <c:pt idx="474">
                  <c:v>0.81559999999999999</c:v>
                </c:pt>
                <c:pt idx="475">
                  <c:v>0.81559999999999999</c:v>
                </c:pt>
                <c:pt idx="476">
                  <c:v>0.81559999999999999</c:v>
                </c:pt>
                <c:pt idx="477">
                  <c:v>0.81559999999999999</c:v>
                </c:pt>
                <c:pt idx="478">
                  <c:v>0.81559999999999999</c:v>
                </c:pt>
                <c:pt idx="479">
                  <c:v>0.81559999999999999</c:v>
                </c:pt>
                <c:pt idx="480">
                  <c:v>0.81559999999999999</c:v>
                </c:pt>
                <c:pt idx="481">
                  <c:v>0.81559999999999999</c:v>
                </c:pt>
                <c:pt idx="482">
                  <c:v>0.81559999999999999</c:v>
                </c:pt>
                <c:pt idx="483">
                  <c:v>0.81559999999999999</c:v>
                </c:pt>
                <c:pt idx="484">
                  <c:v>0.81559999999999999</c:v>
                </c:pt>
                <c:pt idx="485">
                  <c:v>0.81559999999999999</c:v>
                </c:pt>
                <c:pt idx="486">
                  <c:v>0.81559999999999999</c:v>
                </c:pt>
                <c:pt idx="487">
                  <c:v>0.81559999999999999</c:v>
                </c:pt>
                <c:pt idx="488">
                  <c:v>0.81559999999999999</c:v>
                </c:pt>
                <c:pt idx="489">
                  <c:v>0.81559999999999999</c:v>
                </c:pt>
                <c:pt idx="490">
                  <c:v>0.81559999999999999</c:v>
                </c:pt>
                <c:pt idx="491">
                  <c:v>0.81559999999999999</c:v>
                </c:pt>
                <c:pt idx="492">
                  <c:v>0.81559999999999999</c:v>
                </c:pt>
                <c:pt idx="493">
                  <c:v>0.81559999999999999</c:v>
                </c:pt>
                <c:pt idx="494">
                  <c:v>0.81559999999999999</c:v>
                </c:pt>
                <c:pt idx="495">
                  <c:v>0.81559999999999999</c:v>
                </c:pt>
                <c:pt idx="496">
                  <c:v>0.81559999999999999</c:v>
                </c:pt>
                <c:pt idx="497">
                  <c:v>0.81559999999999999</c:v>
                </c:pt>
                <c:pt idx="498">
                  <c:v>0.81559999999999999</c:v>
                </c:pt>
                <c:pt idx="499">
                  <c:v>0.81559999999999999</c:v>
                </c:pt>
                <c:pt idx="500">
                  <c:v>0.81559999999999999</c:v>
                </c:pt>
                <c:pt idx="501">
                  <c:v>0.91559999999999997</c:v>
                </c:pt>
                <c:pt idx="502">
                  <c:v>0.91559999999999997</c:v>
                </c:pt>
                <c:pt idx="503">
                  <c:v>0.91559999999999997</c:v>
                </c:pt>
                <c:pt idx="504">
                  <c:v>0.91559999999999997</c:v>
                </c:pt>
                <c:pt idx="505">
                  <c:v>0.91559999999999997</c:v>
                </c:pt>
                <c:pt idx="506">
                  <c:v>0.91559999999999997</c:v>
                </c:pt>
                <c:pt idx="507">
                  <c:v>0.91559999999999997</c:v>
                </c:pt>
                <c:pt idx="508">
                  <c:v>0.91559999999999997</c:v>
                </c:pt>
                <c:pt idx="509">
                  <c:v>0.91559999999999997</c:v>
                </c:pt>
                <c:pt idx="510">
                  <c:v>0.91559999999999997</c:v>
                </c:pt>
                <c:pt idx="511">
                  <c:v>0.91559999999999997</c:v>
                </c:pt>
                <c:pt idx="512">
                  <c:v>0.91559999999999997</c:v>
                </c:pt>
                <c:pt idx="513">
                  <c:v>0.91559999999999997</c:v>
                </c:pt>
                <c:pt idx="514">
                  <c:v>0.91559999999999997</c:v>
                </c:pt>
                <c:pt idx="515">
                  <c:v>0.91559999999999997</c:v>
                </c:pt>
                <c:pt idx="516">
                  <c:v>0.91559999999999997</c:v>
                </c:pt>
                <c:pt idx="517">
                  <c:v>0.91559999999999997</c:v>
                </c:pt>
                <c:pt idx="518">
                  <c:v>0.91559999999999997</c:v>
                </c:pt>
                <c:pt idx="519">
                  <c:v>0.91559999999999997</c:v>
                </c:pt>
                <c:pt idx="520">
                  <c:v>0.91559999999999997</c:v>
                </c:pt>
                <c:pt idx="521">
                  <c:v>0.91559999999999997</c:v>
                </c:pt>
                <c:pt idx="522">
                  <c:v>0.91559999999999997</c:v>
                </c:pt>
                <c:pt idx="523">
                  <c:v>0.91559999999999997</c:v>
                </c:pt>
                <c:pt idx="524">
                  <c:v>0.91559999999999997</c:v>
                </c:pt>
                <c:pt idx="525">
                  <c:v>0.91559999999999997</c:v>
                </c:pt>
                <c:pt idx="526">
                  <c:v>0.91559999999999997</c:v>
                </c:pt>
                <c:pt idx="527">
                  <c:v>0.91559999999999997</c:v>
                </c:pt>
                <c:pt idx="528">
                  <c:v>0.91559999999999997</c:v>
                </c:pt>
                <c:pt idx="529">
                  <c:v>0.91559999999999997</c:v>
                </c:pt>
                <c:pt idx="530">
                  <c:v>0.91559999999999997</c:v>
                </c:pt>
                <c:pt idx="531">
                  <c:v>0.91559999999999997</c:v>
                </c:pt>
                <c:pt idx="532">
                  <c:v>0.91559999999999997</c:v>
                </c:pt>
                <c:pt idx="533">
                  <c:v>0.91559999999999997</c:v>
                </c:pt>
                <c:pt idx="534">
                  <c:v>0.91559999999999997</c:v>
                </c:pt>
                <c:pt idx="535">
                  <c:v>0.91559999999999997</c:v>
                </c:pt>
                <c:pt idx="536">
                  <c:v>0.91559999999999997</c:v>
                </c:pt>
                <c:pt idx="537">
                  <c:v>0.91559999999999997</c:v>
                </c:pt>
                <c:pt idx="538">
                  <c:v>0.91559999999999997</c:v>
                </c:pt>
                <c:pt idx="539">
                  <c:v>0.91559999999999997</c:v>
                </c:pt>
                <c:pt idx="540">
                  <c:v>0.91559999999999997</c:v>
                </c:pt>
                <c:pt idx="541">
                  <c:v>0.91559999999999997</c:v>
                </c:pt>
                <c:pt idx="542">
                  <c:v>0.91559999999999997</c:v>
                </c:pt>
                <c:pt idx="543">
                  <c:v>0.91559999999999997</c:v>
                </c:pt>
                <c:pt idx="544">
                  <c:v>0.91559999999999997</c:v>
                </c:pt>
                <c:pt idx="545">
                  <c:v>0.91559999999999997</c:v>
                </c:pt>
                <c:pt idx="546">
                  <c:v>0.91559999999999997</c:v>
                </c:pt>
                <c:pt idx="547">
                  <c:v>0.91559999999999997</c:v>
                </c:pt>
                <c:pt idx="548">
                  <c:v>0.91559999999999997</c:v>
                </c:pt>
                <c:pt idx="549">
                  <c:v>0.91559999999999997</c:v>
                </c:pt>
                <c:pt idx="550">
                  <c:v>0.91559999999999997</c:v>
                </c:pt>
                <c:pt idx="551">
                  <c:v>0.91559999999999997</c:v>
                </c:pt>
                <c:pt idx="552">
                  <c:v>0.91559999999999997</c:v>
                </c:pt>
                <c:pt idx="553">
                  <c:v>0.91559999999999997</c:v>
                </c:pt>
                <c:pt idx="554">
                  <c:v>0.91559999999999997</c:v>
                </c:pt>
                <c:pt idx="555">
                  <c:v>0.91559999999999997</c:v>
                </c:pt>
                <c:pt idx="556">
                  <c:v>0.91559999999999997</c:v>
                </c:pt>
                <c:pt idx="557">
                  <c:v>0.91559999999999997</c:v>
                </c:pt>
                <c:pt idx="558">
                  <c:v>0.91559999999999997</c:v>
                </c:pt>
                <c:pt idx="559">
                  <c:v>0.91559999999999997</c:v>
                </c:pt>
                <c:pt idx="560">
                  <c:v>0.91559999999999997</c:v>
                </c:pt>
                <c:pt idx="561">
                  <c:v>0.91559999999999997</c:v>
                </c:pt>
                <c:pt idx="562">
                  <c:v>0.91559999999999997</c:v>
                </c:pt>
                <c:pt idx="563">
                  <c:v>0.91559999999999997</c:v>
                </c:pt>
                <c:pt idx="564">
                  <c:v>0.91559999999999997</c:v>
                </c:pt>
                <c:pt idx="565">
                  <c:v>0.91559999999999997</c:v>
                </c:pt>
                <c:pt idx="566">
                  <c:v>0.91559999999999997</c:v>
                </c:pt>
                <c:pt idx="567">
                  <c:v>1.0273000000000001</c:v>
                </c:pt>
                <c:pt idx="568">
                  <c:v>1.0273000000000001</c:v>
                </c:pt>
                <c:pt idx="569">
                  <c:v>1.0273000000000001</c:v>
                </c:pt>
                <c:pt idx="570">
                  <c:v>1.0273000000000001</c:v>
                </c:pt>
                <c:pt idx="571">
                  <c:v>1.0273000000000001</c:v>
                </c:pt>
                <c:pt idx="572">
                  <c:v>1.0273000000000001</c:v>
                </c:pt>
                <c:pt idx="573">
                  <c:v>1.0273000000000001</c:v>
                </c:pt>
                <c:pt idx="574">
                  <c:v>1.0273000000000001</c:v>
                </c:pt>
                <c:pt idx="575">
                  <c:v>1.0273000000000001</c:v>
                </c:pt>
                <c:pt idx="576">
                  <c:v>1.0273000000000001</c:v>
                </c:pt>
                <c:pt idx="577">
                  <c:v>1.0273000000000001</c:v>
                </c:pt>
                <c:pt idx="578">
                  <c:v>1.0273000000000001</c:v>
                </c:pt>
                <c:pt idx="579">
                  <c:v>1.0273000000000001</c:v>
                </c:pt>
                <c:pt idx="580">
                  <c:v>1.0273000000000001</c:v>
                </c:pt>
                <c:pt idx="581">
                  <c:v>1.0273000000000001</c:v>
                </c:pt>
                <c:pt idx="582">
                  <c:v>1.0273000000000001</c:v>
                </c:pt>
                <c:pt idx="583">
                  <c:v>1.0273000000000001</c:v>
                </c:pt>
                <c:pt idx="584">
                  <c:v>1.0273000000000001</c:v>
                </c:pt>
                <c:pt idx="585">
                  <c:v>1.0273000000000001</c:v>
                </c:pt>
                <c:pt idx="586">
                  <c:v>1.0273000000000001</c:v>
                </c:pt>
                <c:pt idx="587">
                  <c:v>1.0273000000000001</c:v>
                </c:pt>
                <c:pt idx="588">
                  <c:v>1.0273000000000001</c:v>
                </c:pt>
                <c:pt idx="589">
                  <c:v>1.0273000000000001</c:v>
                </c:pt>
                <c:pt idx="590">
                  <c:v>1.0273000000000001</c:v>
                </c:pt>
                <c:pt idx="591">
                  <c:v>1.0273000000000001</c:v>
                </c:pt>
                <c:pt idx="592">
                  <c:v>1.0273000000000001</c:v>
                </c:pt>
                <c:pt idx="593">
                  <c:v>1.0273000000000001</c:v>
                </c:pt>
                <c:pt idx="594">
                  <c:v>1.0273000000000001</c:v>
                </c:pt>
                <c:pt idx="595">
                  <c:v>1.0273000000000001</c:v>
                </c:pt>
                <c:pt idx="596">
                  <c:v>1.0273000000000001</c:v>
                </c:pt>
                <c:pt idx="597">
                  <c:v>1.0273000000000001</c:v>
                </c:pt>
                <c:pt idx="598">
                  <c:v>1.0273000000000001</c:v>
                </c:pt>
                <c:pt idx="599">
                  <c:v>1.0273000000000001</c:v>
                </c:pt>
                <c:pt idx="600">
                  <c:v>1.0273000000000001</c:v>
                </c:pt>
                <c:pt idx="601">
                  <c:v>1.0273000000000001</c:v>
                </c:pt>
                <c:pt idx="602">
                  <c:v>1.0273000000000001</c:v>
                </c:pt>
                <c:pt idx="603">
                  <c:v>1.0273000000000001</c:v>
                </c:pt>
                <c:pt idx="604">
                  <c:v>1.0273000000000001</c:v>
                </c:pt>
                <c:pt idx="605">
                  <c:v>1.0273000000000001</c:v>
                </c:pt>
                <c:pt idx="606">
                  <c:v>1.0273000000000001</c:v>
                </c:pt>
                <c:pt idx="607">
                  <c:v>1.0273000000000001</c:v>
                </c:pt>
                <c:pt idx="608">
                  <c:v>1.0273000000000001</c:v>
                </c:pt>
                <c:pt idx="609">
                  <c:v>1.0273000000000001</c:v>
                </c:pt>
                <c:pt idx="610">
                  <c:v>1.0273000000000001</c:v>
                </c:pt>
                <c:pt idx="611">
                  <c:v>1.0273000000000001</c:v>
                </c:pt>
                <c:pt idx="612">
                  <c:v>1.0273000000000001</c:v>
                </c:pt>
                <c:pt idx="613">
                  <c:v>1.0273000000000001</c:v>
                </c:pt>
                <c:pt idx="614">
                  <c:v>1.0273000000000001</c:v>
                </c:pt>
                <c:pt idx="615">
                  <c:v>1.0273000000000001</c:v>
                </c:pt>
                <c:pt idx="616">
                  <c:v>1.0273000000000001</c:v>
                </c:pt>
                <c:pt idx="617">
                  <c:v>1.0273000000000001</c:v>
                </c:pt>
                <c:pt idx="618">
                  <c:v>1.0273000000000001</c:v>
                </c:pt>
                <c:pt idx="619">
                  <c:v>1.0273000000000001</c:v>
                </c:pt>
                <c:pt idx="620">
                  <c:v>1.0273000000000001</c:v>
                </c:pt>
                <c:pt idx="621">
                  <c:v>1.0273000000000001</c:v>
                </c:pt>
                <c:pt idx="622">
                  <c:v>1.0273000000000001</c:v>
                </c:pt>
                <c:pt idx="623">
                  <c:v>1.0273000000000001</c:v>
                </c:pt>
                <c:pt idx="624">
                  <c:v>1.0273000000000001</c:v>
                </c:pt>
                <c:pt idx="625">
                  <c:v>1.0273000000000001</c:v>
                </c:pt>
                <c:pt idx="626">
                  <c:v>1.0273000000000001</c:v>
                </c:pt>
                <c:pt idx="627">
                  <c:v>1.0273000000000001</c:v>
                </c:pt>
                <c:pt idx="628">
                  <c:v>1.0273000000000001</c:v>
                </c:pt>
                <c:pt idx="629">
                  <c:v>1.0273000000000001</c:v>
                </c:pt>
                <c:pt idx="630">
                  <c:v>1.0273000000000001</c:v>
                </c:pt>
                <c:pt idx="631">
                  <c:v>1.0273000000000001</c:v>
                </c:pt>
                <c:pt idx="632">
                  <c:v>1.0273000000000001</c:v>
                </c:pt>
                <c:pt idx="633">
                  <c:v>1.0273000000000001</c:v>
                </c:pt>
                <c:pt idx="634">
                  <c:v>1.1535</c:v>
                </c:pt>
                <c:pt idx="635">
                  <c:v>1.1535</c:v>
                </c:pt>
                <c:pt idx="636">
                  <c:v>1.1535</c:v>
                </c:pt>
                <c:pt idx="637">
                  <c:v>1.1535</c:v>
                </c:pt>
                <c:pt idx="638">
                  <c:v>1.1535</c:v>
                </c:pt>
                <c:pt idx="639">
                  <c:v>1.1535</c:v>
                </c:pt>
                <c:pt idx="640">
                  <c:v>1.1535</c:v>
                </c:pt>
                <c:pt idx="641">
                  <c:v>1.1535</c:v>
                </c:pt>
                <c:pt idx="642">
                  <c:v>1.1535</c:v>
                </c:pt>
                <c:pt idx="643">
                  <c:v>1.1535</c:v>
                </c:pt>
                <c:pt idx="644">
                  <c:v>1.1535</c:v>
                </c:pt>
                <c:pt idx="645">
                  <c:v>1.1535</c:v>
                </c:pt>
                <c:pt idx="646">
                  <c:v>1.1535</c:v>
                </c:pt>
                <c:pt idx="647">
                  <c:v>1.1535</c:v>
                </c:pt>
                <c:pt idx="648">
                  <c:v>1.1535</c:v>
                </c:pt>
                <c:pt idx="649">
                  <c:v>1.1535</c:v>
                </c:pt>
                <c:pt idx="650">
                  <c:v>1.1535</c:v>
                </c:pt>
                <c:pt idx="651">
                  <c:v>1.1535</c:v>
                </c:pt>
                <c:pt idx="652">
                  <c:v>1.1535</c:v>
                </c:pt>
                <c:pt idx="653">
                  <c:v>1.1535</c:v>
                </c:pt>
                <c:pt idx="654">
                  <c:v>1.1535</c:v>
                </c:pt>
                <c:pt idx="655">
                  <c:v>1.1535</c:v>
                </c:pt>
                <c:pt idx="656">
                  <c:v>1.1535</c:v>
                </c:pt>
                <c:pt idx="657">
                  <c:v>1.1535</c:v>
                </c:pt>
                <c:pt idx="658">
                  <c:v>1.1535</c:v>
                </c:pt>
                <c:pt idx="659">
                  <c:v>1.1535</c:v>
                </c:pt>
                <c:pt idx="660">
                  <c:v>1.1535</c:v>
                </c:pt>
                <c:pt idx="661">
                  <c:v>1.1535</c:v>
                </c:pt>
                <c:pt idx="662">
                  <c:v>1.1535</c:v>
                </c:pt>
                <c:pt idx="663">
                  <c:v>1.1535</c:v>
                </c:pt>
                <c:pt idx="664">
                  <c:v>1.1535</c:v>
                </c:pt>
                <c:pt idx="665">
                  <c:v>1.1535</c:v>
                </c:pt>
                <c:pt idx="666">
                  <c:v>1.1535</c:v>
                </c:pt>
                <c:pt idx="667">
                  <c:v>1.1535</c:v>
                </c:pt>
                <c:pt idx="668">
                  <c:v>1.1535</c:v>
                </c:pt>
                <c:pt idx="669">
                  <c:v>1.1535</c:v>
                </c:pt>
                <c:pt idx="670">
                  <c:v>1.1535</c:v>
                </c:pt>
                <c:pt idx="671">
                  <c:v>1.1535</c:v>
                </c:pt>
                <c:pt idx="672">
                  <c:v>1.1535</c:v>
                </c:pt>
                <c:pt idx="673">
                  <c:v>1.1535</c:v>
                </c:pt>
                <c:pt idx="674">
                  <c:v>1.1535</c:v>
                </c:pt>
                <c:pt idx="675">
                  <c:v>1.1535</c:v>
                </c:pt>
                <c:pt idx="676">
                  <c:v>1.1535</c:v>
                </c:pt>
                <c:pt idx="677">
                  <c:v>1.1535</c:v>
                </c:pt>
                <c:pt idx="678">
                  <c:v>1.1535</c:v>
                </c:pt>
                <c:pt idx="679">
                  <c:v>1.1535</c:v>
                </c:pt>
                <c:pt idx="680">
                  <c:v>1.1535</c:v>
                </c:pt>
                <c:pt idx="681">
                  <c:v>1.1535</c:v>
                </c:pt>
                <c:pt idx="682">
                  <c:v>1.1535</c:v>
                </c:pt>
                <c:pt idx="683">
                  <c:v>1.1535</c:v>
                </c:pt>
                <c:pt idx="684">
                  <c:v>1.1535</c:v>
                </c:pt>
                <c:pt idx="685">
                  <c:v>1.1535</c:v>
                </c:pt>
                <c:pt idx="686">
                  <c:v>1.1535</c:v>
                </c:pt>
                <c:pt idx="687">
                  <c:v>1.1535</c:v>
                </c:pt>
                <c:pt idx="688">
                  <c:v>1.1535</c:v>
                </c:pt>
                <c:pt idx="689">
                  <c:v>1.1535</c:v>
                </c:pt>
                <c:pt idx="690">
                  <c:v>1.1535</c:v>
                </c:pt>
                <c:pt idx="691">
                  <c:v>1.1535</c:v>
                </c:pt>
                <c:pt idx="692">
                  <c:v>1.1535</c:v>
                </c:pt>
                <c:pt idx="693">
                  <c:v>1.1535</c:v>
                </c:pt>
                <c:pt idx="694">
                  <c:v>1.1535</c:v>
                </c:pt>
                <c:pt idx="695">
                  <c:v>1.1535</c:v>
                </c:pt>
                <c:pt idx="696">
                  <c:v>1.1535</c:v>
                </c:pt>
                <c:pt idx="697">
                  <c:v>1.1535</c:v>
                </c:pt>
                <c:pt idx="698">
                  <c:v>1.1535</c:v>
                </c:pt>
                <c:pt idx="699">
                  <c:v>1.1535</c:v>
                </c:pt>
                <c:pt idx="700">
                  <c:v>1.1535</c:v>
                </c:pt>
                <c:pt idx="701">
                  <c:v>1.294</c:v>
                </c:pt>
                <c:pt idx="702">
                  <c:v>1.294</c:v>
                </c:pt>
                <c:pt idx="703">
                  <c:v>1.294</c:v>
                </c:pt>
                <c:pt idx="704">
                  <c:v>1.294</c:v>
                </c:pt>
                <c:pt idx="705">
                  <c:v>1.294</c:v>
                </c:pt>
                <c:pt idx="706">
                  <c:v>1.294</c:v>
                </c:pt>
                <c:pt idx="707">
                  <c:v>1.294</c:v>
                </c:pt>
                <c:pt idx="708">
                  <c:v>1.294</c:v>
                </c:pt>
                <c:pt idx="709">
                  <c:v>1.294</c:v>
                </c:pt>
                <c:pt idx="710">
                  <c:v>1.294</c:v>
                </c:pt>
                <c:pt idx="711">
                  <c:v>1.294</c:v>
                </c:pt>
                <c:pt idx="712">
                  <c:v>1.294</c:v>
                </c:pt>
                <c:pt idx="713">
                  <c:v>1.294</c:v>
                </c:pt>
                <c:pt idx="714">
                  <c:v>1.294</c:v>
                </c:pt>
                <c:pt idx="715">
                  <c:v>1.294</c:v>
                </c:pt>
                <c:pt idx="716">
                  <c:v>1.294</c:v>
                </c:pt>
                <c:pt idx="717">
                  <c:v>1.294</c:v>
                </c:pt>
                <c:pt idx="718">
                  <c:v>1.294</c:v>
                </c:pt>
                <c:pt idx="719">
                  <c:v>1.294</c:v>
                </c:pt>
                <c:pt idx="720">
                  <c:v>1.294</c:v>
                </c:pt>
                <c:pt idx="721">
                  <c:v>1.294</c:v>
                </c:pt>
                <c:pt idx="722">
                  <c:v>1.294</c:v>
                </c:pt>
                <c:pt idx="723">
                  <c:v>1.294</c:v>
                </c:pt>
                <c:pt idx="724">
                  <c:v>1.294</c:v>
                </c:pt>
                <c:pt idx="725">
                  <c:v>1.294</c:v>
                </c:pt>
                <c:pt idx="726">
                  <c:v>1.294</c:v>
                </c:pt>
                <c:pt idx="727">
                  <c:v>1.294</c:v>
                </c:pt>
                <c:pt idx="728">
                  <c:v>1.294</c:v>
                </c:pt>
                <c:pt idx="729">
                  <c:v>1.294</c:v>
                </c:pt>
                <c:pt idx="730">
                  <c:v>1.294</c:v>
                </c:pt>
                <c:pt idx="731">
                  <c:v>1.294</c:v>
                </c:pt>
                <c:pt idx="732">
                  <c:v>1.294</c:v>
                </c:pt>
                <c:pt idx="733">
                  <c:v>1.294</c:v>
                </c:pt>
                <c:pt idx="734">
                  <c:v>1.294</c:v>
                </c:pt>
                <c:pt idx="735">
                  <c:v>1.294</c:v>
                </c:pt>
                <c:pt idx="736">
                  <c:v>1.294</c:v>
                </c:pt>
                <c:pt idx="737">
                  <c:v>1.294</c:v>
                </c:pt>
                <c:pt idx="738">
                  <c:v>1.294</c:v>
                </c:pt>
                <c:pt idx="739">
                  <c:v>1.294</c:v>
                </c:pt>
                <c:pt idx="740">
                  <c:v>1.294</c:v>
                </c:pt>
                <c:pt idx="741">
                  <c:v>1.294</c:v>
                </c:pt>
                <c:pt idx="742">
                  <c:v>1.294</c:v>
                </c:pt>
                <c:pt idx="743">
                  <c:v>1.294</c:v>
                </c:pt>
                <c:pt idx="744">
                  <c:v>1.294</c:v>
                </c:pt>
                <c:pt idx="745">
                  <c:v>1.294</c:v>
                </c:pt>
                <c:pt idx="746">
                  <c:v>1.294</c:v>
                </c:pt>
                <c:pt idx="747">
                  <c:v>1.294</c:v>
                </c:pt>
                <c:pt idx="748">
                  <c:v>1.294</c:v>
                </c:pt>
                <c:pt idx="749">
                  <c:v>1.294</c:v>
                </c:pt>
                <c:pt idx="750">
                  <c:v>1.294</c:v>
                </c:pt>
                <c:pt idx="751">
                  <c:v>1.294</c:v>
                </c:pt>
                <c:pt idx="752">
                  <c:v>1.294</c:v>
                </c:pt>
                <c:pt idx="753">
                  <c:v>1.294</c:v>
                </c:pt>
                <c:pt idx="754">
                  <c:v>1.294</c:v>
                </c:pt>
                <c:pt idx="755">
                  <c:v>1.294</c:v>
                </c:pt>
                <c:pt idx="756">
                  <c:v>1.294</c:v>
                </c:pt>
                <c:pt idx="757">
                  <c:v>1.294</c:v>
                </c:pt>
                <c:pt idx="758">
                  <c:v>1.294</c:v>
                </c:pt>
                <c:pt idx="759">
                  <c:v>1.294</c:v>
                </c:pt>
                <c:pt idx="760">
                  <c:v>1.294</c:v>
                </c:pt>
                <c:pt idx="761">
                  <c:v>1.294</c:v>
                </c:pt>
                <c:pt idx="762">
                  <c:v>1.294</c:v>
                </c:pt>
                <c:pt idx="763">
                  <c:v>1.294</c:v>
                </c:pt>
                <c:pt idx="764">
                  <c:v>1.294</c:v>
                </c:pt>
                <c:pt idx="765">
                  <c:v>1.294</c:v>
                </c:pt>
                <c:pt idx="766">
                  <c:v>1.294</c:v>
                </c:pt>
                <c:pt idx="767">
                  <c:v>1.4531000000000001</c:v>
                </c:pt>
                <c:pt idx="768">
                  <c:v>1.4531000000000001</c:v>
                </c:pt>
                <c:pt idx="769">
                  <c:v>1.4531000000000001</c:v>
                </c:pt>
                <c:pt idx="770">
                  <c:v>1.4531000000000001</c:v>
                </c:pt>
                <c:pt idx="771">
                  <c:v>1.4531000000000001</c:v>
                </c:pt>
                <c:pt idx="772">
                  <c:v>1.4531000000000001</c:v>
                </c:pt>
                <c:pt idx="773">
                  <c:v>1.4531000000000001</c:v>
                </c:pt>
                <c:pt idx="774">
                  <c:v>1.4531000000000001</c:v>
                </c:pt>
                <c:pt idx="775">
                  <c:v>1.4531000000000001</c:v>
                </c:pt>
                <c:pt idx="776">
                  <c:v>1.4531000000000001</c:v>
                </c:pt>
                <c:pt idx="777">
                  <c:v>1.4531000000000001</c:v>
                </c:pt>
                <c:pt idx="778">
                  <c:v>1.4531000000000001</c:v>
                </c:pt>
                <c:pt idx="779">
                  <c:v>1.4531000000000001</c:v>
                </c:pt>
                <c:pt idx="780">
                  <c:v>1.4531000000000001</c:v>
                </c:pt>
                <c:pt idx="781">
                  <c:v>1.4531000000000001</c:v>
                </c:pt>
                <c:pt idx="782">
                  <c:v>1.4531000000000001</c:v>
                </c:pt>
                <c:pt idx="783">
                  <c:v>1.4531000000000001</c:v>
                </c:pt>
                <c:pt idx="784">
                  <c:v>1.4531000000000001</c:v>
                </c:pt>
                <c:pt idx="785">
                  <c:v>1.4531000000000001</c:v>
                </c:pt>
                <c:pt idx="786">
                  <c:v>1.4531000000000001</c:v>
                </c:pt>
                <c:pt idx="787">
                  <c:v>1.4531000000000001</c:v>
                </c:pt>
                <c:pt idx="788">
                  <c:v>1.4531000000000001</c:v>
                </c:pt>
                <c:pt idx="789">
                  <c:v>1.4531000000000001</c:v>
                </c:pt>
                <c:pt idx="790">
                  <c:v>1.4531000000000001</c:v>
                </c:pt>
                <c:pt idx="791">
                  <c:v>1.4531000000000001</c:v>
                </c:pt>
                <c:pt idx="792">
                  <c:v>1.4531000000000001</c:v>
                </c:pt>
                <c:pt idx="793">
                  <c:v>1.4531000000000001</c:v>
                </c:pt>
                <c:pt idx="794">
                  <c:v>1.4531000000000001</c:v>
                </c:pt>
                <c:pt idx="795">
                  <c:v>1.4531000000000001</c:v>
                </c:pt>
                <c:pt idx="796">
                  <c:v>1.4531000000000001</c:v>
                </c:pt>
                <c:pt idx="797">
                  <c:v>1.4531000000000001</c:v>
                </c:pt>
                <c:pt idx="798">
                  <c:v>1.4531000000000001</c:v>
                </c:pt>
                <c:pt idx="799">
                  <c:v>1.4531000000000001</c:v>
                </c:pt>
                <c:pt idx="800">
                  <c:v>1.4531000000000001</c:v>
                </c:pt>
                <c:pt idx="801">
                  <c:v>1.4531000000000001</c:v>
                </c:pt>
                <c:pt idx="802">
                  <c:v>1.4531000000000001</c:v>
                </c:pt>
                <c:pt idx="803">
                  <c:v>1.4531000000000001</c:v>
                </c:pt>
                <c:pt idx="804">
                  <c:v>1.4531000000000001</c:v>
                </c:pt>
                <c:pt idx="805">
                  <c:v>1.4531000000000001</c:v>
                </c:pt>
                <c:pt idx="806">
                  <c:v>1.4531000000000001</c:v>
                </c:pt>
                <c:pt idx="807">
                  <c:v>1.4531000000000001</c:v>
                </c:pt>
                <c:pt idx="808">
                  <c:v>1.4531000000000001</c:v>
                </c:pt>
                <c:pt idx="809">
                  <c:v>1.4531000000000001</c:v>
                </c:pt>
                <c:pt idx="810">
                  <c:v>1.4531000000000001</c:v>
                </c:pt>
                <c:pt idx="811">
                  <c:v>1.4531000000000001</c:v>
                </c:pt>
                <c:pt idx="812">
                  <c:v>1.4531000000000001</c:v>
                </c:pt>
                <c:pt idx="813">
                  <c:v>1.4531000000000001</c:v>
                </c:pt>
                <c:pt idx="814">
                  <c:v>1.4531000000000001</c:v>
                </c:pt>
                <c:pt idx="815">
                  <c:v>1.4531000000000001</c:v>
                </c:pt>
                <c:pt idx="816">
                  <c:v>1.4531000000000001</c:v>
                </c:pt>
                <c:pt idx="817">
                  <c:v>1.4531000000000001</c:v>
                </c:pt>
                <c:pt idx="818">
                  <c:v>1.4531000000000001</c:v>
                </c:pt>
                <c:pt idx="819">
                  <c:v>1.4531000000000001</c:v>
                </c:pt>
                <c:pt idx="820">
                  <c:v>1.4531000000000001</c:v>
                </c:pt>
                <c:pt idx="821">
                  <c:v>1.4531000000000001</c:v>
                </c:pt>
                <c:pt idx="822">
                  <c:v>1.4531000000000001</c:v>
                </c:pt>
                <c:pt idx="823">
                  <c:v>1.4531000000000001</c:v>
                </c:pt>
                <c:pt idx="824">
                  <c:v>1.4531000000000001</c:v>
                </c:pt>
                <c:pt idx="825">
                  <c:v>1.4531000000000001</c:v>
                </c:pt>
                <c:pt idx="826">
                  <c:v>1.4531000000000001</c:v>
                </c:pt>
                <c:pt idx="827">
                  <c:v>1.4531000000000001</c:v>
                </c:pt>
                <c:pt idx="828">
                  <c:v>1.4531000000000001</c:v>
                </c:pt>
                <c:pt idx="829">
                  <c:v>1.4531000000000001</c:v>
                </c:pt>
                <c:pt idx="830">
                  <c:v>1.4531000000000001</c:v>
                </c:pt>
                <c:pt idx="831">
                  <c:v>1.4531000000000001</c:v>
                </c:pt>
                <c:pt idx="832">
                  <c:v>1.4531000000000001</c:v>
                </c:pt>
                <c:pt idx="833">
                  <c:v>1.4531000000000001</c:v>
                </c:pt>
                <c:pt idx="834">
                  <c:v>1.6471</c:v>
                </c:pt>
                <c:pt idx="835">
                  <c:v>1.6471</c:v>
                </c:pt>
                <c:pt idx="836">
                  <c:v>1.6471</c:v>
                </c:pt>
                <c:pt idx="837">
                  <c:v>1.6471</c:v>
                </c:pt>
                <c:pt idx="838">
                  <c:v>1.6471</c:v>
                </c:pt>
                <c:pt idx="839">
                  <c:v>1.6471</c:v>
                </c:pt>
                <c:pt idx="840">
                  <c:v>1.6471</c:v>
                </c:pt>
                <c:pt idx="841">
                  <c:v>1.6471</c:v>
                </c:pt>
                <c:pt idx="842">
                  <c:v>1.6471</c:v>
                </c:pt>
                <c:pt idx="843">
                  <c:v>1.6471</c:v>
                </c:pt>
                <c:pt idx="844">
                  <c:v>1.6471</c:v>
                </c:pt>
                <c:pt idx="845">
                  <c:v>1.6471</c:v>
                </c:pt>
                <c:pt idx="846">
                  <c:v>1.6471</c:v>
                </c:pt>
                <c:pt idx="847">
                  <c:v>1.6471</c:v>
                </c:pt>
                <c:pt idx="848">
                  <c:v>1.6471</c:v>
                </c:pt>
                <c:pt idx="849">
                  <c:v>1.6471</c:v>
                </c:pt>
                <c:pt idx="850">
                  <c:v>1.6471</c:v>
                </c:pt>
                <c:pt idx="851">
                  <c:v>1.6471</c:v>
                </c:pt>
                <c:pt idx="852">
                  <c:v>1.6471</c:v>
                </c:pt>
                <c:pt idx="853">
                  <c:v>1.6471</c:v>
                </c:pt>
                <c:pt idx="854">
                  <c:v>1.6471</c:v>
                </c:pt>
                <c:pt idx="855">
                  <c:v>1.6471</c:v>
                </c:pt>
                <c:pt idx="856">
                  <c:v>1.6471</c:v>
                </c:pt>
                <c:pt idx="857">
                  <c:v>1.6471</c:v>
                </c:pt>
                <c:pt idx="858">
                  <c:v>1.6471</c:v>
                </c:pt>
                <c:pt idx="859">
                  <c:v>1.6471</c:v>
                </c:pt>
                <c:pt idx="860">
                  <c:v>1.6471</c:v>
                </c:pt>
                <c:pt idx="861">
                  <c:v>1.6471</c:v>
                </c:pt>
                <c:pt idx="862">
                  <c:v>1.6471</c:v>
                </c:pt>
                <c:pt idx="863">
                  <c:v>1.6471</c:v>
                </c:pt>
                <c:pt idx="864">
                  <c:v>1.6471</c:v>
                </c:pt>
                <c:pt idx="865">
                  <c:v>1.6471</c:v>
                </c:pt>
                <c:pt idx="866">
                  <c:v>1.6471</c:v>
                </c:pt>
                <c:pt idx="867">
                  <c:v>1.6471</c:v>
                </c:pt>
                <c:pt idx="868">
                  <c:v>1.6471</c:v>
                </c:pt>
                <c:pt idx="869">
                  <c:v>1.6471</c:v>
                </c:pt>
                <c:pt idx="870">
                  <c:v>1.6471</c:v>
                </c:pt>
                <c:pt idx="871">
                  <c:v>1.6471</c:v>
                </c:pt>
                <c:pt idx="872">
                  <c:v>1.6471</c:v>
                </c:pt>
                <c:pt idx="873">
                  <c:v>1.6471</c:v>
                </c:pt>
                <c:pt idx="874">
                  <c:v>1.6471</c:v>
                </c:pt>
                <c:pt idx="875">
                  <c:v>1.6471</c:v>
                </c:pt>
                <c:pt idx="876">
                  <c:v>1.6471</c:v>
                </c:pt>
                <c:pt idx="877">
                  <c:v>1.6471</c:v>
                </c:pt>
                <c:pt idx="878">
                  <c:v>1.6471</c:v>
                </c:pt>
                <c:pt idx="879">
                  <c:v>1.6471</c:v>
                </c:pt>
                <c:pt idx="880">
                  <c:v>1.6471</c:v>
                </c:pt>
                <c:pt idx="881">
                  <c:v>1.6471</c:v>
                </c:pt>
                <c:pt idx="882">
                  <c:v>1.6471</c:v>
                </c:pt>
                <c:pt idx="883">
                  <c:v>1.6471</c:v>
                </c:pt>
                <c:pt idx="884">
                  <c:v>1.6471</c:v>
                </c:pt>
                <c:pt idx="885">
                  <c:v>1.6471</c:v>
                </c:pt>
                <c:pt idx="886">
                  <c:v>1.6471</c:v>
                </c:pt>
                <c:pt idx="887">
                  <c:v>1.6471</c:v>
                </c:pt>
                <c:pt idx="888">
                  <c:v>1.6471</c:v>
                </c:pt>
                <c:pt idx="889">
                  <c:v>1.6471</c:v>
                </c:pt>
                <c:pt idx="890">
                  <c:v>1.6471</c:v>
                </c:pt>
                <c:pt idx="891">
                  <c:v>1.6471</c:v>
                </c:pt>
                <c:pt idx="892">
                  <c:v>1.6471</c:v>
                </c:pt>
                <c:pt idx="893">
                  <c:v>1.6471</c:v>
                </c:pt>
                <c:pt idx="894">
                  <c:v>1.6471</c:v>
                </c:pt>
                <c:pt idx="895">
                  <c:v>1.6471</c:v>
                </c:pt>
                <c:pt idx="896">
                  <c:v>1.6471</c:v>
                </c:pt>
                <c:pt idx="897">
                  <c:v>1.6471</c:v>
                </c:pt>
                <c:pt idx="898">
                  <c:v>1.6471</c:v>
                </c:pt>
                <c:pt idx="899">
                  <c:v>1.6471</c:v>
                </c:pt>
                <c:pt idx="900">
                  <c:v>1.6471</c:v>
                </c:pt>
                <c:pt idx="901">
                  <c:v>1.6471</c:v>
                </c:pt>
                <c:pt idx="902">
                  <c:v>1.6471</c:v>
                </c:pt>
                <c:pt idx="903">
                  <c:v>1.6471</c:v>
                </c:pt>
                <c:pt idx="904">
                  <c:v>1.6471</c:v>
                </c:pt>
                <c:pt idx="905">
                  <c:v>1.6471</c:v>
                </c:pt>
                <c:pt idx="906">
                  <c:v>1.6471</c:v>
                </c:pt>
                <c:pt idx="907">
                  <c:v>1.6471</c:v>
                </c:pt>
                <c:pt idx="908">
                  <c:v>1.6471</c:v>
                </c:pt>
                <c:pt idx="909">
                  <c:v>1.6471</c:v>
                </c:pt>
                <c:pt idx="910">
                  <c:v>1.6471</c:v>
                </c:pt>
                <c:pt idx="911">
                  <c:v>1.6471</c:v>
                </c:pt>
                <c:pt idx="912">
                  <c:v>1.6471</c:v>
                </c:pt>
                <c:pt idx="913">
                  <c:v>1.6471</c:v>
                </c:pt>
                <c:pt idx="914">
                  <c:v>1.6471</c:v>
                </c:pt>
                <c:pt idx="915">
                  <c:v>1.6471</c:v>
                </c:pt>
                <c:pt idx="916">
                  <c:v>1.6471</c:v>
                </c:pt>
                <c:pt idx="917">
                  <c:v>1.6471</c:v>
                </c:pt>
                <c:pt idx="918">
                  <c:v>1.6471</c:v>
                </c:pt>
                <c:pt idx="919">
                  <c:v>1.6471</c:v>
                </c:pt>
                <c:pt idx="920">
                  <c:v>1.6471</c:v>
                </c:pt>
                <c:pt idx="921">
                  <c:v>1.6471</c:v>
                </c:pt>
                <c:pt idx="922">
                  <c:v>1.6471</c:v>
                </c:pt>
                <c:pt idx="923">
                  <c:v>1.6471</c:v>
                </c:pt>
                <c:pt idx="924">
                  <c:v>1.6471</c:v>
                </c:pt>
                <c:pt idx="925">
                  <c:v>1.6471</c:v>
                </c:pt>
                <c:pt idx="926">
                  <c:v>1.6471</c:v>
                </c:pt>
                <c:pt idx="927">
                  <c:v>1.6471</c:v>
                </c:pt>
                <c:pt idx="928">
                  <c:v>1.6471</c:v>
                </c:pt>
                <c:pt idx="929">
                  <c:v>1.6471</c:v>
                </c:pt>
                <c:pt idx="930">
                  <c:v>1.6471</c:v>
                </c:pt>
                <c:pt idx="931">
                  <c:v>1.6471</c:v>
                </c:pt>
                <c:pt idx="932">
                  <c:v>1.6471</c:v>
                </c:pt>
                <c:pt idx="933">
                  <c:v>1.6471</c:v>
                </c:pt>
                <c:pt idx="934">
                  <c:v>1.6471</c:v>
                </c:pt>
                <c:pt idx="935">
                  <c:v>1.6471</c:v>
                </c:pt>
                <c:pt idx="936">
                  <c:v>1.6471</c:v>
                </c:pt>
                <c:pt idx="937">
                  <c:v>1.6471</c:v>
                </c:pt>
                <c:pt idx="938">
                  <c:v>1.6471</c:v>
                </c:pt>
                <c:pt idx="939">
                  <c:v>1.6471</c:v>
                </c:pt>
                <c:pt idx="940">
                  <c:v>1.6471</c:v>
                </c:pt>
                <c:pt idx="941">
                  <c:v>1.6471</c:v>
                </c:pt>
                <c:pt idx="942">
                  <c:v>1.6471</c:v>
                </c:pt>
                <c:pt idx="943">
                  <c:v>1.6471</c:v>
                </c:pt>
                <c:pt idx="944">
                  <c:v>1.6471</c:v>
                </c:pt>
                <c:pt idx="945">
                  <c:v>1.6471</c:v>
                </c:pt>
                <c:pt idx="946">
                  <c:v>1.6471</c:v>
                </c:pt>
                <c:pt idx="947">
                  <c:v>1.6471</c:v>
                </c:pt>
                <c:pt idx="948">
                  <c:v>1.6471</c:v>
                </c:pt>
                <c:pt idx="949">
                  <c:v>1.6471</c:v>
                </c:pt>
                <c:pt idx="950">
                  <c:v>1.6471</c:v>
                </c:pt>
                <c:pt idx="951">
                  <c:v>1.6471</c:v>
                </c:pt>
                <c:pt idx="952">
                  <c:v>1.6471</c:v>
                </c:pt>
                <c:pt idx="953">
                  <c:v>1.6471</c:v>
                </c:pt>
                <c:pt idx="954">
                  <c:v>1.6471</c:v>
                </c:pt>
                <c:pt idx="955">
                  <c:v>1.6471</c:v>
                </c:pt>
                <c:pt idx="956">
                  <c:v>1.6471</c:v>
                </c:pt>
                <c:pt idx="957">
                  <c:v>1.6471</c:v>
                </c:pt>
                <c:pt idx="958">
                  <c:v>1.6471</c:v>
                </c:pt>
                <c:pt idx="959">
                  <c:v>1.6471</c:v>
                </c:pt>
                <c:pt idx="960">
                  <c:v>1.6471</c:v>
                </c:pt>
                <c:pt idx="961">
                  <c:v>1.6471</c:v>
                </c:pt>
                <c:pt idx="962">
                  <c:v>1.6471</c:v>
                </c:pt>
                <c:pt idx="963">
                  <c:v>1.6471</c:v>
                </c:pt>
                <c:pt idx="964">
                  <c:v>1.6471</c:v>
                </c:pt>
                <c:pt idx="965">
                  <c:v>1.6471</c:v>
                </c:pt>
                <c:pt idx="966">
                  <c:v>1.6471</c:v>
                </c:pt>
                <c:pt idx="967">
                  <c:v>1.6471</c:v>
                </c:pt>
                <c:pt idx="968">
                  <c:v>1.6471</c:v>
                </c:pt>
                <c:pt idx="969">
                  <c:v>1.6471</c:v>
                </c:pt>
                <c:pt idx="970">
                  <c:v>1.6471</c:v>
                </c:pt>
                <c:pt idx="971">
                  <c:v>1.6471</c:v>
                </c:pt>
                <c:pt idx="972">
                  <c:v>1.6471</c:v>
                </c:pt>
                <c:pt idx="973">
                  <c:v>1.6471</c:v>
                </c:pt>
                <c:pt idx="974">
                  <c:v>1.6471</c:v>
                </c:pt>
                <c:pt idx="975">
                  <c:v>1.6471</c:v>
                </c:pt>
                <c:pt idx="976">
                  <c:v>1.6471</c:v>
                </c:pt>
                <c:pt idx="977">
                  <c:v>1.6471</c:v>
                </c:pt>
                <c:pt idx="978">
                  <c:v>1.6471</c:v>
                </c:pt>
                <c:pt idx="979">
                  <c:v>1.6471</c:v>
                </c:pt>
                <c:pt idx="980">
                  <c:v>1.6471</c:v>
                </c:pt>
                <c:pt idx="981">
                  <c:v>1.6471</c:v>
                </c:pt>
                <c:pt idx="982">
                  <c:v>1.6471</c:v>
                </c:pt>
                <c:pt idx="983">
                  <c:v>1.6471</c:v>
                </c:pt>
                <c:pt idx="984">
                  <c:v>1.6471</c:v>
                </c:pt>
                <c:pt idx="985">
                  <c:v>1.6471</c:v>
                </c:pt>
                <c:pt idx="986">
                  <c:v>1.6471</c:v>
                </c:pt>
                <c:pt idx="987">
                  <c:v>1.6471</c:v>
                </c:pt>
                <c:pt idx="988">
                  <c:v>1.6471</c:v>
                </c:pt>
                <c:pt idx="989">
                  <c:v>1.6471</c:v>
                </c:pt>
                <c:pt idx="990">
                  <c:v>1.6471</c:v>
                </c:pt>
                <c:pt idx="991">
                  <c:v>1.6471</c:v>
                </c:pt>
                <c:pt idx="992">
                  <c:v>1.6471</c:v>
                </c:pt>
                <c:pt idx="993">
                  <c:v>1.6471</c:v>
                </c:pt>
                <c:pt idx="994">
                  <c:v>1.6471</c:v>
                </c:pt>
                <c:pt idx="995">
                  <c:v>1.6471</c:v>
                </c:pt>
                <c:pt idx="996">
                  <c:v>1.6471</c:v>
                </c:pt>
                <c:pt idx="997">
                  <c:v>1.6471</c:v>
                </c:pt>
                <c:pt idx="998">
                  <c:v>1.6471</c:v>
                </c:pt>
                <c:pt idx="999">
                  <c:v>1.6471</c:v>
                </c:pt>
                <c:pt idx="1000">
                  <c:v>1.6471</c:v>
                </c:pt>
                <c:pt idx="1001">
                  <c:v>1.6471</c:v>
                </c:pt>
                <c:pt idx="1002">
                  <c:v>1.6471</c:v>
                </c:pt>
                <c:pt idx="1003">
                  <c:v>1.6471</c:v>
                </c:pt>
                <c:pt idx="1004">
                  <c:v>1.6471</c:v>
                </c:pt>
                <c:pt idx="1005">
                  <c:v>1.6471</c:v>
                </c:pt>
                <c:pt idx="1006">
                  <c:v>1.6471</c:v>
                </c:pt>
                <c:pt idx="1007">
                  <c:v>1.6471</c:v>
                </c:pt>
                <c:pt idx="1008">
                  <c:v>1.6471</c:v>
                </c:pt>
                <c:pt idx="1009">
                  <c:v>1.6471</c:v>
                </c:pt>
                <c:pt idx="1010">
                  <c:v>1.6471</c:v>
                </c:pt>
                <c:pt idx="1011">
                  <c:v>1.6471</c:v>
                </c:pt>
                <c:pt idx="1012">
                  <c:v>1.6471</c:v>
                </c:pt>
                <c:pt idx="1013">
                  <c:v>1.6471</c:v>
                </c:pt>
                <c:pt idx="1014">
                  <c:v>1.6471</c:v>
                </c:pt>
                <c:pt idx="1015">
                  <c:v>1.6471</c:v>
                </c:pt>
                <c:pt idx="1016">
                  <c:v>1.6471</c:v>
                </c:pt>
                <c:pt idx="1017">
                  <c:v>1.6471</c:v>
                </c:pt>
                <c:pt idx="1018">
                  <c:v>1.6471</c:v>
                </c:pt>
                <c:pt idx="1019">
                  <c:v>1.6471</c:v>
                </c:pt>
                <c:pt idx="1020">
                  <c:v>1.6471</c:v>
                </c:pt>
                <c:pt idx="1021">
                  <c:v>1.6471</c:v>
                </c:pt>
                <c:pt idx="1022">
                  <c:v>1.6471</c:v>
                </c:pt>
                <c:pt idx="1023">
                  <c:v>1.6471</c:v>
                </c:pt>
              </c:numCache>
            </c:numRef>
          </c:yVal>
          <c:smooth val="1"/>
          <c:extLst>
            <c:ext xmlns:c16="http://schemas.microsoft.com/office/drawing/2014/chart" uri="{C3380CC4-5D6E-409C-BE32-E72D297353CC}">
              <c16:uniqueId val="{00000000-E233-497E-A859-5239D4D162D7}"/>
            </c:ext>
          </c:extLst>
        </c:ser>
        <c:ser>
          <c:idx val="1"/>
          <c:order val="1"/>
          <c:tx>
            <c:v>CC-DRA scales</c:v>
          </c:tx>
          <c:spPr>
            <a:ln w="19050" cap="rnd">
              <a:solidFill>
                <a:schemeClr val="accent2"/>
              </a:solidFill>
              <a:round/>
            </a:ln>
            <a:effectLst/>
          </c:spPr>
          <c:marker>
            <c:symbol val="none"/>
          </c:marker>
          <c:xVal>
            <c:numRef>
              <c:f>Sheet1!$C$3:$C$1026</c:f>
              <c:numCache>
                <c:formatCode>General</c:formatCode>
                <c:ptCount val="1024"/>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numCache>
            </c:numRef>
          </c:xVal>
          <c:yVal>
            <c:numRef>
              <c:f>Sheet1!$E$3:$E$1026</c:f>
              <c:numCache>
                <c:formatCode>General</c:formatCode>
                <c:ptCount val="1024"/>
                <c:pt idx="0">
                  <c:v>0.58350000000000002</c:v>
                </c:pt>
                <c:pt idx="1">
                  <c:v>0.58350000000000002</c:v>
                </c:pt>
                <c:pt idx="2">
                  <c:v>0.58350000000000002</c:v>
                </c:pt>
                <c:pt idx="3">
                  <c:v>0.58350000000000002</c:v>
                </c:pt>
                <c:pt idx="4">
                  <c:v>0.58350000000000002</c:v>
                </c:pt>
                <c:pt idx="5">
                  <c:v>0.58350000000000002</c:v>
                </c:pt>
                <c:pt idx="6">
                  <c:v>0.58350000000000002</c:v>
                </c:pt>
                <c:pt idx="7">
                  <c:v>0.58350000000000002</c:v>
                </c:pt>
                <c:pt idx="8">
                  <c:v>0.58350000000000002</c:v>
                </c:pt>
                <c:pt idx="9">
                  <c:v>0.58350000000000002</c:v>
                </c:pt>
                <c:pt idx="10">
                  <c:v>0.58350000000000002</c:v>
                </c:pt>
                <c:pt idx="11">
                  <c:v>0.58350000000000002</c:v>
                </c:pt>
                <c:pt idx="12">
                  <c:v>0.58350000000000002</c:v>
                </c:pt>
                <c:pt idx="13">
                  <c:v>0.58350000000000002</c:v>
                </c:pt>
                <c:pt idx="14">
                  <c:v>0.58350000000000002</c:v>
                </c:pt>
                <c:pt idx="15">
                  <c:v>0.58350000000000002</c:v>
                </c:pt>
                <c:pt idx="16">
                  <c:v>0.58350000000000002</c:v>
                </c:pt>
                <c:pt idx="17">
                  <c:v>0.58350000000000002</c:v>
                </c:pt>
                <c:pt idx="18">
                  <c:v>0.58350000000000002</c:v>
                </c:pt>
                <c:pt idx="19">
                  <c:v>0.58350000000000002</c:v>
                </c:pt>
                <c:pt idx="20">
                  <c:v>0.58350000000000002</c:v>
                </c:pt>
                <c:pt idx="21">
                  <c:v>0.58350000000000002</c:v>
                </c:pt>
                <c:pt idx="22">
                  <c:v>0.58350000000000002</c:v>
                </c:pt>
                <c:pt idx="23">
                  <c:v>0.58350000000000002</c:v>
                </c:pt>
                <c:pt idx="24">
                  <c:v>0.58350000000000002</c:v>
                </c:pt>
                <c:pt idx="25">
                  <c:v>0.58350000000000002</c:v>
                </c:pt>
                <c:pt idx="26">
                  <c:v>0.58350000000000002</c:v>
                </c:pt>
                <c:pt idx="27">
                  <c:v>0.58350000000000002</c:v>
                </c:pt>
                <c:pt idx="28">
                  <c:v>0.58350000000000002</c:v>
                </c:pt>
                <c:pt idx="29">
                  <c:v>0.58350000000000002</c:v>
                </c:pt>
                <c:pt idx="30">
                  <c:v>0.58350000000000002</c:v>
                </c:pt>
                <c:pt idx="31">
                  <c:v>0.58350000000000002</c:v>
                </c:pt>
                <c:pt idx="32">
                  <c:v>0.58350000000000002</c:v>
                </c:pt>
                <c:pt idx="33">
                  <c:v>0.58350000000000002</c:v>
                </c:pt>
                <c:pt idx="34">
                  <c:v>0.58350000000000002</c:v>
                </c:pt>
                <c:pt idx="35">
                  <c:v>0.58350000000000002</c:v>
                </c:pt>
                <c:pt idx="36">
                  <c:v>0.58350000000000002</c:v>
                </c:pt>
                <c:pt idx="37">
                  <c:v>0.58350000000000002</c:v>
                </c:pt>
                <c:pt idx="38">
                  <c:v>0.58350000000000002</c:v>
                </c:pt>
                <c:pt idx="39">
                  <c:v>0.58350000000000002</c:v>
                </c:pt>
                <c:pt idx="40">
                  <c:v>0.58350000000000002</c:v>
                </c:pt>
                <c:pt idx="41">
                  <c:v>0.58350000000000002</c:v>
                </c:pt>
                <c:pt idx="42">
                  <c:v>0.58350000000000002</c:v>
                </c:pt>
                <c:pt idx="43">
                  <c:v>0.58350000000000002</c:v>
                </c:pt>
                <c:pt idx="44">
                  <c:v>0.58350000000000002</c:v>
                </c:pt>
                <c:pt idx="45">
                  <c:v>0.58350000000000002</c:v>
                </c:pt>
                <c:pt idx="46">
                  <c:v>0.58350000000000002</c:v>
                </c:pt>
                <c:pt idx="47">
                  <c:v>0.58350000000000002</c:v>
                </c:pt>
                <c:pt idx="48">
                  <c:v>0.58350000000000002</c:v>
                </c:pt>
                <c:pt idx="49">
                  <c:v>0.58350000000000002</c:v>
                </c:pt>
                <c:pt idx="50">
                  <c:v>0.58350000000000002</c:v>
                </c:pt>
                <c:pt idx="51">
                  <c:v>0.58350000000000002</c:v>
                </c:pt>
                <c:pt idx="52">
                  <c:v>0.58350000000000002</c:v>
                </c:pt>
                <c:pt idx="53">
                  <c:v>0.58350000000000002</c:v>
                </c:pt>
                <c:pt idx="54">
                  <c:v>0.58350000000000002</c:v>
                </c:pt>
                <c:pt idx="55">
                  <c:v>0.58350000000000002</c:v>
                </c:pt>
                <c:pt idx="56">
                  <c:v>0.58350000000000002</c:v>
                </c:pt>
                <c:pt idx="57">
                  <c:v>0.58350000000000002</c:v>
                </c:pt>
                <c:pt idx="58">
                  <c:v>0.58350000000000002</c:v>
                </c:pt>
                <c:pt idx="59">
                  <c:v>0.58350000000000002</c:v>
                </c:pt>
                <c:pt idx="60">
                  <c:v>0.58350000000000002</c:v>
                </c:pt>
                <c:pt idx="61">
                  <c:v>0.58350000000000002</c:v>
                </c:pt>
                <c:pt idx="62">
                  <c:v>0.58350000000000002</c:v>
                </c:pt>
                <c:pt idx="63">
                  <c:v>0.58350000000000002</c:v>
                </c:pt>
                <c:pt idx="64">
                  <c:v>0.58350000000000002</c:v>
                </c:pt>
                <c:pt idx="65">
                  <c:v>0.58350000000000002</c:v>
                </c:pt>
                <c:pt idx="66">
                  <c:v>0.58350000000000002</c:v>
                </c:pt>
                <c:pt idx="67">
                  <c:v>0.58350000000000002</c:v>
                </c:pt>
                <c:pt idx="68">
                  <c:v>0.58350000000000002</c:v>
                </c:pt>
                <c:pt idx="69">
                  <c:v>0.58350000000000002</c:v>
                </c:pt>
                <c:pt idx="70">
                  <c:v>0.58350000000000002</c:v>
                </c:pt>
                <c:pt idx="71">
                  <c:v>0.58350000000000002</c:v>
                </c:pt>
                <c:pt idx="72">
                  <c:v>0.58350000000000002</c:v>
                </c:pt>
                <c:pt idx="73">
                  <c:v>0.58350000000000002</c:v>
                </c:pt>
                <c:pt idx="74">
                  <c:v>0.58350000000000002</c:v>
                </c:pt>
                <c:pt idx="75">
                  <c:v>0.58350000000000002</c:v>
                </c:pt>
                <c:pt idx="76">
                  <c:v>0.58350000000000002</c:v>
                </c:pt>
                <c:pt idx="77">
                  <c:v>0.58350000000000002</c:v>
                </c:pt>
                <c:pt idx="78">
                  <c:v>0.58350000000000002</c:v>
                </c:pt>
                <c:pt idx="79">
                  <c:v>0.58350000000000002</c:v>
                </c:pt>
                <c:pt idx="80">
                  <c:v>0.58350000000000002</c:v>
                </c:pt>
                <c:pt idx="81">
                  <c:v>0.58350000000000002</c:v>
                </c:pt>
                <c:pt idx="82">
                  <c:v>0.58350000000000002</c:v>
                </c:pt>
                <c:pt idx="83">
                  <c:v>0.58350000000000002</c:v>
                </c:pt>
                <c:pt idx="84">
                  <c:v>0.58350000000000002</c:v>
                </c:pt>
                <c:pt idx="85">
                  <c:v>0.58350000000000002</c:v>
                </c:pt>
                <c:pt idx="86">
                  <c:v>0.58350000000000002</c:v>
                </c:pt>
                <c:pt idx="87">
                  <c:v>0.58350000000000002</c:v>
                </c:pt>
                <c:pt idx="88">
                  <c:v>0.58350000000000002</c:v>
                </c:pt>
                <c:pt idx="89">
                  <c:v>0.58350000000000002</c:v>
                </c:pt>
                <c:pt idx="90">
                  <c:v>0.58350000000000002</c:v>
                </c:pt>
                <c:pt idx="91">
                  <c:v>0.58350000000000002</c:v>
                </c:pt>
                <c:pt idx="92">
                  <c:v>0.58350000000000002</c:v>
                </c:pt>
                <c:pt idx="93">
                  <c:v>0.58350000000000002</c:v>
                </c:pt>
                <c:pt idx="94">
                  <c:v>0.58350000000000002</c:v>
                </c:pt>
                <c:pt idx="95">
                  <c:v>0.58350000000000002</c:v>
                </c:pt>
                <c:pt idx="96">
                  <c:v>0.58350000000000002</c:v>
                </c:pt>
                <c:pt idx="97">
                  <c:v>0.58350000000000002</c:v>
                </c:pt>
                <c:pt idx="98">
                  <c:v>0.58350000000000002</c:v>
                </c:pt>
                <c:pt idx="99">
                  <c:v>0.58350000000000002</c:v>
                </c:pt>
                <c:pt idx="100">
                  <c:v>0.58350000000000002</c:v>
                </c:pt>
                <c:pt idx="101">
                  <c:v>0.58350000000000002</c:v>
                </c:pt>
                <c:pt idx="102">
                  <c:v>0.58350000000000002</c:v>
                </c:pt>
                <c:pt idx="103">
                  <c:v>0.58350000000000002</c:v>
                </c:pt>
                <c:pt idx="104">
                  <c:v>0.58350000000000002</c:v>
                </c:pt>
                <c:pt idx="105">
                  <c:v>0.58350000000000002</c:v>
                </c:pt>
                <c:pt idx="106">
                  <c:v>0.58350000000000002</c:v>
                </c:pt>
                <c:pt idx="107">
                  <c:v>0.58350000000000002</c:v>
                </c:pt>
                <c:pt idx="108">
                  <c:v>0.58350000000000002</c:v>
                </c:pt>
                <c:pt idx="109">
                  <c:v>0.58350000000000002</c:v>
                </c:pt>
                <c:pt idx="110">
                  <c:v>0.58350000000000002</c:v>
                </c:pt>
                <c:pt idx="111">
                  <c:v>0.58350000000000002</c:v>
                </c:pt>
                <c:pt idx="112">
                  <c:v>0.58350000000000002</c:v>
                </c:pt>
                <c:pt idx="113">
                  <c:v>0.58350000000000002</c:v>
                </c:pt>
                <c:pt idx="114">
                  <c:v>0.58350000000000002</c:v>
                </c:pt>
                <c:pt idx="115">
                  <c:v>0.58350000000000002</c:v>
                </c:pt>
                <c:pt idx="116">
                  <c:v>0.58350000000000002</c:v>
                </c:pt>
                <c:pt idx="117">
                  <c:v>0.58350000000000002</c:v>
                </c:pt>
                <c:pt idx="118">
                  <c:v>0.58350000000000002</c:v>
                </c:pt>
                <c:pt idx="119">
                  <c:v>0.58350000000000002</c:v>
                </c:pt>
                <c:pt idx="120">
                  <c:v>0.58350000000000002</c:v>
                </c:pt>
                <c:pt idx="121">
                  <c:v>0.58350000000000002</c:v>
                </c:pt>
                <c:pt idx="122">
                  <c:v>0.58350000000000002</c:v>
                </c:pt>
                <c:pt idx="123">
                  <c:v>0.58350000000000002</c:v>
                </c:pt>
                <c:pt idx="124">
                  <c:v>0.58350000000000002</c:v>
                </c:pt>
                <c:pt idx="125">
                  <c:v>0.58350000000000002</c:v>
                </c:pt>
                <c:pt idx="126">
                  <c:v>0.58350000000000002</c:v>
                </c:pt>
                <c:pt idx="127">
                  <c:v>0.58350000000000002</c:v>
                </c:pt>
                <c:pt idx="128">
                  <c:v>0.58350000000000002</c:v>
                </c:pt>
                <c:pt idx="129">
                  <c:v>0.58350000000000002</c:v>
                </c:pt>
                <c:pt idx="130">
                  <c:v>0.58350000000000002</c:v>
                </c:pt>
                <c:pt idx="131">
                  <c:v>0.58350000000000002</c:v>
                </c:pt>
                <c:pt idx="132">
                  <c:v>0.58350000000000002</c:v>
                </c:pt>
                <c:pt idx="133">
                  <c:v>0.58350000000000002</c:v>
                </c:pt>
                <c:pt idx="134">
                  <c:v>0.58350000000000002</c:v>
                </c:pt>
                <c:pt idx="135">
                  <c:v>0.58350000000000002</c:v>
                </c:pt>
                <c:pt idx="136">
                  <c:v>0.58350000000000002</c:v>
                </c:pt>
                <c:pt idx="137">
                  <c:v>0.58350000000000002</c:v>
                </c:pt>
                <c:pt idx="138">
                  <c:v>0.58350000000000002</c:v>
                </c:pt>
                <c:pt idx="139">
                  <c:v>0.58350000000000002</c:v>
                </c:pt>
                <c:pt idx="140">
                  <c:v>0.58350000000000002</c:v>
                </c:pt>
                <c:pt idx="141">
                  <c:v>0.58350000000000002</c:v>
                </c:pt>
                <c:pt idx="142">
                  <c:v>0.58350000000000002</c:v>
                </c:pt>
                <c:pt idx="143">
                  <c:v>0.58350000000000002</c:v>
                </c:pt>
                <c:pt idx="144">
                  <c:v>0.58350000000000002</c:v>
                </c:pt>
                <c:pt idx="145">
                  <c:v>0.58350000000000002</c:v>
                </c:pt>
                <c:pt idx="146">
                  <c:v>0.58350000000000002</c:v>
                </c:pt>
                <c:pt idx="147">
                  <c:v>0.58350000000000002</c:v>
                </c:pt>
                <c:pt idx="148">
                  <c:v>0.58350000000000002</c:v>
                </c:pt>
                <c:pt idx="149">
                  <c:v>0.58350000000000002</c:v>
                </c:pt>
                <c:pt idx="150">
                  <c:v>0.58350000000000002</c:v>
                </c:pt>
                <c:pt idx="151">
                  <c:v>0.58379999999999999</c:v>
                </c:pt>
                <c:pt idx="152">
                  <c:v>0.58420000000000005</c:v>
                </c:pt>
                <c:pt idx="153">
                  <c:v>0.58450000000000002</c:v>
                </c:pt>
                <c:pt idx="154">
                  <c:v>0.58489999999999998</c:v>
                </c:pt>
                <c:pt idx="155">
                  <c:v>0.58520000000000005</c:v>
                </c:pt>
                <c:pt idx="156">
                  <c:v>0.58560000000000001</c:v>
                </c:pt>
                <c:pt idx="157">
                  <c:v>0.58589999999999998</c:v>
                </c:pt>
                <c:pt idx="158">
                  <c:v>0.58630000000000004</c:v>
                </c:pt>
                <c:pt idx="159">
                  <c:v>0.58660000000000001</c:v>
                </c:pt>
                <c:pt idx="160">
                  <c:v>0.58699999999999997</c:v>
                </c:pt>
                <c:pt idx="161">
                  <c:v>0.58730000000000004</c:v>
                </c:pt>
                <c:pt idx="162">
                  <c:v>0.5877</c:v>
                </c:pt>
                <c:pt idx="163">
                  <c:v>0.58799999999999997</c:v>
                </c:pt>
                <c:pt idx="164">
                  <c:v>0.58840000000000003</c:v>
                </c:pt>
                <c:pt idx="165">
                  <c:v>0.5887</c:v>
                </c:pt>
                <c:pt idx="166">
                  <c:v>0.58909999999999996</c:v>
                </c:pt>
                <c:pt idx="167">
                  <c:v>0.58940000000000003</c:v>
                </c:pt>
                <c:pt idx="168">
                  <c:v>0.58979999999999999</c:v>
                </c:pt>
                <c:pt idx="169">
                  <c:v>0.59009999999999996</c:v>
                </c:pt>
                <c:pt idx="170">
                  <c:v>0.59050000000000002</c:v>
                </c:pt>
                <c:pt idx="171">
                  <c:v>0.59079999999999999</c:v>
                </c:pt>
                <c:pt idx="172">
                  <c:v>0.59119999999999995</c:v>
                </c:pt>
                <c:pt idx="173">
                  <c:v>0.59150000000000003</c:v>
                </c:pt>
                <c:pt idx="174">
                  <c:v>0.59179999999999999</c:v>
                </c:pt>
                <c:pt idx="175">
                  <c:v>0.59219999999999995</c:v>
                </c:pt>
                <c:pt idx="176">
                  <c:v>0.59250000000000003</c:v>
                </c:pt>
                <c:pt idx="177">
                  <c:v>0.59289999999999998</c:v>
                </c:pt>
                <c:pt idx="178">
                  <c:v>0.59319999999999995</c:v>
                </c:pt>
                <c:pt idx="179">
                  <c:v>0.59360000000000002</c:v>
                </c:pt>
                <c:pt idx="180">
                  <c:v>0.59389999999999998</c:v>
                </c:pt>
                <c:pt idx="181">
                  <c:v>0.59430000000000005</c:v>
                </c:pt>
                <c:pt idx="182">
                  <c:v>0.59460000000000002</c:v>
                </c:pt>
                <c:pt idx="183">
                  <c:v>0.59499999999999997</c:v>
                </c:pt>
                <c:pt idx="184">
                  <c:v>0.59530000000000005</c:v>
                </c:pt>
                <c:pt idx="185">
                  <c:v>0.59570000000000001</c:v>
                </c:pt>
                <c:pt idx="186">
                  <c:v>0.59599999999999997</c:v>
                </c:pt>
                <c:pt idx="187">
                  <c:v>0.59640000000000004</c:v>
                </c:pt>
                <c:pt idx="188">
                  <c:v>0.59670000000000001</c:v>
                </c:pt>
                <c:pt idx="189">
                  <c:v>0.59709999999999996</c:v>
                </c:pt>
                <c:pt idx="190">
                  <c:v>0.59740000000000004</c:v>
                </c:pt>
                <c:pt idx="191">
                  <c:v>0.5978</c:v>
                </c:pt>
                <c:pt idx="192">
                  <c:v>0.59809999999999997</c:v>
                </c:pt>
                <c:pt idx="193">
                  <c:v>0.59850000000000003</c:v>
                </c:pt>
                <c:pt idx="194">
                  <c:v>0.5988</c:v>
                </c:pt>
                <c:pt idx="195">
                  <c:v>0.59919999999999995</c:v>
                </c:pt>
                <c:pt idx="196">
                  <c:v>0.59950000000000003</c:v>
                </c:pt>
                <c:pt idx="197">
                  <c:v>0.5998</c:v>
                </c:pt>
                <c:pt idx="198">
                  <c:v>0.60019999999999996</c:v>
                </c:pt>
                <c:pt idx="199">
                  <c:v>0.60050000000000003</c:v>
                </c:pt>
                <c:pt idx="200">
                  <c:v>0.60089999999999999</c:v>
                </c:pt>
                <c:pt idx="201">
                  <c:v>0.60119999999999996</c:v>
                </c:pt>
                <c:pt idx="202">
                  <c:v>0.60160000000000002</c:v>
                </c:pt>
                <c:pt idx="203">
                  <c:v>0.60189999999999999</c:v>
                </c:pt>
                <c:pt idx="204">
                  <c:v>0.60229999999999995</c:v>
                </c:pt>
                <c:pt idx="205">
                  <c:v>0.60260000000000002</c:v>
                </c:pt>
                <c:pt idx="206">
                  <c:v>0.60299999999999998</c:v>
                </c:pt>
                <c:pt idx="207">
                  <c:v>0.60329999999999995</c:v>
                </c:pt>
                <c:pt idx="208">
                  <c:v>0.60370000000000001</c:v>
                </c:pt>
                <c:pt idx="209">
                  <c:v>0.60399999999999998</c:v>
                </c:pt>
                <c:pt idx="210">
                  <c:v>0.60440000000000005</c:v>
                </c:pt>
                <c:pt idx="211">
                  <c:v>0.60470000000000002</c:v>
                </c:pt>
                <c:pt idx="212">
                  <c:v>0.60509999999999997</c:v>
                </c:pt>
                <c:pt idx="213">
                  <c:v>0.60540000000000005</c:v>
                </c:pt>
                <c:pt idx="214">
                  <c:v>0.60580000000000001</c:v>
                </c:pt>
                <c:pt idx="215">
                  <c:v>0.60609999999999997</c:v>
                </c:pt>
                <c:pt idx="216">
                  <c:v>0.60650000000000004</c:v>
                </c:pt>
                <c:pt idx="217">
                  <c:v>0.60680000000000001</c:v>
                </c:pt>
                <c:pt idx="218">
                  <c:v>0.60719999999999996</c:v>
                </c:pt>
                <c:pt idx="219">
                  <c:v>0.60750000000000004</c:v>
                </c:pt>
                <c:pt idx="220">
                  <c:v>0.60780000000000001</c:v>
                </c:pt>
                <c:pt idx="221">
                  <c:v>0.60819999999999996</c:v>
                </c:pt>
                <c:pt idx="222">
                  <c:v>0.60850000000000004</c:v>
                </c:pt>
                <c:pt idx="223">
                  <c:v>0.6089</c:v>
                </c:pt>
                <c:pt idx="224">
                  <c:v>0.60919999999999996</c:v>
                </c:pt>
                <c:pt idx="225">
                  <c:v>0.60960000000000003</c:v>
                </c:pt>
                <c:pt idx="226">
                  <c:v>0.6099</c:v>
                </c:pt>
                <c:pt idx="227">
                  <c:v>0.61029999999999995</c:v>
                </c:pt>
                <c:pt idx="228">
                  <c:v>0.61060000000000003</c:v>
                </c:pt>
                <c:pt idx="229">
                  <c:v>0.61099999999999999</c:v>
                </c:pt>
                <c:pt idx="230">
                  <c:v>0.61129999999999995</c:v>
                </c:pt>
                <c:pt idx="231">
                  <c:v>0.61170000000000002</c:v>
                </c:pt>
                <c:pt idx="232">
                  <c:v>0.61199999999999999</c:v>
                </c:pt>
                <c:pt idx="233">
                  <c:v>0.61240000000000006</c:v>
                </c:pt>
                <c:pt idx="234">
                  <c:v>0.61270000000000002</c:v>
                </c:pt>
                <c:pt idx="235">
                  <c:v>0.61309999999999998</c:v>
                </c:pt>
                <c:pt idx="236">
                  <c:v>0.61339999999999995</c:v>
                </c:pt>
                <c:pt idx="237">
                  <c:v>0.61380000000000001</c:v>
                </c:pt>
                <c:pt idx="238">
                  <c:v>0.61409999999999998</c:v>
                </c:pt>
                <c:pt idx="239">
                  <c:v>0.61450000000000005</c:v>
                </c:pt>
                <c:pt idx="240">
                  <c:v>0.61480000000000001</c:v>
                </c:pt>
                <c:pt idx="241">
                  <c:v>0.61519999999999997</c:v>
                </c:pt>
                <c:pt idx="242">
                  <c:v>0.61550000000000005</c:v>
                </c:pt>
                <c:pt idx="243">
                  <c:v>0.61580000000000001</c:v>
                </c:pt>
                <c:pt idx="244">
                  <c:v>0.61619999999999997</c:v>
                </c:pt>
                <c:pt idx="245">
                  <c:v>0.61650000000000005</c:v>
                </c:pt>
                <c:pt idx="246">
                  <c:v>0.6169</c:v>
                </c:pt>
                <c:pt idx="247">
                  <c:v>0.61719999999999997</c:v>
                </c:pt>
                <c:pt idx="248">
                  <c:v>0.61760000000000004</c:v>
                </c:pt>
                <c:pt idx="249">
                  <c:v>0.6179</c:v>
                </c:pt>
                <c:pt idx="250">
                  <c:v>0.61829999999999996</c:v>
                </c:pt>
                <c:pt idx="251">
                  <c:v>0.61860000000000004</c:v>
                </c:pt>
                <c:pt idx="252">
                  <c:v>0.61899999999999999</c:v>
                </c:pt>
                <c:pt idx="253">
                  <c:v>0.61929999999999996</c:v>
                </c:pt>
                <c:pt idx="254">
                  <c:v>0.61970000000000003</c:v>
                </c:pt>
                <c:pt idx="255">
                  <c:v>0.62</c:v>
                </c:pt>
                <c:pt idx="256">
                  <c:v>0.62039999999999995</c:v>
                </c:pt>
                <c:pt idx="257">
                  <c:v>0.62070000000000003</c:v>
                </c:pt>
                <c:pt idx="258">
                  <c:v>0.62109999999999999</c:v>
                </c:pt>
                <c:pt idx="259">
                  <c:v>0.62139999999999995</c:v>
                </c:pt>
                <c:pt idx="260">
                  <c:v>0.62180000000000002</c:v>
                </c:pt>
                <c:pt idx="261">
                  <c:v>0.62209999999999999</c:v>
                </c:pt>
                <c:pt idx="262">
                  <c:v>0.62250000000000005</c:v>
                </c:pt>
                <c:pt idx="263">
                  <c:v>0.62280000000000002</c:v>
                </c:pt>
                <c:pt idx="264">
                  <c:v>0.62319999999999998</c:v>
                </c:pt>
                <c:pt idx="265">
                  <c:v>0.62350000000000005</c:v>
                </c:pt>
                <c:pt idx="266">
                  <c:v>0.62380000000000002</c:v>
                </c:pt>
                <c:pt idx="267">
                  <c:v>0.62419999999999998</c:v>
                </c:pt>
                <c:pt idx="268">
                  <c:v>0.62450000000000006</c:v>
                </c:pt>
                <c:pt idx="269">
                  <c:v>0.62490000000000001</c:v>
                </c:pt>
                <c:pt idx="270">
                  <c:v>0.62519999999999998</c:v>
                </c:pt>
                <c:pt idx="271">
                  <c:v>0.62560000000000004</c:v>
                </c:pt>
                <c:pt idx="272">
                  <c:v>0.62590000000000001</c:v>
                </c:pt>
                <c:pt idx="273">
                  <c:v>0.62629999999999997</c:v>
                </c:pt>
                <c:pt idx="274">
                  <c:v>0.62660000000000005</c:v>
                </c:pt>
                <c:pt idx="275">
                  <c:v>0.627</c:v>
                </c:pt>
                <c:pt idx="276">
                  <c:v>0.62729999999999997</c:v>
                </c:pt>
                <c:pt idx="277">
                  <c:v>0.62770000000000004</c:v>
                </c:pt>
                <c:pt idx="278">
                  <c:v>0.628</c:v>
                </c:pt>
                <c:pt idx="279">
                  <c:v>0.62839999999999996</c:v>
                </c:pt>
                <c:pt idx="280">
                  <c:v>0.62870000000000004</c:v>
                </c:pt>
                <c:pt idx="281">
                  <c:v>0.62909999999999999</c:v>
                </c:pt>
                <c:pt idx="282">
                  <c:v>0.62939999999999996</c:v>
                </c:pt>
                <c:pt idx="283">
                  <c:v>0.62980000000000003</c:v>
                </c:pt>
                <c:pt idx="284">
                  <c:v>0.63009999999999999</c:v>
                </c:pt>
                <c:pt idx="285">
                  <c:v>0.63049999999999995</c:v>
                </c:pt>
                <c:pt idx="286">
                  <c:v>0.63080000000000003</c:v>
                </c:pt>
                <c:pt idx="287">
                  <c:v>0.63119999999999998</c:v>
                </c:pt>
                <c:pt idx="288">
                  <c:v>0.63149999999999995</c:v>
                </c:pt>
                <c:pt idx="289">
                  <c:v>0.63180000000000003</c:v>
                </c:pt>
                <c:pt idx="290">
                  <c:v>0.63219999999999998</c:v>
                </c:pt>
                <c:pt idx="291">
                  <c:v>0.63249999999999995</c:v>
                </c:pt>
                <c:pt idx="292">
                  <c:v>0.63290000000000002</c:v>
                </c:pt>
                <c:pt idx="293">
                  <c:v>0.63319999999999999</c:v>
                </c:pt>
                <c:pt idx="294">
                  <c:v>0.63360000000000005</c:v>
                </c:pt>
                <c:pt idx="295">
                  <c:v>0.63390000000000002</c:v>
                </c:pt>
                <c:pt idx="296">
                  <c:v>0.63429999999999997</c:v>
                </c:pt>
                <c:pt idx="297">
                  <c:v>0.63460000000000005</c:v>
                </c:pt>
                <c:pt idx="298">
                  <c:v>0.63500000000000001</c:v>
                </c:pt>
                <c:pt idx="299">
                  <c:v>0.63529999999999998</c:v>
                </c:pt>
                <c:pt idx="300">
                  <c:v>0.63570000000000004</c:v>
                </c:pt>
                <c:pt idx="301">
                  <c:v>0.63600000000000001</c:v>
                </c:pt>
                <c:pt idx="302">
                  <c:v>0.63639999999999997</c:v>
                </c:pt>
                <c:pt idx="303">
                  <c:v>0.63670000000000004</c:v>
                </c:pt>
                <c:pt idx="304">
                  <c:v>0.6371</c:v>
                </c:pt>
                <c:pt idx="305">
                  <c:v>0.63739999999999997</c:v>
                </c:pt>
                <c:pt idx="306">
                  <c:v>0.63780000000000003</c:v>
                </c:pt>
                <c:pt idx="307">
                  <c:v>0.6381</c:v>
                </c:pt>
                <c:pt idx="308">
                  <c:v>0.63849999999999996</c:v>
                </c:pt>
                <c:pt idx="309">
                  <c:v>0.63880000000000003</c:v>
                </c:pt>
                <c:pt idx="310">
                  <c:v>0.63919999999999999</c:v>
                </c:pt>
                <c:pt idx="311">
                  <c:v>0.63949999999999996</c:v>
                </c:pt>
                <c:pt idx="312">
                  <c:v>0.63980000000000004</c:v>
                </c:pt>
                <c:pt idx="313">
                  <c:v>0.64019999999999999</c:v>
                </c:pt>
                <c:pt idx="314">
                  <c:v>0.64049999999999996</c:v>
                </c:pt>
                <c:pt idx="315">
                  <c:v>0.64090000000000003</c:v>
                </c:pt>
                <c:pt idx="316">
                  <c:v>0.64119999999999999</c:v>
                </c:pt>
                <c:pt idx="317">
                  <c:v>0.64159999999999995</c:v>
                </c:pt>
                <c:pt idx="318">
                  <c:v>0.64190000000000003</c:v>
                </c:pt>
                <c:pt idx="319">
                  <c:v>0.64229999999999998</c:v>
                </c:pt>
                <c:pt idx="320">
                  <c:v>0.64259999999999995</c:v>
                </c:pt>
                <c:pt idx="321">
                  <c:v>0.64300000000000002</c:v>
                </c:pt>
                <c:pt idx="322">
                  <c:v>0.64329999999999998</c:v>
                </c:pt>
                <c:pt idx="323">
                  <c:v>0.64370000000000005</c:v>
                </c:pt>
                <c:pt idx="324">
                  <c:v>0.64400000000000002</c:v>
                </c:pt>
                <c:pt idx="325">
                  <c:v>0.64439999999999997</c:v>
                </c:pt>
                <c:pt idx="326">
                  <c:v>0.64470000000000005</c:v>
                </c:pt>
                <c:pt idx="327">
                  <c:v>0.64510000000000001</c:v>
                </c:pt>
                <c:pt idx="328">
                  <c:v>0.64539999999999997</c:v>
                </c:pt>
                <c:pt idx="329">
                  <c:v>0.64580000000000004</c:v>
                </c:pt>
                <c:pt idx="330">
                  <c:v>0.64610000000000001</c:v>
                </c:pt>
                <c:pt idx="331">
                  <c:v>0.64649999999999996</c:v>
                </c:pt>
                <c:pt idx="332">
                  <c:v>0.64680000000000004</c:v>
                </c:pt>
                <c:pt idx="333">
                  <c:v>0.6472</c:v>
                </c:pt>
                <c:pt idx="334">
                  <c:v>0.64749999999999996</c:v>
                </c:pt>
                <c:pt idx="335">
                  <c:v>0.64870000000000005</c:v>
                </c:pt>
                <c:pt idx="336">
                  <c:v>0.64990000000000003</c:v>
                </c:pt>
                <c:pt idx="337">
                  <c:v>0.65110000000000001</c:v>
                </c:pt>
                <c:pt idx="338">
                  <c:v>0.65229999999999999</c:v>
                </c:pt>
                <c:pt idx="339">
                  <c:v>0.65349999999999997</c:v>
                </c:pt>
                <c:pt idx="340">
                  <c:v>0.65469999999999995</c:v>
                </c:pt>
                <c:pt idx="341">
                  <c:v>0.65590000000000004</c:v>
                </c:pt>
                <c:pt idx="342">
                  <c:v>0.65710000000000002</c:v>
                </c:pt>
                <c:pt idx="343">
                  <c:v>0.6583</c:v>
                </c:pt>
                <c:pt idx="344">
                  <c:v>0.65949999999999998</c:v>
                </c:pt>
                <c:pt idx="345">
                  <c:v>0.66069999999999995</c:v>
                </c:pt>
                <c:pt idx="346">
                  <c:v>0.66190000000000004</c:v>
                </c:pt>
                <c:pt idx="347">
                  <c:v>0.66310000000000002</c:v>
                </c:pt>
                <c:pt idx="348">
                  <c:v>0.6643</c:v>
                </c:pt>
                <c:pt idx="349">
                  <c:v>0.66549999999999998</c:v>
                </c:pt>
                <c:pt idx="350">
                  <c:v>0.66669999999999996</c:v>
                </c:pt>
                <c:pt idx="351">
                  <c:v>0.66790000000000005</c:v>
                </c:pt>
                <c:pt idx="352">
                  <c:v>0.66910000000000003</c:v>
                </c:pt>
                <c:pt idx="353">
                  <c:v>0.67030000000000001</c:v>
                </c:pt>
                <c:pt idx="354">
                  <c:v>0.67149999999999999</c:v>
                </c:pt>
                <c:pt idx="355">
                  <c:v>0.67269999999999996</c:v>
                </c:pt>
                <c:pt idx="356">
                  <c:v>0.67390000000000005</c:v>
                </c:pt>
                <c:pt idx="357">
                  <c:v>0.67510000000000003</c:v>
                </c:pt>
                <c:pt idx="358">
                  <c:v>0.67630000000000001</c:v>
                </c:pt>
                <c:pt idx="359">
                  <c:v>0.67749999999999999</c:v>
                </c:pt>
                <c:pt idx="360">
                  <c:v>0.67869999999999997</c:v>
                </c:pt>
                <c:pt idx="361">
                  <c:v>0.67989999999999995</c:v>
                </c:pt>
                <c:pt idx="362">
                  <c:v>0.68110000000000004</c:v>
                </c:pt>
                <c:pt idx="363">
                  <c:v>0.68230000000000002</c:v>
                </c:pt>
                <c:pt idx="364">
                  <c:v>0.6835</c:v>
                </c:pt>
                <c:pt idx="365">
                  <c:v>0.68469999999999998</c:v>
                </c:pt>
                <c:pt idx="366">
                  <c:v>0.68589999999999995</c:v>
                </c:pt>
                <c:pt idx="367">
                  <c:v>0.68700000000000006</c:v>
                </c:pt>
                <c:pt idx="368">
                  <c:v>0.68820000000000003</c:v>
                </c:pt>
                <c:pt idx="369">
                  <c:v>0.68940000000000001</c:v>
                </c:pt>
                <c:pt idx="370">
                  <c:v>0.69059999999999999</c:v>
                </c:pt>
                <c:pt idx="371">
                  <c:v>0.69179999999999997</c:v>
                </c:pt>
                <c:pt idx="372">
                  <c:v>0.69299999999999995</c:v>
                </c:pt>
                <c:pt idx="373">
                  <c:v>0.69420000000000004</c:v>
                </c:pt>
                <c:pt idx="374">
                  <c:v>0.69540000000000002</c:v>
                </c:pt>
                <c:pt idx="375">
                  <c:v>0.6966</c:v>
                </c:pt>
                <c:pt idx="376">
                  <c:v>0.69779999999999998</c:v>
                </c:pt>
                <c:pt idx="377">
                  <c:v>0.69899999999999995</c:v>
                </c:pt>
                <c:pt idx="378">
                  <c:v>0.70020000000000004</c:v>
                </c:pt>
                <c:pt idx="379">
                  <c:v>0.70140000000000002</c:v>
                </c:pt>
                <c:pt idx="380">
                  <c:v>0.7026</c:v>
                </c:pt>
                <c:pt idx="381">
                  <c:v>0.70379999999999998</c:v>
                </c:pt>
                <c:pt idx="382">
                  <c:v>0.70499999999999996</c:v>
                </c:pt>
                <c:pt idx="383">
                  <c:v>0.70620000000000005</c:v>
                </c:pt>
                <c:pt idx="384">
                  <c:v>0.70740000000000003</c:v>
                </c:pt>
                <c:pt idx="385">
                  <c:v>0.70860000000000001</c:v>
                </c:pt>
                <c:pt idx="386">
                  <c:v>0.70979999999999999</c:v>
                </c:pt>
                <c:pt idx="387">
                  <c:v>0.71099999999999997</c:v>
                </c:pt>
                <c:pt idx="388">
                  <c:v>0.71220000000000006</c:v>
                </c:pt>
                <c:pt idx="389">
                  <c:v>0.71340000000000003</c:v>
                </c:pt>
                <c:pt idx="390">
                  <c:v>0.71460000000000001</c:v>
                </c:pt>
                <c:pt idx="391">
                  <c:v>0.71579999999999999</c:v>
                </c:pt>
                <c:pt idx="392">
                  <c:v>0.71699999999999997</c:v>
                </c:pt>
                <c:pt idx="393">
                  <c:v>0.71819999999999995</c:v>
                </c:pt>
                <c:pt idx="394">
                  <c:v>0.71940000000000004</c:v>
                </c:pt>
                <c:pt idx="395">
                  <c:v>0.72060000000000002</c:v>
                </c:pt>
                <c:pt idx="396">
                  <c:v>0.7218</c:v>
                </c:pt>
                <c:pt idx="397">
                  <c:v>0.72299999999999998</c:v>
                </c:pt>
                <c:pt idx="398">
                  <c:v>0.72419999999999995</c:v>
                </c:pt>
                <c:pt idx="399">
                  <c:v>0.72540000000000004</c:v>
                </c:pt>
                <c:pt idx="400">
                  <c:v>0.72660000000000002</c:v>
                </c:pt>
                <c:pt idx="401">
                  <c:v>0.72789999999999999</c:v>
                </c:pt>
                <c:pt idx="402">
                  <c:v>0.72929999999999995</c:v>
                </c:pt>
                <c:pt idx="403">
                  <c:v>0.73060000000000003</c:v>
                </c:pt>
                <c:pt idx="404">
                  <c:v>0.7319</c:v>
                </c:pt>
                <c:pt idx="405">
                  <c:v>0.73319999999999996</c:v>
                </c:pt>
                <c:pt idx="406">
                  <c:v>0.73460000000000003</c:v>
                </c:pt>
                <c:pt idx="407">
                  <c:v>0.7359</c:v>
                </c:pt>
                <c:pt idx="408">
                  <c:v>0.73719999999999997</c:v>
                </c:pt>
                <c:pt idx="409">
                  <c:v>0.73860000000000003</c:v>
                </c:pt>
                <c:pt idx="410">
                  <c:v>0.7399</c:v>
                </c:pt>
                <c:pt idx="411">
                  <c:v>0.74119999999999997</c:v>
                </c:pt>
                <c:pt idx="412">
                  <c:v>0.74250000000000005</c:v>
                </c:pt>
                <c:pt idx="413">
                  <c:v>0.74390000000000001</c:v>
                </c:pt>
                <c:pt idx="414">
                  <c:v>0.74519999999999997</c:v>
                </c:pt>
                <c:pt idx="415">
                  <c:v>0.74650000000000005</c:v>
                </c:pt>
                <c:pt idx="416">
                  <c:v>0.74790000000000001</c:v>
                </c:pt>
                <c:pt idx="417">
                  <c:v>0.74919999999999998</c:v>
                </c:pt>
                <c:pt idx="418">
                  <c:v>0.75049999999999994</c:v>
                </c:pt>
                <c:pt idx="419">
                  <c:v>0.75180000000000002</c:v>
                </c:pt>
                <c:pt idx="420">
                  <c:v>0.75319999999999998</c:v>
                </c:pt>
                <c:pt idx="421">
                  <c:v>0.75449999999999995</c:v>
                </c:pt>
                <c:pt idx="422">
                  <c:v>0.75580000000000003</c:v>
                </c:pt>
                <c:pt idx="423">
                  <c:v>0.75719999999999998</c:v>
                </c:pt>
                <c:pt idx="424">
                  <c:v>0.75849999999999995</c:v>
                </c:pt>
                <c:pt idx="425">
                  <c:v>0.75980000000000003</c:v>
                </c:pt>
                <c:pt idx="426">
                  <c:v>0.7611</c:v>
                </c:pt>
                <c:pt idx="427">
                  <c:v>0.76249999999999996</c:v>
                </c:pt>
                <c:pt idx="428">
                  <c:v>0.76380000000000003</c:v>
                </c:pt>
                <c:pt idx="429">
                  <c:v>0.7651</c:v>
                </c:pt>
                <c:pt idx="430">
                  <c:v>0.76649999999999996</c:v>
                </c:pt>
                <c:pt idx="431">
                  <c:v>0.76780000000000004</c:v>
                </c:pt>
                <c:pt idx="432">
                  <c:v>0.76910000000000001</c:v>
                </c:pt>
                <c:pt idx="433">
                  <c:v>0.77039999999999997</c:v>
                </c:pt>
                <c:pt idx="434">
                  <c:v>0.77180000000000004</c:v>
                </c:pt>
                <c:pt idx="435">
                  <c:v>0.77310000000000001</c:v>
                </c:pt>
                <c:pt idx="436">
                  <c:v>0.77439999999999998</c:v>
                </c:pt>
                <c:pt idx="437">
                  <c:v>0.77569999999999995</c:v>
                </c:pt>
                <c:pt idx="438">
                  <c:v>0.77710000000000001</c:v>
                </c:pt>
                <c:pt idx="439">
                  <c:v>0.77839999999999998</c:v>
                </c:pt>
                <c:pt idx="440">
                  <c:v>0.77969999999999995</c:v>
                </c:pt>
                <c:pt idx="441">
                  <c:v>0.78110000000000002</c:v>
                </c:pt>
                <c:pt idx="442">
                  <c:v>0.78239999999999998</c:v>
                </c:pt>
                <c:pt idx="443">
                  <c:v>0.78369999999999995</c:v>
                </c:pt>
                <c:pt idx="444">
                  <c:v>0.78500000000000003</c:v>
                </c:pt>
                <c:pt idx="445">
                  <c:v>0.78639999999999999</c:v>
                </c:pt>
                <c:pt idx="446">
                  <c:v>0.78769999999999996</c:v>
                </c:pt>
                <c:pt idx="447">
                  <c:v>0.78900000000000003</c:v>
                </c:pt>
                <c:pt idx="448">
                  <c:v>0.79039999999999999</c:v>
                </c:pt>
                <c:pt idx="449">
                  <c:v>0.79169999999999996</c:v>
                </c:pt>
                <c:pt idx="450">
                  <c:v>0.79300000000000004</c:v>
                </c:pt>
                <c:pt idx="451">
                  <c:v>0.79430000000000001</c:v>
                </c:pt>
                <c:pt idx="452">
                  <c:v>0.79569999999999996</c:v>
                </c:pt>
                <c:pt idx="453">
                  <c:v>0.79700000000000004</c:v>
                </c:pt>
                <c:pt idx="454">
                  <c:v>0.79830000000000001</c:v>
                </c:pt>
                <c:pt idx="455">
                  <c:v>0.79969999999999997</c:v>
                </c:pt>
                <c:pt idx="456">
                  <c:v>0.80100000000000005</c:v>
                </c:pt>
                <c:pt idx="457">
                  <c:v>0.80230000000000001</c:v>
                </c:pt>
                <c:pt idx="458">
                  <c:v>0.80359999999999998</c:v>
                </c:pt>
                <c:pt idx="459">
                  <c:v>0.80500000000000005</c:v>
                </c:pt>
                <c:pt idx="460">
                  <c:v>0.80630000000000002</c:v>
                </c:pt>
                <c:pt idx="461">
                  <c:v>0.80759999999999998</c:v>
                </c:pt>
                <c:pt idx="462">
                  <c:v>0.80900000000000005</c:v>
                </c:pt>
                <c:pt idx="463">
                  <c:v>0.81030000000000002</c:v>
                </c:pt>
                <c:pt idx="464">
                  <c:v>0.81159999999999999</c:v>
                </c:pt>
                <c:pt idx="465">
                  <c:v>0.81289999999999996</c:v>
                </c:pt>
                <c:pt idx="466">
                  <c:v>0.81430000000000002</c:v>
                </c:pt>
                <c:pt idx="467">
                  <c:v>0.81559999999999999</c:v>
                </c:pt>
                <c:pt idx="468">
                  <c:v>0.81710000000000005</c:v>
                </c:pt>
                <c:pt idx="469">
                  <c:v>0.81859999999999999</c:v>
                </c:pt>
                <c:pt idx="470">
                  <c:v>0.82010000000000005</c:v>
                </c:pt>
                <c:pt idx="471">
                  <c:v>0.8216</c:v>
                </c:pt>
                <c:pt idx="472">
                  <c:v>0.82310000000000005</c:v>
                </c:pt>
                <c:pt idx="473">
                  <c:v>0.8246</c:v>
                </c:pt>
                <c:pt idx="474">
                  <c:v>0.82599999999999996</c:v>
                </c:pt>
                <c:pt idx="475">
                  <c:v>0.82750000000000001</c:v>
                </c:pt>
                <c:pt idx="476">
                  <c:v>0.82899999999999996</c:v>
                </c:pt>
                <c:pt idx="477">
                  <c:v>0.83050000000000002</c:v>
                </c:pt>
                <c:pt idx="478">
                  <c:v>0.83199999999999996</c:v>
                </c:pt>
                <c:pt idx="479">
                  <c:v>0.83350000000000002</c:v>
                </c:pt>
                <c:pt idx="480">
                  <c:v>0.83499999999999996</c:v>
                </c:pt>
                <c:pt idx="481">
                  <c:v>0.83650000000000002</c:v>
                </c:pt>
                <c:pt idx="482">
                  <c:v>0.83799999999999997</c:v>
                </c:pt>
                <c:pt idx="483">
                  <c:v>0.83950000000000002</c:v>
                </c:pt>
                <c:pt idx="484">
                  <c:v>0.84099999999999997</c:v>
                </c:pt>
                <c:pt idx="485">
                  <c:v>0.84250000000000003</c:v>
                </c:pt>
                <c:pt idx="486">
                  <c:v>0.84399999999999997</c:v>
                </c:pt>
                <c:pt idx="487">
                  <c:v>0.84550000000000003</c:v>
                </c:pt>
                <c:pt idx="488">
                  <c:v>0.84689999999999999</c:v>
                </c:pt>
                <c:pt idx="489">
                  <c:v>0.84840000000000004</c:v>
                </c:pt>
                <c:pt idx="490">
                  <c:v>0.84989999999999999</c:v>
                </c:pt>
                <c:pt idx="491">
                  <c:v>0.85140000000000005</c:v>
                </c:pt>
                <c:pt idx="492">
                  <c:v>0.85289999999999999</c:v>
                </c:pt>
                <c:pt idx="493">
                  <c:v>0.85440000000000005</c:v>
                </c:pt>
                <c:pt idx="494">
                  <c:v>0.85589999999999999</c:v>
                </c:pt>
                <c:pt idx="495">
                  <c:v>0.85740000000000005</c:v>
                </c:pt>
                <c:pt idx="496">
                  <c:v>0.8589</c:v>
                </c:pt>
                <c:pt idx="497">
                  <c:v>0.86040000000000005</c:v>
                </c:pt>
                <c:pt idx="498">
                  <c:v>0.8619</c:v>
                </c:pt>
                <c:pt idx="499">
                  <c:v>0.86339999999999995</c:v>
                </c:pt>
                <c:pt idx="500">
                  <c:v>0.8649</c:v>
                </c:pt>
                <c:pt idx="501">
                  <c:v>0.86629999999999996</c:v>
                </c:pt>
                <c:pt idx="502">
                  <c:v>0.86780000000000002</c:v>
                </c:pt>
                <c:pt idx="503">
                  <c:v>0.86929999999999996</c:v>
                </c:pt>
                <c:pt idx="504">
                  <c:v>0.87080000000000002</c:v>
                </c:pt>
                <c:pt idx="505">
                  <c:v>0.87229999999999996</c:v>
                </c:pt>
                <c:pt idx="506">
                  <c:v>0.87380000000000002</c:v>
                </c:pt>
                <c:pt idx="507">
                  <c:v>0.87529999999999997</c:v>
                </c:pt>
                <c:pt idx="508">
                  <c:v>0.87680000000000002</c:v>
                </c:pt>
                <c:pt idx="509">
                  <c:v>0.87829999999999997</c:v>
                </c:pt>
                <c:pt idx="510">
                  <c:v>0.87980000000000003</c:v>
                </c:pt>
                <c:pt idx="511">
                  <c:v>0.88129999999999997</c:v>
                </c:pt>
                <c:pt idx="512">
                  <c:v>0.88280000000000003</c:v>
                </c:pt>
                <c:pt idx="513">
                  <c:v>0.88429999999999997</c:v>
                </c:pt>
                <c:pt idx="514">
                  <c:v>0.88570000000000004</c:v>
                </c:pt>
                <c:pt idx="515">
                  <c:v>0.88719999999999999</c:v>
                </c:pt>
                <c:pt idx="516">
                  <c:v>0.88870000000000005</c:v>
                </c:pt>
                <c:pt idx="517">
                  <c:v>0.89019999999999999</c:v>
                </c:pt>
                <c:pt idx="518">
                  <c:v>0.89170000000000005</c:v>
                </c:pt>
                <c:pt idx="519">
                  <c:v>0.89319999999999999</c:v>
                </c:pt>
                <c:pt idx="520">
                  <c:v>0.89470000000000005</c:v>
                </c:pt>
                <c:pt idx="521">
                  <c:v>0.8962</c:v>
                </c:pt>
                <c:pt idx="522">
                  <c:v>0.89770000000000005</c:v>
                </c:pt>
                <c:pt idx="523">
                  <c:v>0.8992</c:v>
                </c:pt>
                <c:pt idx="524">
                  <c:v>0.90069999999999995</c:v>
                </c:pt>
                <c:pt idx="525">
                  <c:v>0.9022</c:v>
                </c:pt>
                <c:pt idx="526">
                  <c:v>0.90369999999999995</c:v>
                </c:pt>
                <c:pt idx="527">
                  <c:v>0.9052</c:v>
                </c:pt>
                <c:pt idx="528">
                  <c:v>0.90659999999999996</c:v>
                </c:pt>
                <c:pt idx="529">
                  <c:v>0.90810000000000002</c:v>
                </c:pt>
                <c:pt idx="530">
                  <c:v>0.90959999999999996</c:v>
                </c:pt>
                <c:pt idx="531">
                  <c:v>0.91110000000000002</c:v>
                </c:pt>
                <c:pt idx="532">
                  <c:v>0.91259999999999997</c:v>
                </c:pt>
                <c:pt idx="533">
                  <c:v>0.91410000000000002</c:v>
                </c:pt>
                <c:pt idx="534">
                  <c:v>0.91559999999999997</c:v>
                </c:pt>
                <c:pt idx="535">
                  <c:v>0.9173</c:v>
                </c:pt>
                <c:pt idx="536">
                  <c:v>0.91890000000000005</c:v>
                </c:pt>
                <c:pt idx="537">
                  <c:v>0.92059999999999997</c:v>
                </c:pt>
                <c:pt idx="538">
                  <c:v>0.92230000000000001</c:v>
                </c:pt>
                <c:pt idx="539">
                  <c:v>0.92390000000000005</c:v>
                </c:pt>
                <c:pt idx="540">
                  <c:v>0.92559999999999998</c:v>
                </c:pt>
                <c:pt idx="541">
                  <c:v>0.92730000000000001</c:v>
                </c:pt>
                <c:pt idx="542">
                  <c:v>0.92889999999999995</c:v>
                </c:pt>
                <c:pt idx="543">
                  <c:v>0.93059999999999998</c:v>
                </c:pt>
                <c:pt idx="544">
                  <c:v>0.93230000000000002</c:v>
                </c:pt>
                <c:pt idx="545">
                  <c:v>0.93389999999999995</c:v>
                </c:pt>
                <c:pt idx="546">
                  <c:v>0.93559999999999999</c:v>
                </c:pt>
                <c:pt idx="547">
                  <c:v>0.93730000000000002</c:v>
                </c:pt>
                <c:pt idx="548">
                  <c:v>0.93889999999999996</c:v>
                </c:pt>
                <c:pt idx="549">
                  <c:v>0.94059999999999999</c:v>
                </c:pt>
                <c:pt idx="550">
                  <c:v>0.94230000000000003</c:v>
                </c:pt>
                <c:pt idx="551">
                  <c:v>0.94389999999999996</c:v>
                </c:pt>
                <c:pt idx="552">
                  <c:v>0.9456</c:v>
                </c:pt>
                <c:pt idx="553">
                  <c:v>0.94730000000000003</c:v>
                </c:pt>
                <c:pt idx="554">
                  <c:v>0.94889999999999997</c:v>
                </c:pt>
                <c:pt idx="555">
                  <c:v>0.9506</c:v>
                </c:pt>
                <c:pt idx="556">
                  <c:v>0.95230000000000004</c:v>
                </c:pt>
                <c:pt idx="557">
                  <c:v>0.95389999999999997</c:v>
                </c:pt>
                <c:pt idx="558">
                  <c:v>0.9556</c:v>
                </c:pt>
                <c:pt idx="559">
                  <c:v>0.95730000000000004</c:v>
                </c:pt>
                <c:pt idx="560">
                  <c:v>0.95889999999999997</c:v>
                </c:pt>
                <c:pt idx="561">
                  <c:v>0.96060000000000001</c:v>
                </c:pt>
                <c:pt idx="562">
                  <c:v>0.96230000000000004</c:v>
                </c:pt>
                <c:pt idx="563">
                  <c:v>0.96389999999999998</c:v>
                </c:pt>
                <c:pt idx="564">
                  <c:v>0.96560000000000001</c:v>
                </c:pt>
                <c:pt idx="565">
                  <c:v>0.96730000000000005</c:v>
                </c:pt>
                <c:pt idx="566">
                  <c:v>0.96889999999999998</c:v>
                </c:pt>
                <c:pt idx="567">
                  <c:v>0.97060000000000002</c:v>
                </c:pt>
                <c:pt idx="568">
                  <c:v>0.97230000000000005</c:v>
                </c:pt>
                <c:pt idx="569">
                  <c:v>0.97399999999999998</c:v>
                </c:pt>
                <c:pt idx="570">
                  <c:v>0.97560000000000002</c:v>
                </c:pt>
                <c:pt idx="571">
                  <c:v>0.97729999999999995</c:v>
                </c:pt>
                <c:pt idx="572">
                  <c:v>0.97899999999999998</c:v>
                </c:pt>
                <c:pt idx="573">
                  <c:v>0.98060000000000003</c:v>
                </c:pt>
                <c:pt idx="574">
                  <c:v>0.98229999999999995</c:v>
                </c:pt>
                <c:pt idx="575">
                  <c:v>0.98399999999999999</c:v>
                </c:pt>
                <c:pt idx="576">
                  <c:v>0.98560000000000003</c:v>
                </c:pt>
                <c:pt idx="577">
                  <c:v>0.98729999999999996</c:v>
                </c:pt>
                <c:pt idx="578">
                  <c:v>0.98899999999999999</c:v>
                </c:pt>
                <c:pt idx="579">
                  <c:v>0.99060000000000004</c:v>
                </c:pt>
                <c:pt idx="580">
                  <c:v>0.99229999999999996</c:v>
                </c:pt>
                <c:pt idx="581">
                  <c:v>0.99399999999999999</c:v>
                </c:pt>
                <c:pt idx="582">
                  <c:v>0.99560000000000004</c:v>
                </c:pt>
                <c:pt idx="583">
                  <c:v>0.99729999999999996</c:v>
                </c:pt>
                <c:pt idx="584">
                  <c:v>0.999</c:v>
                </c:pt>
                <c:pt idx="585">
                  <c:v>1.0005999999999999</c:v>
                </c:pt>
                <c:pt idx="586">
                  <c:v>1.0023</c:v>
                </c:pt>
                <c:pt idx="587">
                  <c:v>1.004</c:v>
                </c:pt>
                <c:pt idx="588">
                  <c:v>1.0056</c:v>
                </c:pt>
                <c:pt idx="589">
                  <c:v>1.0073000000000001</c:v>
                </c:pt>
                <c:pt idx="590">
                  <c:v>1.0089999999999999</c:v>
                </c:pt>
                <c:pt idx="591">
                  <c:v>1.0105999999999999</c:v>
                </c:pt>
                <c:pt idx="592">
                  <c:v>1.0123</c:v>
                </c:pt>
                <c:pt idx="593">
                  <c:v>1.014</c:v>
                </c:pt>
                <c:pt idx="594">
                  <c:v>1.0156000000000001</c:v>
                </c:pt>
                <c:pt idx="595">
                  <c:v>1.0173000000000001</c:v>
                </c:pt>
                <c:pt idx="596">
                  <c:v>1.0189999999999999</c:v>
                </c:pt>
                <c:pt idx="597">
                  <c:v>1.0206</c:v>
                </c:pt>
                <c:pt idx="598">
                  <c:v>1.0223</c:v>
                </c:pt>
                <c:pt idx="599">
                  <c:v>1.024</c:v>
                </c:pt>
                <c:pt idx="600">
                  <c:v>1.0256000000000001</c:v>
                </c:pt>
                <c:pt idx="601">
                  <c:v>1.0273000000000001</c:v>
                </c:pt>
                <c:pt idx="602">
                  <c:v>1.0291999999999999</c:v>
                </c:pt>
                <c:pt idx="603">
                  <c:v>1.0310999999999999</c:v>
                </c:pt>
                <c:pt idx="604">
                  <c:v>1.0329999999999999</c:v>
                </c:pt>
                <c:pt idx="605">
                  <c:v>1.0347999999999999</c:v>
                </c:pt>
                <c:pt idx="606">
                  <c:v>1.0367</c:v>
                </c:pt>
                <c:pt idx="607">
                  <c:v>1.0386</c:v>
                </c:pt>
                <c:pt idx="608">
                  <c:v>1.0405</c:v>
                </c:pt>
                <c:pt idx="609">
                  <c:v>1.0424</c:v>
                </c:pt>
                <c:pt idx="610">
                  <c:v>1.0443</c:v>
                </c:pt>
                <c:pt idx="611">
                  <c:v>1.0461</c:v>
                </c:pt>
                <c:pt idx="612">
                  <c:v>1.048</c:v>
                </c:pt>
                <c:pt idx="613">
                  <c:v>1.0499000000000001</c:v>
                </c:pt>
                <c:pt idx="614">
                  <c:v>1.0518000000000001</c:v>
                </c:pt>
                <c:pt idx="615">
                  <c:v>1.0537000000000001</c:v>
                </c:pt>
                <c:pt idx="616">
                  <c:v>1.0556000000000001</c:v>
                </c:pt>
                <c:pt idx="617">
                  <c:v>1.0573999999999999</c:v>
                </c:pt>
                <c:pt idx="618">
                  <c:v>1.0592999999999999</c:v>
                </c:pt>
                <c:pt idx="619">
                  <c:v>1.0611999999999999</c:v>
                </c:pt>
                <c:pt idx="620">
                  <c:v>1.0630999999999999</c:v>
                </c:pt>
                <c:pt idx="621">
                  <c:v>1.0649999999999999</c:v>
                </c:pt>
                <c:pt idx="622">
                  <c:v>1.0669</c:v>
                </c:pt>
                <c:pt idx="623">
                  <c:v>1.0687</c:v>
                </c:pt>
                <c:pt idx="624">
                  <c:v>1.0706</c:v>
                </c:pt>
                <c:pt idx="625">
                  <c:v>1.0725</c:v>
                </c:pt>
                <c:pt idx="626">
                  <c:v>1.0744</c:v>
                </c:pt>
                <c:pt idx="627">
                  <c:v>1.0763</c:v>
                </c:pt>
                <c:pt idx="628">
                  <c:v>1.0782</c:v>
                </c:pt>
                <c:pt idx="629">
                  <c:v>1.08</c:v>
                </c:pt>
                <c:pt idx="630">
                  <c:v>1.0819000000000001</c:v>
                </c:pt>
                <c:pt idx="631">
                  <c:v>1.0838000000000001</c:v>
                </c:pt>
                <c:pt idx="632">
                  <c:v>1.0857000000000001</c:v>
                </c:pt>
                <c:pt idx="633">
                  <c:v>1.0875999999999999</c:v>
                </c:pt>
                <c:pt idx="634">
                  <c:v>1.0894999999999999</c:v>
                </c:pt>
                <c:pt idx="635">
                  <c:v>1.0912999999999999</c:v>
                </c:pt>
                <c:pt idx="636">
                  <c:v>1.0931999999999999</c:v>
                </c:pt>
                <c:pt idx="637">
                  <c:v>1.0951</c:v>
                </c:pt>
                <c:pt idx="638">
                  <c:v>1.097</c:v>
                </c:pt>
                <c:pt idx="639">
                  <c:v>1.0989</c:v>
                </c:pt>
                <c:pt idx="640">
                  <c:v>1.1008</c:v>
                </c:pt>
                <c:pt idx="641">
                  <c:v>1.1026</c:v>
                </c:pt>
                <c:pt idx="642">
                  <c:v>1.1045</c:v>
                </c:pt>
                <c:pt idx="643">
                  <c:v>1.1064000000000001</c:v>
                </c:pt>
                <c:pt idx="644">
                  <c:v>1.1083000000000001</c:v>
                </c:pt>
                <c:pt idx="645">
                  <c:v>1.1102000000000001</c:v>
                </c:pt>
                <c:pt idx="646">
                  <c:v>1.1121000000000001</c:v>
                </c:pt>
                <c:pt idx="647">
                  <c:v>1.1138999999999999</c:v>
                </c:pt>
                <c:pt idx="648">
                  <c:v>1.1157999999999999</c:v>
                </c:pt>
                <c:pt idx="649">
                  <c:v>1.1176999999999999</c:v>
                </c:pt>
                <c:pt idx="650">
                  <c:v>1.1195999999999999</c:v>
                </c:pt>
                <c:pt idx="651">
                  <c:v>1.1214999999999999</c:v>
                </c:pt>
                <c:pt idx="652">
                  <c:v>1.1234</c:v>
                </c:pt>
                <c:pt idx="653">
                  <c:v>1.1252</c:v>
                </c:pt>
                <c:pt idx="654">
                  <c:v>1.1271</c:v>
                </c:pt>
                <c:pt idx="655">
                  <c:v>1.129</c:v>
                </c:pt>
                <c:pt idx="656">
                  <c:v>1.1309</c:v>
                </c:pt>
                <c:pt idx="657">
                  <c:v>1.1328</c:v>
                </c:pt>
                <c:pt idx="658">
                  <c:v>1.1347</c:v>
                </c:pt>
                <c:pt idx="659">
                  <c:v>1.1365000000000001</c:v>
                </c:pt>
                <c:pt idx="660">
                  <c:v>1.1384000000000001</c:v>
                </c:pt>
                <c:pt idx="661">
                  <c:v>1.1403000000000001</c:v>
                </c:pt>
                <c:pt idx="662">
                  <c:v>1.1422000000000001</c:v>
                </c:pt>
                <c:pt idx="663">
                  <c:v>1.1440999999999999</c:v>
                </c:pt>
                <c:pt idx="664">
                  <c:v>1.1459999999999999</c:v>
                </c:pt>
                <c:pt idx="665">
                  <c:v>1.1477999999999999</c:v>
                </c:pt>
                <c:pt idx="666">
                  <c:v>1.1496999999999999</c:v>
                </c:pt>
                <c:pt idx="667">
                  <c:v>1.1516</c:v>
                </c:pt>
                <c:pt idx="668">
                  <c:v>1.1535</c:v>
                </c:pt>
                <c:pt idx="669">
                  <c:v>1.1556</c:v>
                </c:pt>
                <c:pt idx="670">
                  <c:v>1.1577999999999999</c:v>
                </c:pt>
                <c:pt idx="671">
                  <c:v>1.1598999999999999</c:v>
                </c:pt>
                <c:pt idx="672">
                  <c:v>1.1619999999999999</c:v>
                </c:pt>
                <c:pt idx="673">
                  <c:v>1.1640999999999999</c:v>
                </c:pt>
                <c:pt idx="674">
                  <c:v>1.1662999999999999</c:v>
                </c:pt>
                <c:pt idx="675">
                  <c:v>1.1684000000000001</c:v>
                </c:pt>
                <c:pt idx="676">
                  <c:v>1.1705000000000001</c:v>
                </c:pt>
                <c:pt idx="677">
                  <c:v>1.1727000000000001</c:v>
                </c:pt>
                <c:pt idx="678">
                  <c:v>1.1748000000000001</c:v>
                </c:pt>
                <c:pt idx="679">
                  <c:v>1.1769000000000001</c:v>
                </c:pt>
                <c:pt idx="680">
                  <c:v>1.179</c:v>
                </c:pt>
                <c:pt idx="681">
                  <c:v>1.1812</c:v>
                </c:pt>
                <c:pt idx="682">
                  <c:v>1.1833</c:v>
                </c:pt>
                <c:pt idx="683">
                  <c:v>1.1854</c:v>
                </c:pt>
                <c:pt idx="684">
                  <c:v>1.1876</c:v>
                </c:pt>
                <c:pt idx="685">
                  <c:v>1.1897</c:v>
                </c:pt>
                <c:pt idx="686">
                  <c:v>1.1918</c:v>
                </c:pt>
                <c:pt idx="687">
                  <c:v>1.1939</c:v>
                </c:pt>
                <c:pt idx="688">
                  <c:v>1.1960999999999999</c:v>
                </c:pt>
                <c:pt idx="689">
                  <c:v>1.1981999999999999</c:v>
                </c:pt>
                <c:pt idx="690">
                  <c:v>1.2002999999999999</c:v>
                </c:pt>
                <c:pt idx="691">
                  <c:v>1.2024999999999999</c:v>
                </c:pt>
                <c:pt idx="692">
                  <c:v>1.2045999999999999</c:v>
                </c:pt>
                <c:pt idx="693">
                  <c:v>1.2067000000000001</c:v>
                </c:pt>
                <c:pt idx="694">
                  <c:v>1.2088000000000001</c:v>
                </c:pt>
                <c:pt idx="695">
                  <c:v>1.2110000000000001</c:v>
                </c:pt>
                <c:pt idx="696">
                  <c:v>1.2131000000000001</c:v>
                </c:pt>
                <c:pt idx="697">
                  <c:v>1.2152000000000001</c:v>
                </c:pt>
                <c:pt idx="698">
                  <c:v>1.2174</c:v>
                </c:pt>
                <c:pt idx="699">
                  <c:v>1.2195</c:v>
                </c:pt>
                <c:pt idx="700">
                  <c:v>1.2216</c:v>
                </c:pt>
                <c:pt idx="701">
                  <c:v>1.2237</c:v>
                </c:pt>
                <c:pt idx="702">
                  <c:v>1.2259</c:v>
                </c:pt>
                <c:pt idx="703">
                  <c:v>1.228</c:v>
                </c:pt>
                <c:pt idx="704">
                  <c:v>1.2301</c:v>
                </c:pt>
                <c:pt idx="705">
                  <c:v>1.2323</c:v>
                </c:pt>
                <c:pt idx="706">
                  <c:v>1.2343999999999999</c:v>
                </c:pt>
                <c:pt idx="707">
                  <c:v>1.2364999999999999</c:v>
                </c:pt>
                <c:pt idx="708">
                  <c:v>1.2386999999999999</c:v>
                </c:pt>
                <c:pt idx="709">
                  <c:v>1.2407999999999999</c:v>
                </c:pt>
                <c:pt idx="710">
                  <c:v>1.2428999999999999</c:v>
                </c:pt>
                <c:pt idx="711">
                  <c:v>1.2450000000000001</c:v>
                </c:pt>
                <c:pt idx="712">
                  <c:v>1.2472000000000001</c:v>
                </c:pt>
                <c:pt idx="713">
                  <c:v>1.2493000000000001</c:v>
                </c:pt>
                <c:pt idx="714">
                  <c:v>1.2514000000000001</c:v>
                </c:pt>
                <c:pt idx="715">
                  <c:v>1.2536</c:v>
                </c:pt>
                <c:pt idx="716">
                  <c:v>1.2557</c:v>
                </c:pt>
                <c:pt idx="717">
                  <c:v>1.2578</c:v>
                </c:pt>
                <c:pt idx="718">
                  <c:v>1.2599</c:v>
                </c:pt>
                <c:pt idx="719">
                  <c:v>1.2621</c:v>
                </c:pt>
                <c:pt idx="720">
                  <c:v>1.2642</c:v>
                </c:pt>
                <c:pt idx="721">
                  <c:v>1.2663</c:v>
                </c:pt>
                <c:pt idx="722">
                  <c:v>1.2685</c:v>
                </c:pt>
                <c:pt idx="723">
                  <c:v>1.2706</c:v>
                </c:pt>
                <c:pt idx="724">
                  <c:v>1.2726999999999999</c:v>
                </c:pt>
                <c:pt idx="725">
                  <c:v>1.2747999999999999</c:v>
                </c:pt>
                <c:pt idx="726">
                  <c:v>1.2769999999999999</c:v>
                </c:pt>
                <c:pt idx="727">
                  <c:v>1.2790999999999999</c:v>
                </c:pt>
                <c:pt idx="728">
                  <c:v>1.2811999999999999</c:v>
                </c:pt>
                <c:pt idx="729">
                  <c:v>1.2834000000000001</c:v>
                </c:pt>
                <c:pt idx="730">
                  <c:v>1.2855000000000001</c:v>
                </c:pt>
                <c:pt idx="731">
                  <c:v>1.2876000000000001</c:v>
                </c:pt>
                <c:pt idx="732">
                  <c:v>1.2897000000000001</c:v>
                </c:pt>
                <c:pt idx="733">
                  <c:v>1.2919</c:v>
                </c:pt>
                <c:pt idx="734">
                  <c:v>1.294</c:v>
                </c:pt>
                <c:pt idx="735">
                  <c:v>1.2964</c:v>
                </c:pt>
                <c:pt idx="736">
                  <c:v>1.2987</c:v>
                </c:pt>
                <c:pt idx="737">
                  <c:v>1.3010999999999999</c:v>
                </c:pt>
                <c:pt idx="738">
                  <c:v>1.3035000000000001</c:v>
                </c:pt>
                <c:pt idx="739">
                  <c:v>1.3059000000000001</c:v>
                </c:pt>
                <c:pt idx="740">
                  <c:v>1.3082</c:v>
                </c:pt>
                <c:pt idx="741">
                  <c:v>1.3106</c:v>
                </c:pt>
                <c:pt idx="742">
                  <c:v>1.3129999999999999</c:v>
                </c:pt>
                <c:pt idx="743">
                  <c:v>1.3153999999999999</c:v>
                </c:pt>
                <c:pt idx="744">
                  <c:v>1.3177000000000001</c:v>
                </c:pt>
                <c:pt idx="745">
                  <c:v>1.3201000000000001</c:v>
                </c:pt>
                <c:pt idx="746">
                  <c:v>1.3225</c:v>
                </c:pt>
                <c:pt idx="747">
                  <c:v>1.3249</c:v>
                </c:pt>
                <c:pt idx="748">
                  <c:v>1.3271999999999999</c:v>
                </c:pt>
                <c:pt idx="749">
                  <c:v>1.3295999999999999</c:v>
                </c:pt>
                <c:pt idx="750">
                  <c:v>1.3320000000000001</c:v>
                </c:pt>
                <c:pt idx="751">
                  <c:v>1.3344</c:v>
                </c:pt>
                <c:pt idx="752">
                  <c:v>1.3367</c:v>
                </c:pt>
                <c:pt idx="753">
                  <c:v>1.3391</c:v>
                </c:pt>
                <c:pt idx="754">
                  <c:v>1.3414999999999999</c:v>
                </c:pt>
                <c:pt idx="755">
                  <c:v>1.3439000000000001</c:v>
                </c:pt>
                <c:pt idx="756">
                  <c:v>1.3462000000000001</c:v>
                </c:pt>
                <c:pt idx="757">
                  <c:v>1.3486</c:v>
                </c:pt>
                <c:pt idx="758">
                  <c:v>1.351</c:v>
                </c:pt>
                <c:pt idx="759">
                  <c:v>1.3533999999999999</c:v>
                </c:pt>
                <c:pt idx="760">
                  <c:v>1.3556999999999999</c:v>
                </c:pt>
                <c:pt idx="761">
                  <c:v>1.3581000000000001</c:v>
                </c:pt>
                <c:pt idx="762">
                  <c:v>1.3605</c:v>
                </c:pt>
                <c:pt idx="763">
                  <c:v>1.3629</c:v>
                </c:pt>
                <c:pt idx="764">
                  <c:v>1.3652</c:v>
                </c:pt>
                <c:pt idx="765">
                  <c:v>1.3675999999999999</c:v>
                </c:pt>
                <c:pt idx="766">
                  <c:v>1.37</c:v>
                </c:pt>
                <c:pt idx="767">
                  <c:v>1.3724000000000001</c:v>
                </c:pt>
                <c:pt idx="768">
                  <c:v>1.3747</c:v>
                </c:pt>
                <c:pt idx="769">
                  <c:v>1.3771</c:v>
                </c:pt>
                <c:pt idx="770">
                  <c:v>1.3794999999999999</c:v>
                </c:pt>
                <c:pt idx="771">
                  <c:v>1.3818999999999999</c:v>
                </c:pt>
                <c:pt idx="772">
                  <c:v>1.3842000000000001</c:v>
                </c:pt>
                <c:pt idx="773">
                  <c:v>1.3866000000000001</c:v>
                </c:pt>
                <c:pt idx="774">
                  <c:v>1.389</c:v>
                </c:pt>
                <c:pt idx="775">
                  <c:v>1.3914</c:v>
                </c:pt>
                <c:pt idx="776">
                  <c:v>1.3936999999999999</c:v>
                </c:pt>
                <c:pt idx="777">
                  <c:v>1.3960999999999999</c:v>
                </c:pt>
                <c:pt idx="778">
                  <c:v>1.3985000000000001</c:v>
                </c:pt>
                <c:pt idx="779">
                  <c:v>1.4009</c:v>
                </c:pt>
                <c:pt idx="780">
                  <c:v>1.4032</c:v>
                </c:pt>
                <c:pt idx="781">
                  <c:v>1.4056</c:v>
                </c:pt>
                <c:pt idx="782">
                  <c:v>1.4079999999999999</c:v>
                </c:pt>
                <c:pt idx="783">
                  <c:v>1.4104000000000001</c:v>
                </c:pt>
                <c:pt idx="784">
                  <c:v>1.4127000000000001</c:v>
                </c:pt>
                <c:pt idx="785">
                  <c:v>1.4151</c:v>
                </c:pt>
                <c:pt idx="786">
                  <c:v>1.4175</c:v>
                </c:pt>
                <c:pt idx="787">
                  <c:v>1.4198999999999999</c:v>
                </c:pt>
                <c:pt idx="788">
                  <c:v>1.4221999999999999</c:v>
                </c:pt>
                <c:pt idx="789">
                  <c:v>1.4246000000000001</c:v>
                </c:pt>
                <c:pt idx="790">
                  <c:v>1.427</c:v>
                </c:pt>
                <c:pt idx="791">
                  <c:v>1.4294</c:v>
                </c:pt>
                <c:pt idx="792">
                  <c:v>1.4317</c:v>
                </c:pt>
                <c:pt idx="793">
                  <c:v>1.4340999999999999</c:v>
                </c:pt>
                <c:pt idx="794">
                  <c:v>1.4365000000000001</c:v>
                </c:pt>
                <c:pt idx="795">
                  <c:v>1.4389000000000001</c:v>
                </c:pt>
                <c:pt idx="796">
                  <c:v>1.4412</c:v>
                </c:pt>
                <c:pt idx="797">
                  <c:v>1.4436</c:v>
                </c:pt>
                <c:pt idx="798">
                  <c:v>1.446</c:v>
                </c:pt>
                <c:pt idx="799">
                  <c:v>1.4483999999999999</c:v>
                </c:pt>
                <c:pt idx="800">
                  <c:v>1.4507000000000001</c:v>
                </c:pt>
                <c:pt idx="801">
                  <c:v>1.4531000000000001</c:v>
                </c:pt>
                <c:pt idx="802">
                  <c:v>1.4545999999999999</c:v>
                </c:pt>
                <c:pt idx="803">
                  <c:v>1.4560999999999999</c:v>
                </c:pt>
                <c:pt idx="804">
                  <c:v>1.4576</c:v>
                </c:pt>
                <c:pt idx="805">
                  <c:v>1.4592000000000001</c:v>
                </c:pt>
                <c:pt idx="806">
                  <c:v>1.4607000000000001</c:v>
                </c:pt>
                <c:pt idx="807">
                  <c:v>1.4621999999999999</c:v>
                </c:pt>
                <c:pt idx="808">
                  <c:v>1.4637</c:v>
                </c:pt>
                <c:pt idx="809">
                  <c:v>1.4652000000000001</c:v>
                </c:pt>
                <c:pt idx="810">
                  <c:v>1.4666999999999999</c:v>
                </c:pt>
                <c:pt idx="811">
                  <c:v>1.4682999999999999</c:v>
                </c:pt>
                <c:pt idx="812">
                  <c:v>1.4698</c:v>
                </c:pt>
                <c:pt idx="813">
                  <c:v>1.4713000000000001</c:v>
                </c:pt>
                <c:pt idx="814">
                  <c:v>1.4728000000000001</c:v>
                </c:pt>
                <c:pt idx="815">
                  <c:v>1.4742999999999999</c:v>
                </c:pt>
                <c:pt idx="816">
                  <c:v>1.4758</c:v>
                </c:pt>
                <c:pt idx="817">
                  <c:v>1.4773000000000001</c:v>
                </c:pt>
                <c:pt idx="818">
                  <c:v>1.4789000000000001</c:v>
                </c:pt>
                <c:pt idx="819">
                  <c:v>1.4803999999999999</c:v>
                </c:pt>
                <c:pt idx="820">
                  <c:v>1.4819</c:v>
                </c:pt>
                <c:pt idx="821">
                  <c:v>1.4834000000000001</c:v>
                </c:pt>
                <c:pt idx="822">
                  <c:v>1.4849000000000001</c:v>
                </c:pt>
                <c:pt idx="823">
                  <c:v>1.4863999999999999</c:v>
                </c:pt>
                <c:pt idx="824">
                  <c:v>1.488</c:v>
                </c:pt>
                <c:pt idx="825">
                  <c:v>1.4895</c:v>
                </c:pt>
                <c:pt idx="826">
                  <c:v>1.4910000000000001</c:v>
                </c:pt>
                <c:pt idx="827">
                  <c:v>1.4924999999999999</c:v>
                </c:pt>
                <c:pt idx="828">
                  <c:v>1.494</c:v>
                </c:pt>
                <c:pt idx="829">
                  <c:v>1.4955000000000001</c:v>
                </c:pt>
                <c:pt idx="830">
                  <c:v>1.4971000000000001</c:v>
                </c:pt>
                <c:pt idx="831">
                  <c:v>1.4985999999999999</c:v>
                </c:pt>
                <c:pt idx="832">
                  <c:v>1.5001</c:v>
                </c:pt>
                <c:pt idx="833">
                  <c:v>1.5016</c:v>
                </c:pt>
                <c:pt idx="834">
                  <c:v>1.5031000000000001</c:v>
                </c:pt>
                <c:pt idx="835">
                  <c:v>1.5045999999999999</c:v>
                </c:pt>
                <c:pt idx="836">
                  <c:v>1.5061</c:v>
                </c:pt>
                <c:pt idx="837">
                  <c:v>1.5077</c:v>
                </c:pt>
                <c:pt idx="838">
                  <c:v>1.5092000000000001</c:v>
                </c:pt>
                <c:pt idx="839">
                  <c:v>1.5106999999999999</c:v>
                </c:pt>
                <c:pt idx="840">
                  <c:v>1.5122</c:v>
                </c:pt>
                <c:pt idx="841">
                  <c:v>1.5137</c:v>
                </c:pt>
                <c:pt idx="842">
                  <c:v>1.5152000000000001</c:v>
                </c:pt>
                <c:pt idx="843">
                  <c:v>1.5167999999999999</c:v>
                </c:pt>
                <c:pt idx="844">
                  <c:v>1.5183</c:v>
                </c:pt>
                <c:pt idx="845">
                  <c:v>1.5198</c:v>
                </c:pt>
                <c:pt idx="846">
                  <c:v>1.5213000000000001</c:v>
                </c:pt>
                <c:pt idx="847">
                  <c:v>1.5227999999999999</c:v>
                </c:pt>
                <c:pt idx="848">
                  <c:v>1.5243</c:v>
                </c:pt>
                <c:pt idx="849">
                  <c:v>1.5259</c:v>
                </c:pt>
                <c:pt idx="850">
                  <c:v>1.5274000000000001</c:v>
                </c:pt>
                <c:pt idx="851">
                  <c:v>1.5288999999999999</c:v>
                </c:pt>
                <c:pt idx="852">
                  <c:v>1.5304</c:v>
                </c:pt>
                <c:pt idx="853">
                  <c:v>1.5319</c:v>
                </c:pt>
                <c:pt idx="854">
                  <c:v>1.5334000000000001</c:v>
                </c:pt>
                <c:pt idx="855">
                  <c:v>1.5348999999999999</c:v>
                </c:pt>
                <c:pt idx="856">
                  <c:v>1.5365</c:v>
                </c:pt>
                <c:pt idx="857">
                  <c:v>1.538</c:v>
                </c:pt>
                <c:pt idx="858">
                  <c:v>1.5395000000000001</c:v>
                </c:pt>
                <c:pt idx="859">
                  <c:v>1.5409999999999999</c:v>
                </c:pt>
                <c:pt idx="860">
                  <c:v>1.5425</c:v>
                </c:pt>
                <c:pt idx="861">
                  <c:v>1.544</c:v>
                </c:pt>
                <c:pt idx="862">
                  <c:v>1.5456000000000001</c:v>
                </c:pt>
                <c:pt idx="863">
                  <c:v>1.5470999999999999</c:v>
                </c:pt>
                <c:pt idx="864">
                  <c:v>1.5486</c:v>
                </c:pt>
                <c:pt idx="865">
                  <c:v>1.5501</c:v>
                </c:pt>
                <c:pt idx="866">
                  <c:v>1.5516000000000001</c:v>
                </c:pt>
                <c:pt idx="867">
                  <c:v>1.5530999999999999</c:v>
                </c:pt>
                <c:pt idx="868">
                  <c:v>1.5546</c:v>
                </c:pt>
                <c:pt idx="869">
                  <c:v>1.5562</c:v>
                </c:pt>
                <c:pt idx="870">
                  <c:v>1.5577000000000001</c:v>
                </c:pt>
                <c:pt idx="871">
                  <c:v>1.5591999999999999</c:v>
                </c:pt>
                <c:pt idx="872">
                  <c:v>1.5607</c:v>
                </c:pt>
                <c:pt idx="873">
                  <c:v>1.5622</c:v>
                </c:pt>
                <c:pt idx="874">
                  <c:v>1.5637000000000001</c:v>
                </c:pt>
                <c:pt idx="875">
                  <c:v>1.5652999999999999</c:v>
                </c:pt>
                <c:pt idx="876">
                  <c:v>1.5668</c:v>
                </c:pt>
                <c:pt idx="877">
                  <c:v>1.5683</c:v>
                </c:pt>
                <c:pt idx="878">
                  <c:v>1.5698000000000001</c:v>
                </c:pt>
                <c:pt idx="879">
                  <c:v>1.5712999999999999</c:v>
                </c:pt>
                <c:pt idx="880">
                  <c:v>1.5728</c:v>
                </c:pt>
                <c:pt idx="881">
                  <c:v>1.5743</c:v>
                </c:pt>
                <c:pt idx="882">
                  <c:v>1.5759000000000001</c:v>
                </c:pt>
                <c:pt idx="883">
                  <c:v>1.5773999999999999</c:v>
                </c:pt>
                <c:pt idx="884">
                  <c:v>1.5789</c:v>
                </c:pt>
                <c:pt idx="885">
                  <c:v>1.5804</c:v>
                </c:pt>
                <c:pt idx="886">
                  <c:v>1.5819000000000001</c:v>
                </c:pt>
                <c:pt idx="887">
                  <c:v>1.5833999999999999</c:v>
                </c:pt>
                <c:pt idx="888">
                  <c:v>1.585</c:v>
                </c:pt>
                <c:pt idx="889">
                  <c:v>1.5865</c:v>
                </c:pt>
                <c:pt idx="890">
                  <c:v>1.5880000000000001</c:v>
                </c:pt>
                <c:pt idx="891">
                  <c:v>1.5894999999999999</c:v>
                </c:pt>
                <c:pt idx="892">
                  <c:v>1.591</c:v>
                </c:pt>
                <c:pt idx="893">
                  <c:v>1.5925</c:v>
                </c:pt>
                <c:pt idx="894">
                  <c:v>1.5941000000000001</c:v>
                </c:pt>
                <c:pt idx="895">
                  <c:v>1.5955999999999999</c:v>
                </c:pt>
                <c:pt idx="896">
                  <c:v>1.5971</c:v>
                </c:pt>
                <c:pt idx="897">
                  <c:v>1.5986</c:v>
                </c:pt>
                <c:pt idx="898">
                  <c:v>1.6001000000000001</c:v>
                </c:pt>
                <c:pt idx="899">
                  <c:v>1.6015999999999999</c:v>
                </c:pt>
                <c:pt idx="900">
                  <c:v>1.6031</c:v>
                </c:pt>
                <c:pt idx="901">
                  <c:v>1.6047</c:v>
                </c:pt>
                <c:pt idx="902">
                  <c:v>1.6062000000000001</c:v>
                </c:pt>
                <c:pt idx="903">
                  <c:v>1.6076999999999999</c:v>
                </c:pt>
                <c:pt idx="904">
                  <c:v>1.6092</c:v>
                </c:pt>
                <c:pt idx="905">
                  <c:v>1.6107</c:v>
                </c:pt>
                <c:pt idx="906">
                  <c:v>1.6122000000000001</c:v>
                </c:pt>
                <c:pt idx="907">
                  <c:v>1.6137999999999999</c:v>
                </c:pt>
                <c:pt idx="908">
                  <c:v>1.6153</c:v>
                </c:pt>
                <c:pt idx="909">
                  <c:v>1.6168</c:v>
                </c:pt>
                <c:pt idx="910">
                  <c:v>1.6183000000000001</c:v>
                </c:pt>
                <c:pt idx="911">
                  <c:v>1.6197999999999999</c:v>
                </c:pt>
                <c:pt idx="912">
                  <c:v>1.6213</c:v>
                </c:pt>
                <c:pt idx="913">
                  <c:v>1.6229</c:v>
                </c:pt>
                <c:pt idx="914">
                  <c:v>1.6244000000000001</c:v>
                </c:pt>
                <c:pt idx="915">
                  <c:v>1.6258999999999999</c:v>
                </c:pt>
                <c:pt idx="916">
                  <c:v>1.6274</c:v>
                </c:pt>
                <c:pt idx="917">
                  <c:v>1.6289</c:v>
                </c:pt>
                <c:pt idx="918">
                  <c:v>1.6304000000000001</c:v>
                </c:pt>
                <c:pt idx="919">
                  <c:v>1.6318999999999999</c:v>
                </c:pt>
                <c:pt idx="920">
                  <c:v>1.6335</c:v>
                </c:pt>
                <c:pt idx="921">
                  <c:v>1.635</c:v>
                </c:pt>
                <c:pt idx="922">
                  <c:v>1.6365000000000001</c:v>
                </c:pt>
                <c:pt idx="923">
                  <c:v>1.6379999999999999</c:v>
                </c:pt>
                <c:pt idx="924">
                  <c:v>1.6395</c:v>
                </c:pt>
                <c:pt idx="925">
                  <c:v>1.641</c:v>
                </c:pt>
                <c:pt idx="926">
                  <c:v>1.6426000000000001</c:v>
                </c:pt>
                <c:pt idx="927">
                  <c:v>1.6440999999999999</c:v>
                </c:pt>
                <c:pt idx="928">
                  <c:v>1.6456</c:v>
                </c:pt>
                <c:pt idx="929">
                  <c:v>1.6471</c:v>
                </c:pt>
                <c:pt idx="930">
                  <c:v>1.6471</c:v>
                </c:pt>
                <c:pt idx="931">
                  <c:v>1.6471</c:v>
                </c:pt>
                <c:pt idx="932">
                  <c:v>1.6471</c:v>
                </c:pt>
                <c:pt idx="933">
                  <c:v>1.6471</c:v>
                </c:pt>
                <c:pt idx="934">
                  <c:v>1.6471</c:v>
                </c:pt>
                <c:pt idx="935">
                  <c:v>1.6471</c:v>
                </c:pt>
                <c:pt idx="936">
                  <c:v>1.6471</c:v>
                </c:pt>
                <c:pt idx="937">
                  <c:v>1.6471</c:v>
                </c:pt>
                <c:pt idx="938">
                  <c:v>1.6471</c:v>
                </c:pt>
                <c:pt idx="939">
                  <c:v>1.6471</c:v>
                </c:pt>
                <c:pt idx="940">
                  <c:v>1.6471</c:v>
                </c:pt>
                <c:pt idx="941">
                  <c:v>1.6471</c:v>
                </c:pt>
                <c:pt idx="942">
                  <c:v>1.6471</c:v>
                </c:pt>
                <c:pt idx="943">
                  <c:v>1.6471</c:v>
                </c:pt>
                <c:pt idx="944">
                  <c:v>1.6471</c:v>
                </c:pt>
                <c:pt idx="945">
                  <c:v>1.6471</c:v>
                </c:pt>
                <c:pt idx="946">
                  <c:v>1.6471</c:v>
                </c:pt>
                <c:pt idx="947">
                  <c:v>1.6471</c:v>
                </c:pt>
                <c:pt idx="948">
                  <c:v>1.6471</c:v>
                </c:pt>
                <c:pt idx="949">
                  <c:v>1.6471</c:v>
                </c:pt>
                <c:pt idx="950">
                  <c:v>1.6471</c:v>
                </c:pt>
                <c:pt idx="951">
                  <c:v>1.6471</c:v>
                </c:pt>
                <c:pt idx="952">
                  <c:v>1.6471</c:v>
                </c:pt>
                <c:pt idx="953">
                  <c:v>1.6471</c:v>
                </c:pt>
                <c:pt idx="954">
                  <c:v>1.6471</c:v>
                </c:pt>
                <c:pt idx="955">
                  <c:v>1.6471</c:v>
                </c:pt>
                <c:pt idx="956">
                  <c:v>1.6471</c:v>
                </c:pt>
                <c:pt idx="957">
                  <c:v>1.6471</c:v>
                </c:pt>
                <c:pt idx="958">
                  <c:v>1.6471</c:v>
                </c:pt>
                <c:pt idx="959">
                  <c:v>1.6471</c:v>
                </c:pt>
                <c:pt idx="960">
                  <c:v>1.6471</c:v>
                </c:pt>
                <c:pt idx="961">
                  <c:v>1.6471</c:v>
                </c:pt>
                <c:pt idx="962">
                  <c:v>1.6471</c:v>
                </c:pt>
                <c:pt idx="963">
                  <c:v>1.6471</c:v>
                </c:pt>
                <c:pt idx="964">
                  <c:v>1.6471</c:v>
                </c:pt>
                <c:pt idx="965">
                  <c:v>1.6471</c:v>
                </c:pt>
                <c:pt idx="966">
                  <c:v>1.6471</c:v>
                </c:pt>
                <c:pt idx="967">
                  <c:v>1.6471</c:v>
                </c:pt>
                <c:pt idx="968">
                  <c:v>1.6471</c:v>
                </c:pt>
                <c:pt idx="969">
                  <c:v>1.6471</c:v>
                </c:pt>
                <c:pt idx="970">
                  <c:v>1.6471</c:v>
                </c:pt>
                <c:pt idx="971">
                  <c:v>1.6471</c:v>
                </c:pt>
                <c:pt idx="972">
                  <c:v>1.6471</c:v>
                </c:pt>
                <c:pt idx="973">
                  <c:v>1.6471</c:v>
                </c:pt>
                <c:pt idx="974">
                  <c:v>1.6471</c:v>
                </c:pt>
                <c:pt idx="975">
                  <c:v>1.6471</c:v>
                </c:pt>
                <c:pt idx="976">
                  <c:v>1.6471</c:v>
                </c:pt>
                <c:pt idx="977">
                  <c:v>1.6471</c:v>
                </c:pt>
                <c:pt idx="978">
                  <c:v>1.6471</c:v>
                </c:pt>
                <c:pt idx="979">
                  <c:v>1.6471</c:v>
                </c:pt>
                <c:pt idx="980">
                  <c:v>1.6471</c:v>
                </c:pt>
                <c:pt idx="981">
                  <c:v>1.6471</c:v>
                </c:pt>
                <c:pt idx="982">
                  <c:v>1.6471</c:v>
                </c:pt>
                <c:pt idx="983">
                  <c:v>1.6471</c:v>
                </c:pt>
                <c:pt idx="984">
                  <c:v>1.6471</c:v>
                </c:pt>
                <c:pt idx="985">
                  <c:v>1.6471</c:v>
                </c:pt>
                <c:pt idx="986">
                  <c:v>1.6471</c:v>
                </c:pt>
                <c:pt idx="987">
                  <c:v>1.6471</c:v>
                </c:pt>
                <c:pt idx="988">
                  <c:v>1.6471</c:v>
                </c:pt>
                <c:pt idx="989">
                  <c:v>1.6471</c:v>
                </c:pt>
                <c:pt idx="990">
                  <c:v>1.6471</c:v>
                </c:pt>
                <c:pt idx="991">
                  <c:v>1.6471</c:v>
                </c:pt>
                <c:pt idx="992">
                  <c:v>1.6471</c:v>
                </c:pt>
                <c:pt idx="993">
                  <c:v>1.6471</c:v>
                </c:pt>
                <c:pt idx="994">
                  <c:v>1.6471</c:v>
                </c:pt>
                <c:pt idx="995">
                  <c:v>1.6471</c:v>
                </c:pt>
                <c:pt idx="996">
                  <c:v>1.6471</c:v>
                </c:pt>
                <c:pt idx="997">
                  <c:v>1.6471</c:v>
                </c:pt>
                <c:pt idx="998">
                  <c:v>1.6471</c:v>
                </c:pt>
                <c:pt idx="999">
                  <c:v>1.6471</c:v>
                </c:pt>
                <c:pt idx="1000">
                  <c:v>1.6471</c:v>
                </c:pt>
                <c:pt idx="1001">
                  <c:v>1.6471</c:v>
                </c:pt>
                <c:pt idx="1002">
                  <c:v>1.6471</c:v>
                </c:pt>
                <c:pt idx="1003">
                  <c:v>1.6471</c:v>
                </c:pt>
                <c:pt idx="1004">
                  <c:v>1.6471</c:v>
                </c:pt>
                <c:pt idx="1005">
                  <c:v>1.6471</c:v>
                </c:pt>
                <c:pt idx="1006">
                  <c:v>1.6471</c:v>
                </c:pt>
                <c:pt idx="1007">
                  <c:v>1.6471</c:v>
                </c:pt>
                <c:pt idx="1008">
                  <c:v>1.6471</c:v>
                </c:pt>
                <c:pt idx="1009">
                  <c:v>1.6471</c:v>
                </c:pt>
                <c:pt idx="1010">
                  <c:v>1.6471</c:v>
                </c:pt>
                <c:pt idx="1011">
                  <c:v>1.6471</c:v>
                </c:pt>
                <c:pt idx="1012">
                  <c:v>1.6471</c:v>
                </c:pt>
                <c:pt idx="1013">
                  <c:v>1.6471</c:v>
                </c:pt>
                <c:pt idx="1014">
                  <c:v>1.6471</c:v>
                </c:pt>
                <c:pt idx="1015">
                  <c:v>1.6471</c:v>
                </c:pt>
                <c:pt idx="1016">
                  <c:v>1.6471</c:v>
                </c:pt>
                <c:pt idx="1017">
                  <c:v>1.6471</c:v>
                </c:pt>
                <c:pt idx="1018">
                  <c:v>1.6471</c:v>
                </c:pt>
                <c:pt idx="1019">
                  <c:v>1.6471</c:v>
                </c:pt>
                <c:pt idx="1020">
                  <c:v>1.6471</c:v>
                </c:pt>
                <c:pt idx="1021">
                  <c:v>1.6471</c:v>
                </c:pt>
                <c:pt idx="1022">
                  <c:v>1.6471</c:v>
                </c:pt>
                <c:pt idx="1023">
                  <c:v>1.6471</c:v>
                </c:pt>
              </c:numCache>
            </c:numRef>
          </c:yVal>
          <c:smooth val="1"/>
          <c:extLst>
            <c:ext xmlns:c16="http://schemas.microsoft.com/office/drawing/2014/chart" uri="{C3380CC4-5D6E-409C-BE32-E72D297353CC}">
              <c16:uniqueId val="{00000001-E233-497E-A859-5239D4D162D7}"/>
            </c:ext>
          </c:extLst>
        </c:ser>
        <c:dLbls>
          <c:showLegendKey val="0"/>
          <c:showVal val="0"/>
          <c:showCatName val="0"/>
          <c:showSerName val="0"/>
          <c:showPercent val="0"/>
          <c:showBubbleSize val="0"/>
        </c:dLbls>
        <c:axId val="496464384"/>
        <c:axId val="496461432"/>
      </c:scatterChart>
      <c:valAx>
        <c:axId val="496464384"/>
        <c:scaling>
          <c:orientation val="minMax"/>
          <c:max val="1024"/>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Luma values, Xy</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6461432"/>
        <c:crosses val="autoZero"/>
        <c:crossBetween val="midCat"/>
        <c:majorUnit val="256"/>
      </c:valAx>
      <c:valAx>
        <c:axId val="496461432"/>
        <c:scaling>
          <c:orientation val="minMax"/>
          <c:max val="1.7000000000000002"/>
          <c:min val="0.5"/>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Scaling values, 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6464384"/>
        <c:crosses val="autoZero"/>
        <c:crossBetween val="midCat"/>
      </c:valAx>
      <c:spPr>
        <a:noFill/>
        <a:ln>
          <a:noFill/>
        </a:ln>
        <a:effectLst/>
      </c:spPr>
    </c:plotArea>
    <c:legend>
      <c:legendPos val="r"/>
      <c:layout>
        <c:manualLayout>
          <c:xMode val="edge"/>
          <c:yMode val="edge"/>
          <c:x val="0.18505533683289585"/>
          <c:y val="9.3170749489647153E-2"/>
          <c:w val="0.27576252063514683"/>
          <c:h val="0.1562510936132983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A8D0B3-FCFB-4843-AB1A-3F4929C4201B}" type="datetimeFigureOut">
              <a:rPr lang="en-US" smtClean="0"/>
              <a:t>4/11/2018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9EC2C-57DC-4405-8CC8-3BAEEE801092}" type="slidenum">
              <a:rPr lang="en-US" smtClean="0"/>
              <a:t>‹#›</a:t>
            </a:fld>
            <a:endParaRPr lang="en-US"/>
          </a:p>
        </p:txBody>
      </p:sp>
    </p:spTree>
    <p:extLst>
      <p:ext uri="{BB962C8B-B14F-4D97-AF65-F5344CB8AC3E}">
        <p14:creationId xmlns:p14="http://schemas.microsoft.com/office/powerpoint/2010/main" val="1684670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A9EC2C-57DC-4405-8CC8-3BAEEE801092}" type="slidenum">
              <a:rPr lang="en-US" smtClean="0"/>
              <a:t>22</a:t>
            </a:fld>
            <a:endParaRPr lang="en-US"/>
          </a:p>
        </p:txBody>
      </p:sp>
    </p:spTree>
    <p:extLst>
      <p:ext uri="{BB962C8B-B14F-4D97-AF65-F5344CB8AC3E}">
        <p14:creationId xmlns:p14="http://schemas.microsoft.com/office/powerpoint/2010/main" val="3555941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A9EC2C-57DC-4405-8CC8-3BAEEE801092}" type="slidenum">
              <a:rPr lang="en-US" smtClean="0"/>
              <a:t>23</a:t>
            </a:fld>
            <a:endParaRPr lang="en-US"/>
          </a:p>
        </p:txBody>
      </p:sp>
    </p:spTree>
    <p:extLst>
      <p:ext uri="{BB962C8B-B14F-4D97-AF65-F5344CB8AC3E}">
        <p14:creationId xmlns:p14="http://schemas.microsoft.com/office/powerpoint/2010/main" val="338474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4A4AD3A-ADBF-40C4-9819-CAC5F6D47F9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3139980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A4AD3A-ADBF-40C4-9819-CAC5F6D47F9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3637854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4A4AD3A-ADBF-40C4-9819-CAC5F6D47F9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3163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1487" y="365126"/>
            <a:ext cx="11349037" cy="820738"/>
          </a:xfrm>
        </p:spPr>
        <p:txBody>
          <a:bodyPr/>
          <a:lstStyle/>
          <a:p>
            <a:r>
              <a:rPr lang="en-US" dirty="0"/>
              <a:t>Click to edit Master title style</a:t>
            </a:r>
          </a:p>
        </p:txBody>
      </p:sp>
      <p:sp>
        <p:nvSpPr>
          <p:cNvPr id="3" name="Content Placeholder 2"/>
          <p:cNvSpPr>
            <a:spLocks noGrp="1"/>
          </p:cNvSpPr>
          <p:nvPr>
            <p:ph idx="1"/>
          </p:nvPr>
        </p:nvSpPr>
        <p:spPr>
          <a:xfrm>
            <a:off x="471487" y="1333500"/>
            <a:ext cx="11349037" cy="4843463"/>
          </a:xfrm>
        </p:spPr>
        <p:txBody>
          <a:bodyPr/>
          <a:lstStyle>
            <a:lvl1pPr>
              <a:defRPr sz="22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A4A4AD3A-ADBF-40C4-9819-CAC5F6D47F9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4035682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A4AD3A-ADBF-40C4-9819-CAC5F6D47F9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2112438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4A4AD3A-ADBF-40C4-9819-CAC5F6D47F9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1991832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4A4AD3A-ADBF-40C4-9819-CAC5F6D47F99}" type="datetimeFigureOut">
              <a:rPr lang="en-US" smtClean="0"/>
              <a:t>4/11/2018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2660078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4A4AD3A-ADBF-40C4-9819-CAC5F6D47F99}" type="datetimeFigureOut">
              <a:rPr lang="en-US" smtClean="0"/>
              <a:t>4/11/2018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1364287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A4AD3A-ADBF-40C4-9819-CAC5F6D47F99}" type="datetimeFigureOut">
              <a:rPr lang="en-US" smtClean="0"/>
              <a:t>4/11/2018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1343796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A4AD3A-ADBF-40C4-9819-CAC5F6D47F9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1983975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A4AD3A-ADBF-40C4-9819-CAC5F6D47F9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CC713-AE31-4FAA-A336-7E9C9C19FDAA}" type="slidenum">
              <a:rPr lang="en-US" smtClean="0"/>
              <a:t>‹#›</a:t>
            </a:fld>
            <a:endParaRPr lang="en-US"/>
          </a:p>
        </p:txBody>
      </p:sp>
    </p:spTree>
    <p:extLst>
      <p:ext uri="{BB962C8B-B14F-4D97-AF65-F5344CB8AC3E}">
        <p14:creationId xmlns:p14="http://schemas.microsoft.com/office/powerpoint/2010/main" val="1191301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A4AD3A-ADBF-40C4-9819-CAC5F6D47F99}" type="datetimeFigureOut">
              <a:rPr lang="en-US" smtClean="0"/>
              <a:t>4/11/2018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9CC713-AE31-4FAA-A336-7E9C9C19FDAA}" type="slidenum">
              <a:rPr lang="en-US" smtClean="0"/>
              <a:t>‹#›</a:t>
            </a:fld>
            <a:endParaRPr lang="en-US"/>
          </a:p>
        </p:txBody>
      </p:sp>
    </p:spTree>
    <p:extLst>
      <p:ext uri="{BB962C8B-B14F-4D97-AF65-F5344CB8AC3E}">
        <p14:creationId xmlns:p14="http://schemas.microsoft.com/office/powerpoint/2010/main" val="1574782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15.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image" Target="../media/image9.png"/><Relationship Id="rId16"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2800" dirty="0">
                <a:latin typeface="+mn-lt"/>
              </a:rPr>
              <a:t>JVET-J0021 – </a:t>
            </a:r>
            <a:r>
              <a:rPr lang="en-US" sz="2800" dirty="0"/>
              <a:t>Description of SDR, HDR and 360° video coding technology proposal by Qualcomm and Technicolor – low and high complexity versions</a:t>
            </a:r>
            <a:endParaRPr lang="en-US" sz="2800" dirty="0">
              <a:latin typeface="+mn-lt"/>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33433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BD877-5192-48EF-B885-77650381E91A}"/>
              </a:ext>
            </a:extLst>
          </p:cNvPr>
          <p:cNvSpPr>
            <a:spLocks noGrp="1"/>
          </p:cNvSpPr>
          <p:nvPr>
            <p:ph type="title"/>
          </p:nvPr>
        </p:nvSpPr>
        <p:spPr/>
        <p:txBody>
          <a:bodyPr/>
          <a:lstStyle/>
          <a:p>
            <a:r>
              <a:rPr lang="en-US" dirty="0"/>
              <a:t>Merge Mode with Template Matching</a:t>
            </a:r>
          </a:p>
        </p:txBody>
      </p:sp>
      <p:sp>
        <p:nvSpPr>
          <p:cNvPr id="3" name="Content Placeholder 2">
            <a:extLst>
              <a:ext uri="{FF2B5EF4-FFF2-40B4-BE49-F238E27FC236}">
                <a16:creationId xmlns:a16="http://schemas.microsoft.com/office/drawing/2014/main" id="{4A7FE786-0F88-401C-9801-37D060A92006}"/>
              </a:ext>
            </a:extLst>
          </p:cNvPr>
          <p:cNvSpPr>
            <a:spLocks noGrp="1"/>
          </p:cNvSpPr>
          <p:nvPr>
            <p:ph idx="1"/>
          </p:nvPr>
        </p:nvSpPr>
        <p:spPr/>
        <p:txBody>
          <a:bodyPr/>
          <a:lstStyle/>
          <a:p>
            <a:r>
              <a:rPr lang="en-CA" sz="2000" dirty="0"/>
              <a:t>Merge candidates (4):</a:t>
            </a:r>
          </a:p>
          <a:p>
            <a:pPr lvl="1"/>
            <a:r>
              <a:rPr lang="en-CA" sz="1800" dirty="0"/>
              <a:t>Spatial candidates (blocks 1- 5).</a:t>
            </a:r>
            <a:endParaRPr lang="en-US" sz="1800" dirty="0"/>
          </a:p>
          <a:p>
            <a:pPr lvl="1"/>
            <a:r>
              <a:rPr lang="en-CA" sz="1800" dirty="0"/>
              <a:t>Temporal candidates.</a:t>
            </a:r>
            <a:endParaRPr lang="en-US" sz="1800" dirty="0"/>
          </a:p>
          <a:p>
            <a:pPr lvl="1"/>
            <a:r>
              <a:rPr lang="en-CA" sz="1800" dirty="0"/>
              <a:t>Non-adjacent spatial candidates (block 6 - 49).              </a:t>
            </a:r>
            <a:endParaRPr lang="en-US" sz="1800" dirty="0"/>
          </a:p>
          <a:p>
            <a:pPr lvl="1"/>
            <a:r>
              <a:rPr lang="en-CA" sz="1800" dirty="0"/>
              <a:t>Combined candidates.</a:t>
            </a:r>
            <a:endParaRPr lang="en-US" sz="1800" dirty="0"/>
          </a:p>
          <a:p>
            <a:pPr lvl="1"/>
            <a:r>
              <a:rPr lang="en-CA" sz="1800" dirty="0"/>
              <a:t>Zero candidates.</a:t>
            </a:r>
          </a:p>
          <a:p>
            <a:r>
              <a:rPr lang="en-CA" sz="2000" dirty="0"/>
              <a:t>For the first four spatial candidates, the bi-prediction ones are inserted before the ones with </a:t>
            </a:r>
            <a:r>
              <a:rPr lang="en-CA" sz="2000" dirty="0" err="1"/>
              <a:t>uni</a:t>
            </a:r>
            <a:r>
              <a:rPr lang="en-CA" sz="2000" dirty="0"/>
              <a:t>-prediction. </a:t>
            </a:r>
          </a:p>
          <a:p>
            <a:r>
              <a:rPr lang="en-CA" sz="2000" dirty="0"/>
              <a:t>After the merge candidates list is constructed, all the </a:t>
            </a:r>
            <a:r>
              <a:rPr lang="en-CA" sz="2000" dirty="0" err="1"/>
              <a:t>uni</a:t>
            </a:r>
            <a:r>
              <a:rPr lang="en-CA" sz="2000" dirty="0"/>
              <a:t>-prediction are converted into bi-prediction candidates by mirroring the available MV. </a:t>
            </a:r>
            <a:endParaRPr lang="en-US" sz="2000" dirty="0"/>
          </a:p>
          <a:p>
            <a:r>
              <a:rPr lang="en-CA" sz="2000" dirty="0"/>
              <a:t>The Template Matching refinement is applied only to the merge candidate signalled to the decoder.</a:t>
            </a:r>
            <a:endParaRPr lang="en-US" sz="2000" dirty="0"/>
          </a:p>
          <a:p>
            <a:endParaRPr lang="en-US" dirty="0"/>
          </a:p>
        </p:txBody>
      </p:sp>
    </p:spTree>
    <p:extLst>
      <p:ext uri="{BB962C8B-B14F-4D97-AF65-F5344CB8AC3E}">
        <p14:creationId xmlns:p14="http://schemas.microsoft.com/office/powerpoint/2010/main" val="3862878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6DFE2-DF43-46BB-920F-C284071E00C7}"/>
              </a:ext>
            </a:extLst>
          </p:cNvPr>
          <p:cNvSpPr>
            <a:spLocks noGrp="1"/>
          </p:cNvSpPr>
          <p:nvPr>
            <p:ph type="title"/>
          </p:nvPr>
        </p:nvSpPr>
        <p:spPr/>
        <p:txBody>
          <a:bodyPr>
            <a:normAutofit/>
          </a:bodyPr>
          <a:lstStyle/>
          <a:p>
            <a:r>
              <a:rPr lang="en-US" dirty="0"/>
              <a:t>Primary and Secondary Transforms</a:t>
            </a:r>
          </a:p>
        </p:txBody>
      </p:sp>
      <p:sp>
        <p:nvSpPr>
          <p:cNvPr id="3" name="Content Placeholder 2">
            <a:extLst>
              <a:ext uri="{FF2B5EF4-FFF2-40B4-BE49-F238E27FC236}">
                <a16:creationId xmlns:a16="http://schemas.microsoft.com/office/drawing/2014/main" id="{E16D7B83-C1D7-4D3A-B28B-ADAF5F4786BE}"/>
              </a:ext>
            </a:extLst>
          </p:cNvPr>
          <p:cNvSpPr>
            <a:spLocks noGrp="1"/>
          </p:cNvSpPr>
          <p:nvPr>
            <p:ph idx="1"/>
          </p:nvPr>
        </p:nvSpPr>
        <p:spPr>
          <a:xfrm>
            <a:off x="471487" y="1249542"/>
            <a:ext cx="11349037" cy="5341586"/>
          </a:xfrm>
        </p:spPr>
        <p:txBody>
          <a:bodyPr/>
          <a:lstStyle/>
          <a:p>
            <a:r>
              <a:rPr lang="en-CA" sz="2000" dirty="0"/>
              <a:t>Primary Transform:</a:t>
            </a:r>
          </a:p>
          <a:p>
            <a:pPr lvl="1"/>
            <a:r>
              <a:rPr lang="en-CA" sz="1800" dirty="0"/>
              <a:t>In addition to AMT transforms used in JEM (DCT-2, DCT-5, DCT-8, DST-1, and DST-7) two more cores are added. </a:t>
            </a:r>
          </a:p>
          <a:p>
            <a:pPr lvl="2"/>
            <a:r>
              <a:rPr lang="en-CA" dirty="0"/>
              <a:t>Intra: DST-4 and identity transform,</a:t>
            </a:r>
          </a:p>
          <a:p>
            <a:pPr lvl="2"/>
            <a:r>
              <a:rPr lang="en-CA" dirty="0"/>
              <a:t>Inter: KLT-1 and KLT-2.</a:t>
            </a:r>
            <a:endParaRPr lang="en-US" dirty="0"/>
          </a:p>
          <a:p>
            <a:pPr lvl="1"/>
            <a:r>
              <a:rPr lang="en-CA" sz="1800" dirty="0"/>
              <a:t>Intra: 7 transform sets, where each set has 4 transform pairs, are defined.</a:t>
            </a:r>
          </a:p>
          <a:p>
            <a:pPr lvl="2"/>
            <a:r>
              <a:rPr lang="en-CA" dirty="0"/>
              <a:t>Assignment of each of the 7 transform sets is based on different intra prediction mode and block size. </a:t>
            </a:r>
          </a:p>
          <a:p>
            <a:pPr lvl="2"/>
            <a:r>
              <a:rPr lang="en-CA" dirty="0"/>
              <a:t>The first entry in the transform pair determines vertical transform, and the second one the horizontal transform. </a:t>
            </a:r>
            <a:endParaRPr lang="en-US" dirty="0"/>
          </a:p>
          <a:p>
            <a:pPr lvl="2"/>
            <a:r>
              <a:rPr lang="en-US" dirty="0"/>
              <a:t>For block sizes up to 16x16 identity transform is used if </a:t>
            </a:r>
            <a:r>
              <a:rPr lang="en-CA" dirty="0"/>
              <a:t>transform index is equal to 3 and the distance between intra mode and horizontal (vertical) mode smaller than predefine threshold.</a:t>
            </a:r>
          </a:p>
          <a:p>
            <a:pPr lvl="1"/>
            <a:r>
              <a:rPr lang="en-CA" dirty="0"/>
              <a:t>Inter:</a:t>
            </a:r>
          </a:p>
          <a:p>
            <a:pPr marL="0" indent="0">
              <a:buNone/>
            </a:pPr>
            <a:r>
              <a:rPr lang="en-CA" sz="1800" dirty="0"/>
              <a:t>	{(KLT-1, KLT-1), (KLT-1, KLT-2), (KLT-2, KLT-1), (KLT-2, KLT-2)} 	→ 16x16 and smaller</a:t>
            </a:r>
          </a:p>
          <a:p>
            <a:pPr marL="0" indent="0">
              <a:buNone/>
            </a:pPr>
            <a:r>
              <a:rPr lang="en-CA" sz="1800" dirty="0"/>
              <a:t>	{(DCT-8, DCT-8), (DCT-8, DST-7), (DST-7, DCT-8), (DST-7, DST-7)}</a:t>
            </a:r>
            <a:r>
              <a:rPr lang="en-CA" sz="2000" dirty="0"/>
              <a:t>	</a:t>
            </a:r>
          </a:p>
          <a:p>
            <a:r>
              <a:rPr lang="en-CA" sz="2000" dirty="0"/>
              <a:t>NSST can be applied and signaled only when AMT flag is equal to 0 or AMT transform index is equal to 0.</a:t>
            </a:r>
            <a:endParaRPr lang="en-US" sz="2000" dirty="0"/>
          </a:p>
          <a:p>
            <a:pPr lvl="1"/>
            <a:endParaRPr lang="en-US" dirty="0"/>
          </a:p>
        </p:txBody>
      </p:sp>
      <p:sp>
        <p:nvSpPr>
          <p:cNvPr id="4" name="TextBox 3">
            <a:extLst>
              <a:ext uri="{FF2B5EF4-FFF2-40B4-BE49-F238E27FC236}">
                <a16:creationId xmlns:a16="http://schemas.microsoft.com/office/drawing/2014/main" id="{31B9EA8C-E825-4658-BD6F-9492B1918258}"/>
              </a:ext>
            </a:extLst>
          </p:cNvPr>
          <p:cNvSpPr txBox="1"/>
          <p:nvPr/>
        </p:nvSpPr>
        <p:spPr>
          <a:xfrm>
            <a:off x="9518904" y="100232"/>
            <a:ext cx="2497800" cy="369332"/>
          </a:xfrm>
          <a:prstGeom prst="rect">
            <a:avLst/>
          </a:prstGeom>
          <a:noFill/>
        </p:spPr>
        <p:txBody>
          <a:bodyPr wrap="none" rtlCol="0">
            <a:spAutoFit/>
          </a:bodyPr>
          <a:lstStyle/>
          <a:p>
            <a:r>
              <a:rPr lang="en-CA" dirty="0"/>
              <a:t>JVET-C0022, JVET-D0126</a:t>
            </a:r>
            <a:endParaRPr lang="en-US" dirty="0"/>
          </a:p>
        </p:txBody>
      </p:sp>
    </p:spTree>
    <p:extLst>
      <p:ext uri="{BB962C8B-B14F-4D97-AF65-F5344CB8AC3E}">
        <p14:creationId xmlns:p14="http://schemas.microsoft.com/office/powerpoint/2010/main" val="2723967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8C0C8-725C-4B09-8A91-D879E312FCF6}"/>
              </a:ext>
            </a:extLst>
          </p:cNvPr>
          <p:cNvSpPr>
            <a:spLocks noGrp="1"/>
          </p:cNvSpPr>
          <p:nvPr>
            <p:ph type="title"/>
          </p:nvPr>
        </p:nvSpPr>
        <p:spPr/>
        <p:txBody>
          <a:bodyPr/>
          <a:lstStyle/>
          <a:p>
            <a:r>
              <a:rPr lang="en-US" dirty="0"/>
              <a:t>Sign Prediction </a:t>
            </a:r>
          </a:p>
        </p:txBody>
      </p:sp>
      <p:sp>
        <p:nvSpPr>
          <p:cNvPr id="3" name="Content Placeholder 2">
            <a:extLst>
              <a:ext uri="{FF2B5EF4-FFF2-40B4-BE49-F238E27FC236}">
                <a16:creationId xmlns:a16="http://schemas.microsoft.com/office/drawing/2014/main" id="{7308EB4A-F024-4BBA-8A69-486F43CFFE20}"/>
              </a:ext>
            </a:extLst>
          </p:cNvPr>
          <p:cNvSpPr>
            <a:spLocks noGrp="1"/>
          </p:cNvSpPr>
          <p:nvPr>
            <p:ph idx="1"/>
          </p:nvPr>
        </p:nvSpPr>
        <p:spPr>
          <a:xfrm>
            <a:off x="471487" y="1333500"/>
            <a:ext cx="11349037" cy="3110484"/>
          </a:xfrm>
        </p:spPr>
        <p:txBody>
          <a:bodyPr/>
          <a:lstStyle/>
          <a:p>
            <a:r>
              <a:rPr lang="en-CA" dirty="0"/>
              <a:t>A context coded bin is signaled to indicate whether a coefficient sign is equal to the sign which minimizes the cost function</a:t>
            </a:r>
            <a:r>
              <a:rPr lang="en-US" dirty="0"/>
              <a:t>.</a:t>
            </a:r>
          </a:p>
          <a:p>
            <a:pPr lvl="1"/>
            <a:r>
              <a:rPr lang="en-CA" dirty="0"/>
              <a:t>E.g., if two signs are predicted, for all possible combination of sign values, (+, +), (+, –), (–, +), (–, –), the cost function is calculated and the combination with the minimum cost is selected.</a:t>
            </a:r>
          </a:p>
          <a:p>
            <a:r>
              <a:rPr lang="en-CA" dirty="0"/>
              <a:t>Cost function</a:t>
            </a:r>
          </a:p>
          <a:p>
            <a:pPr lvl="1"/>
            <a:r>
              <a:rPr lang="en-CA" dirty="0"/>
              <a:t>Calculate reconstructed residual for both negative and positive sign combinations.</a:t>
            </a:r>
          </a:p>
          <a:p>
            <a:pPr lvl="2"/>
            <a:r>
              <a:rPr lang="en-CA" dirty="0"/>
              <a:t>The reconstructed residual is derived based on the prestored elemental residuals multiplied by coefficient magnitude and accumulated for all coefficients for which sign is predicted.</a:t>
            </a:r>
          </a:p>
          <a:p>
            <a:pPr lvl="1"/>
            <a:r>
              <a:rPr lang="en-CA" dirty="0"/>
              <a:t>Cost function is defined as discontinuity measure across block boundary.</a:t>
            </a:r>
            <a:endParaRPr lang="en-US" dirty="0"/>
          </a:p>
        </p:txBody>
      </p:sp>
      <p:pic>
        <p:nvPicPr>
          <p:cNvPr id="5" name="Picture 4">
            <a:extLst>
              <a:ext uri="{FF2B5EF4-FFF2-40B4-BE49-F238E27FC236}">
                <a16:creationId xmlns:a16="http://schemas.microsoft.com/office/drawing/2014/main" id="{003B5595-E91D-45B9-9CEB-5945C44EB6F8}"/>
              </a:ext>
            </a:extLst>
          </p:cNvPr>
          <p:cNvPicPr/>
          <p:nvPr/>
        </p:nvPicPr>
        <p:blipFill>
          <a:blip r:embed="rId2"/>
          <a:stretch>
            <a:fillRect/>
          </a:stretch>
        </p:blipFill>
        <p:spPr>
          <a:xfrm>
            <a:off x="1256139" y="4443984"/>
            <a:ext cx="3014282" cy="1859153"/>
          </a:xfrm>
          <a:prstGeom prst="rect">
            <a:avLst/>
          </a:prstGeom>
        </p:spPr>
      </p:pic>
      <p:sp>
        <p:nvSpPr>
          <p:cNvPr id="6" name="TextBox 5">
            <a:extLst>
              <a:ext uri="{FF2B5EF4-FFF2-40B4-BE49-F238E27FC236}">
                <a16:creationId xmlns:a16="http://schemas.microsoft.com/office/drawing/2014/main" id="{E195CEFE-194E-4717-B113-2A73D9B2C1CA}"/>
              </a:ext>
            </a:extLst>
          </p:cNvPr>
          <p:cNvSpPr txBox="1"/>
          <p:nvPr/>
        </p:nvSpPr>
        <p:spPr>
          <a:xfrm>
            <a:off x="10725912" y="75440"/>
            <a:ext cx="1295547" cy="369332"/>
          </a:xfrm>
          <a:prstGeom prst="rect">
            <a:avLst/>
          </a:prstGeom>
          <a:noFill/>
        </p:spPr>
        <p:txBody>
          <a:bodyPr wrap="none" rtlCol="0">
            <a:spAutoFit/>
          </a:bodyPr>
          <a:lstStyle/>
          <a:p>
            <a:r>
              <a:rPr lang="en-CA" dirty="0"/>
              <a:t>JVET-D0031</a:t>
            </a:r>
            <a:endParaRPr lang="en-US" dirty="0"/>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D429E466-3C50-4258-8544-32D22FA3B243}"/>
                  </a:ext>
                </a:extLst>
              </p:cNvPr>
              <p:cNvSpPr/>
              <p:nvPr/>
            </p:nvSpPr>
            <p:spPr>
              <a:xfrm>
                <a:off x="3172087" y="5373560"/>
                <a:ext cx="9937630" cy="59522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500" i="1" smtClean="0">
                          <a:latin typeface="Cambria Math" panose="02040503050406030204" pitchFamily="18" charset="0"/>
                        </a:rPr>
                        <m:t>𝑐𝑜𝑠𝑡</m:t>
                      </m:r>
                      <m:r>
                        <a:rPr lang="en-US" sz="1500" i="0">
                          <a:latin typeface="Cambria Math" panose="02040503050406030204" pitchFamily="18" charset="0"/>
                        </a:rPr>
                        <m:t>=</m:t>
                      </m:r>
                      <m:nary>
                        <m:naryPr>
                          <m:chr m:val="∑"/>
                          <m:limLoc m:val="subSup"/>
                          <m:grow m:val="on"/>
                          <m:ctrlPr>
                            <a:rPr lang="en-US" sz="1500" i="1">
                              <a:latin typeface="Cambria Math" panose="02040503050406030204" pitchFamily="18" charset="0"/>
                            </a:rPr>
                          </m:ctrlPr>
                        </m:naryPr>
                        <m:sub>
                          <m:r>
                            <a:rPr lang="en-US" sz="1500" i="1">
                              <a:latin typeface="Cambria Math" panose="02040503050406030204" pitchFamily="18" charset="0"/>
                            </a:rPr>
                            <m:t>𝑥</m:t>
                          </m:r>
                          <m:r>
                            <a:rPr lang="en-US" sz="1500" i="0">
                              <a:latin typeface="Cambria Math" panose="02040503050406030204" pitchFamily="18" charset="0"/>
                            </a:rPr>
                            <m:t>=0</m:t>
                          </m:r>
                        </m:sub>
                        <m:sup>
                          <m:r>
                            <a:rPr lang="en-US" sz="1500" i="1">
                              <a:latin typeface="Cambria Math" panose="02040503050406030204" pitchFamily="18" charset="0"/>
                            </a:rPr>
                            <m:t>𝑤</m:t>
                          </m:r>
                        </m:sup>
                        <m:e>
                          <m:d>
                            <m:dPr>
                              <m:begChr m:val="|"/>
                              <m:endChr m:val="|"/>
                              <m:ctrlPr>
                                <a:rPr lang="en-US" sz="1500" i="1">
                                  <a:latin typeface="Cambria Math" panose="02040503050406030204" pitchFamily="18" charset="0"/>
                                </a:rPr>
                              </m:ctrlPr>
                            </m:dPr>
                            <m:e>
                              <m:d>
                                <m:dPr>
                                  <m:ctrlPr>
                                    <a:rPr lang="en-US" sz="1500" i="1">
                                      <a:latin typeface="Cambria Math" panose="02040503050406030204" pitchFamily="18" charset="0"/>
                                    </a:rPr>
                                  </m:ctrlPr>
                                </m:dPr>
                                <m:e>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𝑅</m:t>
                                      </m:r>
                                    </m:e>
                                    <m:sub>
                                      <m:r>
                                        <a:rPr lang="en-US" sz="1500" i="1">
                                          <a:latin typeface="Cambria Math" panose="02040503050406030204" pitchFamily="18" charset="0"/>
                                        </a:rPr>
                                        <m:t>𝑥</m:t>
                                      </m:r>
                                      <m:r>
                                        <a:rPr lang="en-US" sz="1500" i="0">
                                          <a:latin typeface="Cambria Math" panose="02040503050406030204" pitchFamily="18" charset="0"/>
                                        </a:rPr>
                                        <m:t>,−1</m:t>
                                      </m:r>
                                    </m:sub>
                                  </m:sSub>
                                  <m:r>
                                    <a:rPr lang="en-US" sz="1500" i="0">
                                      <a:latin typeface="Cambria Math" panose="02040503050406030204" pitchFamily="18" charset="0"/>
                                    </a:rPr>
                                    <m:t>+2</m:t>
                                  </m:r>
                                  <m:sSub>
                                    <m:sSubPr>
                                      <m:ctrlPr>
                                        <a:rPr lang="en-US" sz="1500" i="1">
                                          <a:latin typeface="Cambria Math" panose="02040503050406030204" pitchFamily="18" charset="0"/>
                                        </a:rPr>
                                      </m:ctrlPr>
                                    </m:sSubPr>
                                    <m:e>
                                      <m:r>
                                        <a:rPr lang="en-US" sz="1500" i="1">
                                          <a:latin typeface="Cambria Math" panose="02040503050406030204" pitchFamily="18" charset="0"/>
                                        </a:rPr>
                                        <m:t>𝑅</m:t>
                                      </m:r>
                                    </m:e>
                                    <m:sub>
                                      <m:r>
                                        <a:rPr lang="en-US" sz="1500" i="1">
                                          <a:latin typeface="Cambria Math" panose="02040503050406030204" pitchFamily="18" charset="0"/>
                                        </a:rPr>
                                        <m:t>𝑥</m:t>
                                      </m:r>
                                      <m:r>
                                        <a:rPr lang="en-US" sz="1500" i="0">
                                          <a:latin typeface="Cambria Math" panose="02040503050406030204" pitchFamily="18" charset="0"/>
                                        </a:rPr>
                                        <m:t>,0</m:t>
                                      </m:r>
                                    </m:sub>
                                  </m:sSub>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𝑃</m:t>
                                      </m:r>
                                    </m:e>
                                    <m:sub>
                                      <m:r>
                                        <a:rPr lang="en-US" sz="1500" i="1">
                                          <a:latin typeface="Cambria Math" panose="02040503050406030204" pitchFamily="18" charset="0"/>
                                        </a:rPr>
                                        <m:t>𝑥</m:t>
                                      </m:r>
                                      <m:r>
                                        <a:rPr lang="en-US" sz="1500" i="0">
                                          <a:latin typeface="Cambria Math" panose="02040503050406030204" pitchFamily="18" charset="0"/>
                                        </a:rPr>
                                        <m:t>,1</m:t>
                                      </m:r>
                                    </m:sub>
                                  </m:sSub>
                                </m:e>
                              </m:d>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𝑟</m:t>
                                  </m:r>
                                </m:e>
                                <m:sub>
                                  <m:r>
                                    <a:rPr lang="en-US" sz="1500" i="1">
                                      <a:latin typeface="Cambria Math" panose="02040503050406030204" pitchFamily="18" charset="0"/>
                                    </a:rPr>
                                    <m:t>𝑥</m:t>
                                  </m:r>
                                  <m:r>
                                    <a:rPr lang="en-US" sz="1500" i="0">
                                      <a:latin typeface="Cambria Math" panose="02040503050406030204" pitchFamily="18" charset="0"/>
                                    </a:rPr>
                                    <m:t>,1</m:t>
                                  </m:r>
                                </m:sub>
                              </m:sSub>
                            </m:e>
                          </m:d>
                          <m:r>
                            <a:rPr lang="en-US" sz="1500" i="0">
                              <a:latin typeface="Cambria Math" panose="02040503050406030204" pitchFamily="18" charset="0"/>
                            </a:rPr>
                            <m:t>+ </m:t>
                          </m:r>
                        </m:e>
                      </m:nary>
                      <m:nary>
                        <m:naryPr>
                          <m:chr m:val="∑"/>
                          <m:limLoc m:val="subSup"/>
                          <m:grow m:val="on"/>
                          <m:ctrlPr>
                            <a:rPr lang="en-US" sz="1500" i="1">
                              <a:latin typeface="Cambria Math" panose="02040503050406030204" pitchFamily="18" charset="0"/>
                            </a:rPr>
                          </m:ctrlPr>
                        </m:naryPr>
                        <m:sub>
                          <m:r>
                            <a:rPr lang="en-US" sz="1500" i="1">
                              <a:latin typeface="Cambria Math" panose="02040503050406030204" pitchFamily="18" charset="0"/>
                            </a:rPr>
                            <m:t>𝑦</m:t>
                          </m:r>
                          <m:r>
                            <a:rPr lang="en-US" sz="1500" i="0">
                              <a:latin typeface="Cambria Math" panose="02040503050406030204" pitchFamily="18" charset="0"/>
                            </a:rPr>
                            <m:t>=</m:t>
                          </m:r>
                          <m:r>
                            <a:rPr lang="en-US" sz="1500" i="1">
                              <a:latin typeface="Cambria Math" panose="02040503050406030204" pitchFamily="18" charset="0"/>
                            </a:rPr>
                            <m:t>𝑜</m:t>
                          </m:r>
                        </m:sub>
                        <m:sup>
                          <m:r>
                            <a:rPr lang="en-US" sz="1500" i="1">
                              <a:latin typeface="Cambria Math" panose="02040503050406030204" pitchFamily="18" charset="0"/>
                            </a:rPr>
                            <m:t>h</m:t>
                          </m:r>
                        </m:sup>
                        <m:e>
                          <m:d>
                            <m:dPr>
                              <m:begChr m:val="|"/>
                              <m:endChr m:val="|"/>
                              <m:ctrlPr>
                                <a:rPr lang="en-US" sz="1500" i="1">
                                  <a:latin typeface="Cambria Math" panose="02040503050406030204" pitchFamily="18" charset="0"/>
                                </a:rPr>
                              </m:ctrlPr>
                            </m:dPr>
                            <m:e>
                              <m:d>
                                <m:dPr>
                                  <m:ctrlPr>
                                    <a:rPr lang="en-US" sz="1500" i="1">
                                      <a:latin typeface="Cambria Math" panose="02040503050406030204" pitchFamily="18" charset="0"/>
                                    </a:rPr>
                                  </m:ctrlPr>
                                </m:dPr>
                                <m:e>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𝑅</m:t>
                                      </m:r>
                                    </m:e>
                                    <m:sub>
                                      <m:r>
                                        <a:rPr lang="en-US" sz="1500" i="0">
                                          <a:latin typeface="Cambria Math" panose="02040503050406030204" pitchFamily="18" charset="0"/>
                                        </a:rPr>
                                        <m:t>−1,</m:t>
                                      </m:r>
                                      <m:r>
                                        <a:rPr lang="en-US" sz="1500" i="1">
                                          <a:latin typeface="Cambria Math" panose="02040503050406030204" pitchFamily="18" charset="0"/>
                                        </a:rPr>
                                        <m:t>𝑦</m:t>
                                      </m:r>
                                    </m:sub>
                                  </m:sSub>
                                  <m:r>
                                    <a:rPr lang="en-US" sz="1500" i="0">
                                      <a:latin typeface="Cambria Math" panose="02040503050406030204" pitchFamily="18" charset="0"/>
                                    </a:rPr>
                                    <m:t>+2</m:t>
                                  </m:r>
                                  <m:sSub>
                                    <m:sSubPr>
                                      <m:ctrlPr>
                                        <a:rPr lang="en-US" sz="1500" i="1">
                                          <a:latin typeface="Cambria Math" panose="02040503050406030204" pitchFamily="18" charset="0"/>
                                        </a:rPr>
                                      </m:ctrlPr>
                                    </m:sSubPr>
                                    <m:e>
                                      <m:r>
                                        <a:rPr lang="en-US" sz="1500" i="1">
                                          <a:latin typeface="Cambria Math" panose="02040503050406030204" pitchFamily="18" charset="0"/>
                                        </a:rPr>
                                        <m:t>𝑅</m:t>
                                      </m:r>
                                    </m:e>
                                    <m:sub>
                                      <m:r>
                                        <a:rPr lang="en-US" sz="1500" i="0">
                                          <a:latin typeface="Cambria Math" panose="02040503050406030204" pitchFamily="18" charset="0"/>
                                        </a:rPr>
                                        <m:t>0,</m:t>
                                      </m:r>
                                      <m:r>
                                        <a:rPr lang="en-US" sz="1500" i="1">
                                          <a:latin typeface="Cambria Math" panose="02040503050406030204" pitchFamily="18" charset="0"/>
                                        </a:rPr>
                                        <m:t>𝑦</m:t>
                                      </m:r>
                                    </m:sub>
                                  </m:sSub>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𝑃</m:t>
                                      </m:r>
                                    </m:e>
                                    <m:sub>
                                      <m:r>
                                        <a:rPr lang="en-US" sz="1500" i="0">
                                          <a:latin typeface="Cambria Math" panose="02040503050406030204" pitchFamily="18" charset="0"/>
                                        </a:rPr>
                                        <m:t>1,</m:t>
                                      </m:r>
                                      <m:r>
                                        <a:rPr lang="en-US" sz="1500" i="1">
                                          <a:latin typeface="Cambria Math" panose="02040503050406030204" pitchFamily="18" charset="0"/>
                                        </a:rPr>
                                        <m:t>𝑦</m:t>
                                      </m:r>
                                    </m:sub>
                                  </m:sSub>
                                </m:e>
                              </m:d>
                              <m:r>
                                <a:rPr lang="en-US" sz="1500" i="0">
                                  <a:latin typeface="Cambria Math" panose="02040503050406030204" pitchFamily="18" charset="0"/>
                                </a:rPr>
                                <m:t>−</m:t>
                              </m:r>
                              <m:sSub>
                                <m:sSubPr>
                                  <m:ctrlPr>
                                    <a:rPr lang="en-US" sz="1500" i="1">
                                      <a:latin typeface="Cambria Math" panose="02040503050406030204" pitchFamily="18" charset="0"/>
                                    </a:rPr>
                                  </m:ctrlPr>
                                </m:sSubPr>
                                <m:e>
                                  <m:r>
                                    <a:rPr lang="en-US" sz="1500" i="1">
                                      <a:latin typeface="Cambria Math" panose="02040503050406030204" pitchFamily="18" charset="0"/>
                                    </a:rPr>
                                    <m:t>𝑟</m:t>
                                  </m:r>
                                </m:e>
                                <m:sub>
                                  <m:r>
                                    <a:rPr lang="en-US" sz="1500" i="0">
                                      <a:latin typeface="Cambria Math" panose="02040503050406030204" pitchFamily="18" charset="0"/>
                                    </a:rPr>
                                    <m:t>1,</m:t>
                                  </m:r>
                                  <m:r>
                                    <a:rPr lang="en-US" sz="1500" i="1">
                                      <a:latin typeface="Cambria Math" panose="02040503050406030204" pitchFamily="18" charset="0"/>
                                    </a:rPr>
                                    <m:t>𝑦</m:t>
                                  </m:r>
                                </m:sub>
                              </m:sSub>
                            </m:e>
                          </m:d>
                          <m:r>
                            <a:rPr lang="en-US" sz="1500" i="0">
                              <a:latin typeface="Cambria Math" panose="02040503050406030204" pitchFamily="18" charset="0"/>
                            </a:rPr>
                            <m:t> </m:t>
                          </m:r>
                        </m:e>
                      </m:nary>
                    </m:oMath>
                  </m:oMathPara>
                </a14:m>
                <a:endParaRPr lang="en-US" sz="1500" dirty="0"/>
              </a:p>
            </p:txBody>
          </p:sp>
        </mc:Choice>
        <mc:Fallback xmlns="">
          <p:sp>
            <p:nvSpPr>
              <p:cNvPr id="4" name="Rectangle 3">
                <a:extLst>
                  <a:ext uri="{FF2B5EF4-FFF2-40B4-BE49-F238E27FC236}">
                    <a16:creationId xmlns:a16="http://schemas.microsoft.com/office/drawing/2014/main" id="{D429E466-3C50-4258-8544-32D22FA3B243}"/>
                  </a:ext>
                </a:extLst>
              </p:cNvPr>
              <p:cNvSpPr>
                <a:spLocks noRot="1" noChangeAspect="1" noMove="1" noResize="1" noEditPoints="1" noAdjustHandles="1" noChangeArrowheads="1" noChangeShapeType="1" noTextEdit="1"/>
              </p:cNvSpPr>
              <p:nvPr/>
            </p:nvSpPr>
            <p:spPr>
              <a:xfrm>
                <a:off x="3172087" y="5373560"/>
                <a:ext cx="9937630" cy="59522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97624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4AF77-851E-41FF-8B28-12B135940EC0}"/>
              </a:ext>
            </a:extLst>
          </p:cNvPr>
          <p:cNvSpPr>
            <a:spLocks noGrp="1"/>
          </p:cNvSpPr>
          <p:nvPr>
            <p:ph type="title"/>
          </p:nvPr>
        </p:nvSpPr>
        <p:spPr/>
        <p:txBody>
          <a:bodyPr/>
          <a:lstStyle/>
          <a:p>
            <a:r>
              <a:rPr lang="en-US" dirty="0"/>
              <a:t>In-Loop Filters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AFDDAC3-CA35-4E54-8B32-950855A01EA4}"/>
                  </a:ext>
                </a:extLst>
              </p:cNvPr>
              <p:cNvSpPr>
                <a:spLocks noGrp="1"/>
              </p:cNvSpPr>
              <p:nvPr>
                <p:ph idx="1"/>
              </p:nvPr>
            </p:nvSpPr>
            <p:spPr>
              <a:xfrm>
                <a:off x="471487" y="1146184"/>
                <a:ext cx="11349037" cy="4843463"/>
              </a:xfrm>
            </p:spPr>
            <p:txBody>
              <a:bodyPr/>
              <a:lstStyle/>
              <a:p>
                <a:r>
                  <a:rPr lang="en-US" dirty="0"/>
                  <a:t>Deblocking filter.</a:t>
                </a:r>
              </a:p>
              <a:p>
                <a:pPr lvl="1"/>
                <a:r>
                  <a:rPr lang="en-US" dirty="0"/>
                  <a:t>Long filter (9-tap) applied to 4 samples on each side of the boundary.</a:t>
                </a:r>
              </a:p>
              <a:p>
                <a:pPr lvl="1"/>
                <a:r>
                  <a:rPr lang="en-CA" dirty="0"/>
                  <a:t>Sum of the absolute values of second derivatives must be smaller than the threshold.</a:t>
                </a:r>
              </a:p>
              <a:p>
                <a:pPr lvl="1"/>
                <a:endParaRPr lang="en-CA" dirty="0"/>
              </a:p>
              <a:p>
                <a:pPr marL="457200" lvl="1" indent="0">
                  <a:buNone/>
                </a:pPr>
                <a14:m>
                  <m:oMathPara xmlns:m="http://schemas.openxmlformats.org/officeDocument/2006/math">
                    <m:oMathParaPr>
                      <m:jc m:val="centerGroup"/>
                    </m:oMathParaPr>
                    <m:oMath xmlns:m="http://schemas.openxmlformats.org/officeDocument/2006/math">
                      <m:m>
                        <m:mPr>
                          <m:mcs>
                            <m:mc>
                              <m:mcPr>
                                <m:count m:val="10"/>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15,0</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14,0</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1,0</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0,0</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0,0</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1,0</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14,0</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15,0</m:t>
                                </m:r>
                              </m:sub>
                            </m:sSub>
                          </m:e>
                        </m:mr>
                        <m:mr>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15,1</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14,1</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1,1</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0,1</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0,1</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1,1</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14,1</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15,1</m:t>
                                </m:r>
                              </m:sub>
                            </m:sSub>
                          </m:e>
                        </m:mr>
                        <m:mr>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15,2</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14,2</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1,2</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0,2</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0,2</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1,2</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14,2</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15,2</m:t>
                                </m:r>
                              </m:sub>
                            </m:sSub>
                          </m:e>
                        </m:mr>
                        <m:mr>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15,3</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14,3</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1,3</m:t>
                                </m:r>
                              </m:sub>
                            </m:sSub>
                          </m:e>
                          <m:e>
                            <m:sSub>
                              <m:sSubPr>
                                <m:ctrlPr>
                                  <a:rPr lang="en-US" i="1">
                                    <a:latin typeface="Cambria Math" panose="02040503050406030204" pitchFamily="18" charset="0"/>
                                  </a:rPr>
                                </m:ctrlPr>
                              </m:sSubPr>
                              <m:e>
                                <m:r>
                                  <a:rPr lang="en-CA" i="1">
                                    <a:latin typeface="Cambria Math" panose="02040503050406030204" pitchFamily="18" charset="0"/>
                                  </a:rPr>
                                  <m:t>𝑝</m:t>
                                </m:r>
                              </m:e>
                              <m:sub>
                                <m:r>
                                  <a:rPr lang="en-CA" i="1">
                                    <a:latin typeface="Cambria Math" panose="02040503050406030204" pitchFamily="18" charset="0"/>
                                  </a:rPr>
                                  <m:t>0,2</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0,3</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1,3</m:t>
                                </m:r>
                              </m:sub>
                            </m:sSub>
                          </m:e>
                          <m:e>
                            <m:r>
                              <a:rPr lang="en-CA" i="1">
                                <a:latin typeface="Cambria Math" panose="02040503050406030204" pitchFamily="18" charset="0"/>
                              </a:rPr>
                              <m:t>⋯</m:t>
                            </m:r>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14,3</m:t>
                                </m:r>
                              </m:sub>
                            </m:sSub>
                          </m:e>
                          <m:e>
                            <m:sSub>
                              <m:sSubPr>
                                <m:ctrlPr>
                                  <a:rPr lang="en-US" i="1">
                                    <a:latin typeface="Cambria Math" panose="02040503050406030204" pitchFamily="18" charset="0"/>
                                  </a:rPr>
                                </m:ctrlPr>
                              </m:sSubPr>
                              <m:e>
                                <m:r>
                                  <a:rPr lang="en-CA" i="1">
                                    <a:latin typeface="Cambria Math" panose="02040503050406030204" pitchFamily="18" charset="0"/>
                                  </a:rPr>
                                  <m:t>𝑞</m:t>
                                </m:r>
                              </m:e>
                              <m:sub>
                                <m:r>
                                  <a:rPr lang="en-CA" i="1">
                                    <a:latin typeface="Cambria Math" panose="02040503050406030204" pitchFamily="18" charset="0"/>
                                  </a:rPr>
                                  <m:t>15,3</m:t>
                                </m:r>
                              </m:sub>
                            </m:sSub>
                          </m:e>
                        </m:mr>
                      </m:m>
                    </m:oMath>
                  </m:oMathPara>
                </a14:m>
                <a:endParaRPr lang="en-US" dirty="0"/>
              </a:p>
              <a:p>
                <a:endParaRPr lang="en-US" dirty="0"/>
              </a:p>
              <a:p>
                <a:r>
                  <a:rPr lang="en-US" dirty="0"/>
                  <a:t>SAO – both </a:t>
                </a:r>
                <a:r>
                  <a:rPr lang="en-CA" dirty="0" err="1"/>
                  <a:t>sao_merge_left_flag</a:t>
                </a:r>
                <a:r>
                  <a:rPr lang="en-CA" dirty="0"/>
                  <a:t> and </a:t>
                </a:r>
                <a:r>
                  <a:rPr lang="en-CA" dirty="0" err="1"/>
                  <a:t>sao_merge_up_flag</a:t>
                </a:r>
                <a:r>
                  <a:rPr lang="en-CA" dirty="0"/>
                  <a:t> may be signaled and are allowed to be true.</a:t>
                </a:r>
                <a:endParaRPr lang="en-US" dirty="0"/>
              </a:p>
              <a:p>
                <a:pPr lvl="1"/>
                <a:endParaRPr lang="en-US" dirty="0"/>
              </a:p>
            </p:txBody>
          </p:sp>
        </mc:Choice>
        <mc:Fallback xmlns="">
          <p:sp>
            <p:nvSpPr>
              <p:cNvPr id="3" name="Content Placeholder 2">
                <a:extLst>
                  <a:ext uri="{FF2B5EF4-FFF2-40B4-BE49-F238E27FC236}">
                    <a16:creationId xmlns:a16="http://schemas.microsoft.com/office/drawing/2014/main" id="{DAFDDAC3-CA35-4E54-8B32-950855A01EA4}"/>
                  </a:ext>
                </a:extLst>
              </p:cNvPr>
              <p:cNvSpPr>
                <a:spLocks noGrp="1" noRot="1" noChangeAspect="1" noMove="1" noResize="1" noEditPoints="1" noAdjustHandles="1" noChangeArrowheads="1" noChangeShapeType="1" noTextEdit="1"/>
              </p:cNvSpPr>
              <p:nvPr>
                <p:ph idx="1"/>
              </p:nvPr>
            </p:nvSpPr>
            <p:spPr>
              <a:xfrm>
                <a:off x="471487" y="1146184"/>
                <a:ext cx="11349037" cy="4843463"/>
              </a:xfrm>
              <a:blipFill>
                <a:blip r:embed="rId2"/>
                <a:stretch>
                  <a:fillRect l="-591" t="-1635" r="-698"/>
                </a:stretch>
              </a:blipFill>
            </p:spPr>
            <p:txBody>
              <a:bodyPr/>
              <a:lstStyle/>
              <a:p>
                <a:r>
                  <a:rPr lang="en-US">
                    <a:noFill/>
                  </a:rPr>
                  <a:t> </a:t>
                </a:r>
              </a:p>
            </p:txBody>
          </p:sp>
        </mc:Fallback>
      </mc:AlternateContent>
      <p:cxnSp>
        <p:nvCxnSpPr>
          <p:cNvPr id="5" name="Straight Connector 4">
            <a:extLst>
              <a:ext uri="{FF2B5EF4-FFF2-40B4-BE49-F238E27FC236}">
                <a16:creationId xmlns:a16="http://schemas.microsoft.com/office/drawing/2014/main" id="{0259D6EA-AC38-426A-B67A-8CC207B5FF0B}"/>
              </a:ext>
            </a:extLst>
          </p:cNvPr>
          <p:cNvCxnSpPr/>
          <p:nvPr/>
        </p:nvCxnSpPr>
        <p:spPr>
          <a:xfrm>
            <a:off x="5896022" y="2266249"/>
            <a:ext cx="0" cy="143159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7907375-92FF-4AC9-82FB-EF1FE675F805}"/>
              </a:ext>
            </a:extLst>
          </p:cNvPr>
          <p:cNvSpPr/>
          <p:nvPr/>
        </p:nvSpPr>
        <p:spPr>
          <a:xfrm>
            <a:off x="3417630" y="2361413"/>
            <a:ext cx="1837068" cy="359968"/>
          </a:xfrm>
          <a:prstGeom prst="rect">
            <a:avLst/>
          </a:prstGeom>
          <a:noFill/>
          <a:ln w="190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63D8D7A-E923-495A-A9B3-31EC17E5570D}"/>
              </a:ext>
            </a:extLst>
          </p:cNvPr>
          <p:cNvSpPr/>
          <p:nvPr/>
        </p:nvSpPr>
        <p:spPr>
          <a:xfrm>
            <a:off x="3417630" y="3278920"/>
            <a:ext cx="1837068" cy="359968"/>
          </a:xfrm>
          <a:prstGeom prst="rect">
            <a:avLst/>
          </a:prstGeom>
          <a:noFill/>
          <a:ln w="190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F288CBD-6B5A-4443-B7D1-E18C6C254036}"/>
              </a:ext>
            </a:extLst>
          </p:cNvPr>
          <p:cNvSpPr/>
          <p:nvPr/>
        </p:nvSpPr>
        <p:spPr>
          <a:xfrm>
            <a:off x="6537347" y="2361413"/>
            <a:ext cx="1837068" cy="359968"/>
          </a:xfrm>
          <a:prstGeom prst="rect">
            <a:avLst/>
          </a:prstGeom>
          <a:noFill/>
          <a:ln w="190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B18CCBC-0E67-48CC-B4B1-BC772A3639E4}"/>
              </a:ext>
            </a:extLst>
          </p:cNvPr>
          <p:cNvSpPr/>
          <p:nvPr/>
        </p:nvSpPr>
        <p:spPr>
          <a:xfrm>
            <a:off x="6537347" y="3287536"/>
            <a:ext cx="1837068" cy="359968"/>
          </a:xfrm>
          <a:prstGeom prst="rect">
            <a:avLst/>
          </a:prstGeom>
          <a:noFill/>
          <a:ln w="190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8FC2A50-C7CD-4AA7-A7B3-C2B410E03C6E}"/>
              </a:ext>
            </a:extLst>
          </p:cNvPr>
          <p:cNvPicPr>
            <a:picLocks noChangeAspect="1"/>
          </p:cNvPicPr>
          <p:nvPr/>
        </p:nvPicPr>
        <p:blipFill>
          <a:blip r:embed="rId3"/>
          <a:stretch>
            <a:fillRect/>
          </a:stretch>
        </p:blipFill>
        <p:spPr>
          <a:xfrm>
            <a:off x="4567665" y="4652270"/>
            <a:ext cx="3056669" cy="2058959"/>
          </a:xfrm>
          <a:prstGeom prst="rect">
            <a:avLst/>
          </a:prstGeom>
        </p:spPr>
      </p:pic>
    </p:spTree>
    <p:extLst>
      <p:ext uri="{BB962C8B-B14F-4D97-AF65-F5344CB8AC3E}">
        <p14:creationId xmlns:p14="http://schemas.microsoft.com/office/powerpoint/2010/main" val="1774330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4AF77-851E-41FF-8B28-12B135940EC0}"/>
              </a:ext>
            </a:extLst>
          </p:cNvPr>
          <p:cNvSpPr>
            <a:spLocks noGrp="1"/>
          </p:cNvSpPr>
          <p:nvPr>
            <p:ph type="title"/>
          </p:nvPr>
        </p:nvSpPr>
        <p:spPr/>
        <p:txBody>
          <a:bodyPr/>
          <a:lstStyle/>
          <a:p>
            <a:r>
              <a:rPr lang="en-US" dirty="0"/>
              <a:t>In-Loop Filters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AFDDAC3-CA35-4E54-8B32-950855A01EA4}"/>
                  </a:ext>
                </a:extLst>
              </p:cNvPr>
              <p:cNvSpPr>
                <a:spLocks noGrp="1"/>
              </p:cNvSpPr>
              <p:nvPr>
                <p:ph idx="1"/>
              </p:nvPr>
            </p:nvSpPr>
            <p:spPr>
              <a:xfrm>
                <a:off x="471487" y="1275574"/>
                <a:ext cx="11349037" cy="4843463"/>
              </a:xfrm>
            </p:spPr>
            <p:txBody>
              <a:bodyPr/>
              <a:lstStyle/>
              <a:p>
                <a:r>
                  <a:rPr lang="en-US" dirty="0"/>
                  <a:t>Bilateral filter.</a:t>
                </a:r>
              </a:p>
              <a:p>
                <a:pPr marL="457200" lvl="1" indent="0">
                  <a:buNone/>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a:rPr lang="en-CA" i="1">
                              <a:latin typeface="Cambria Math" panose="02040503050406030204" pitchFamily="18" charset="0"/>
                            </a:rPr>
                            <m:t>𝑃</m:t>
                          </m:r>
                        </m:e>
                        <m:sub>
                          <m:r>
                            <a:rPr lang="en-CA" i="1">
                              <a:latin typeface="Cambria Math" panose="02040503050406030204" pitchFamily="18" charset="0"/>
                            </a:rPr>
                            <m:t>0,  0</m:t>
                          </m:r>
                        </m:sub>
                        <m:sup>
                          <m:r>
                            <a:rPr lang="en-CA" i="1">
                              <a:latin typeface="Cambria Math" panose="02040503050406030204" pitchFamily="18" charset="0"/>
                            </a:rPr>
                            <m:t>′</m:t>
                          </m:r>
                        </m:sup>
                      </m:sSubSup>
                      <m:r>
                        <a:rPr lang="en-CA" i="1">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0, 0</m:t>
                          </m:r>
                        </m:sub>
                      </m:sSub>
                      <m:r>
                        <a:rPr lang="en-CA" i="1">
                          <a:latin typeface="Cambria Math" panose="02040503050406030204" pitchFamily="18" charset="0"/>
                        </a:rPr>
                        <m:t>+</m:t>
                      </m:r>
                      <m:nary>
                        <m:naryPr>
                          <m:chr m:val="∑"/>
                          <m:ctrlPr>
                            <a:rPr lang="en-US" i="1">
                              <a:latin typeface="Cambria Math" panose="02040503050406030204" pitchFamily="18" charset="0"/>
                            </a:rPr>
                          </m:ctrlPr>
                        </m:naryPr>
                        <m:sub>
                          <m:r>
                            <a:rPr lang="en-CA" i="1">
                              <a:latin typeface="Cambria Math" panose="02040503050406030204" pitchFamily="18" charset="0"/>
                            </a:rPr>
                            <m:t>𝑘</m:t>
                          </m:r>
                          <m:r>
                            <a:rPr lang="en-CA" i="1">
                              <a:latin typeface="Cambria Math" panose="02040503050406030204" pitchFamily="18" charset="0"/>
                            </a:rPr>
                            <m:t>=1</m:t>
                          </m:r>
                        </m:sub>
                        <m:sup>
                          <m:r>
                            <a:rPr lang="en-CA" i="1">
                              <a:latin typeface="Cambria Math" panose="02040503050406030204" pitchFamily="18" charset="0"/>
                            </a:rPr>
                            <m:t>𝐾</m:t>
                          </m:r>
                        </m:sup>
                        <m:e>
                          <m:sSub>
                            <m:sSubPr>
                              <m:ctrlPr>
                                <a:rPr lang="en-US" i="1">
                                  <a:latin typeface="Cambria Math" panose="02040503050406030204" pitchFamily="18" charset="0"/>
                                </a:rPr>
                              </m:ctrlPr>
                            </m:sSubPr>
                            <m:e>
                              <m:r>
                                <a:rPr lang="en-CA" i="1">
                                  <a:latin typeface="Cambria Math" panose="02040503050406030204" pitchFamily="18" charset="0"/>
                                </a:rPr>
                                <m:t>𝑊</m:t>
                              </m:r>
                            </m:e>
                            <m:sub>
                              <m:r>
                                <a:rPr lang="en-CA" i="1">
                                  <a:latin typeface="Cambria Math" panose="02040503050406030204" pitchFamily="18" charset="0"/>
                                </a:rPr>
                                <m:t>𝑘</m:t>
                              </m:r>
                            </m:sub>
                          </m:sSub>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𝑘</m:t>
                                  </m:r>
                                  <m:r>
                                    <a:rPr lang="en-CA" i="1">
                                      <a:latin typeface="Cambria Math" panose="02040503050406030204" pitchFamily="18" charset="0"/>
                                    </a:rPr>
                                    <m:t>, 0</m:t>
                                  </m:r>
                                </m:sub>
                              </m:sSub>
                              <m:r>
                                <a:rPr lang="en-CA" i="1">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0, 0</m:t>
                                  </m:r>
                                </m:sub>
                              </m:sSub>
                            </m:e>
                          </m:d>
                          <m:r>
                            <a:rPr lang="en-CA" i="1">
                              <a:latin typeface="Cambria Math" panose="02040503050406030204" pitchFamily="18" charset="0"/>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𝑘</m:t>
                                  </m:r>
                                  <m:r>
                                    <a:rPr lang="en-CA" i="1">
                                      <a:latin typeface="Cambria Math" panose="02040503050406030204" pitchFamily="18" charset="0"/>
                                    </a:rPr>
                                    <m:t>, 0</m:t>
                                  </m:r>
                                </m:sub>
                              </m:sSub>
                              <m:r>
                                <a:rPr lang="en-CA" i="1">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0, 0</m:t>
                                  </m:r>
                                </m:sub>
                              </m:sSub>
                            </m:e>
                          </m:d>
                        </m:e>
                      </m:nary>
                    </m:oMath>
                  </m:oMathPara>
                </a14:m>
                <a:endParaRPr lang="en-US" dirty="0"/>
              </a:p>
              <a:p>
                <a:pPr marL="457200" lvl="1" indent="0">
                  <a:buNone/>
                </a:pPr>
                <a:endParaRPr lang="en-US" dirty="0"/>
              </a:p>
              <a:p>
                <a:pPr marL="457200" lvl="1" indent="0">
                  <a:spcBef>
                    <a:spcPts val="1800"/>
                  </a:spcBef>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CA" i="1">
                              <a:latin typeface="Cambria Math" panose="02040503050406030204" pitchFamily="18" charset="0"/>
                            </a:rPr>
                            <m:t>𝑊</m:t>
                          </m:r>
                        </m:e>
                        <m:sub>
                          <m:r>
                            <a:rPr lang="en-CA" i="1">
                              <a:latin typeface="Cambria Math" panose="02040503050406030204" pitchFamily="18" charset="0"/>
                            </a:rPr>
                            <m:t>𝑘</m:t>
                          </m:r>
                        </m:sub>
                      </m:sSub>
                      <m:r>
                        <a:rPr lang="en-CA">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𝑘</m:t>
                          </m:r>
                          <m:r>
                            <a:rPr lang="en-CA" i="1">
                              <a:latin typeface="Cambria Math" panose="02040503050406030204" pitchFamily="18" charset="0"/>
                            </a:rPr>
                            <m:t>, 0</m:t>
                          </m:r>
                        </m:sub>
                      </m:sSub>
                      <m:r>
                        <a:rPr lang="en-CA" i="1">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0, 0</m:t>
                          </m:r>
                        </m:sub>
                      </m:sSub>
                      <m:r>
                        <a:rPr lang="en-CA">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𝐷𝑖𝑠𝑡𝑎𝑛𝑐𝑒</m:t>
                          </m:r>
                        </m:e>
                        <m:sub>
                          <m:r>
                            <a:rPr lang="en-CA" i="1">
                              <a:latin typeface="Cambria Math" panose="02040503050406030204" pitchFamily="18" charset="0"/>
                            </a:rPr>
                            <m:t>𝑘</m:t>
                          </m:r>
                        </m:sub>
                      </m:sSub>
                      <m:r>
                        <a:rPr lang="en-CA">
                          <a:latin typeface="Cambria Math" panose="02040503050406030204" pitchFamily="18" charset="0"/>
                        </a:rPr>
                        <m:t>× </m:t>
                      </m:r>
                      <m:sSub>
                        <m:sSubPr>
                          <m:ctrlPr>
                            <a:rPr lang="en-US" i="1">
                              <a:latin typeface="Cambria Math" panose="02040503050406030204" pitchFamily="18" charset="0"/>
                            </a:rPr>
                          </m:ctrlPr>
                        </m:sSubPr>
                        <m:e>
                          <m:r>
                            <a:rPr lang="en-CA" i="1">
                              <a:latin typeface="Cambria Math" panose="02040503050406030204" pitchFamily="18" charset="0"/>
                            </a:rPr>
                            <m:t>𝑅𝑎𝑛𝑔𝑒</m:t>
                          </m:r>
                        </m:e>
                        <m:sub>
                          <m:r>
                            <a:rPr lang="en-CA" i="1">
                              <a:latin typeface="Cambria Math" panose="02040503050406030204" pitchFamily="18" charset="0"/>
                            </a:rPr>
                            <m:t>𝑘</m:t>
                          </m:r>
                        </m:sub>
                      </m:sSub>
                      <m:r>
                        <a:rPr lang="en-CA">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𝑘</m:t>
                          </m:r>
                          <m:r>
                            <a:rPr lang="en-CA" i="1">
                              <a:latin typeface="Cambria Math" panose="02040503050406030204" pitchFamily="18" charset="0"/>
                            </a:rPr>
                            <m:t>, 0</m:t>
                          </m:r>
                        </m:sub>
                      </m:sSub>
                      <m:r>
                        <a:rPr lang="en-CA" i="1">
                          <a:latin typeface="Cambria Math" panose="02040503050406030204" pitchFamily="18" charset="0"/>
                        </a:rPr>
                        <m:t>−</m:t>
                      </m:r>
                      <m:sSub>
                        <m:sSubPr>
                          <m:ctrlPr>
                            <a:rPr lang="en-US" i="1">
                              <a:latin typeface="Cambria Math" panose="02040503050406030204" pitchFamily="18" charset="0"/>
                            </a:rPr>
                          </m:ctrlPr>
                        </m:sSubPr>
                        <m:e>
                          <m:r>
                            <a:rPr lang="en-CA" i="1">
                              <a:latin typeface="Cambria Math" panose="02040503050406030204" pitchFamily="18" charset="0"/>
                            </a:rPr>
                            <m:t>𝑃</m:t>
                          </m:r>
                        </m:e>
                        <m:sub>
                          <m:r>
                            <a:rPr lang="en-CA" i="1">
                              <a:latin typeface="Cambria Math" panose="02040503050406030204" pitchFamily="18" charset="0"/>
                            </a:rPr>
                            <m:t>0, 0</m:t>
                          </m:r>
                        </m:sub>
                      </m:sSub>
                      <m:r>
                        <a:rPr lang="en-CA">
                          <a:latin typeface="Cambria Math" panose="02040503050406030204" pitchFamily="18" charset="0"/>
                        </a:rPr>
                        <m:t>)</m:t>
                      </m:r>
                    </m:oMath>
                  </m:oMathPara>
                </a14:m>
                <a:endParaRPr lang="en-US" dirty="0"/>
              </a:p>
              <a:p>
                <a:pPr lvl="1"/>
                <a:endParaRPr lang="en-CA" dirty="0"/>
              </a:p>
              <a:p>
                <a:pPr lvl="1"/>
                <a:r>
                  <a:rPr lang="en-CA" dirty="0"/>
                  <a:t>For inter-coded blocks, the intensity difference between current sample and one of its neighboring samples is replaced by an average of intensity differences between pixels within two windows covering current sample and the neighboring sample.</a:t>
                </a:r>
                <a:endParaRPr lang="en-US" dirty="0"/>
              </a:p>
            </p:txBody>
          </p:sp>
        </mc:Choice>
        <mc:Fallback xmlns="">
          <p:sp>
            <p:nvSpPr>
              <p:cNvPr id="3" name="Content Placeholder 2">
                <a:extLst>
                  <a:ext uri="{FF2B5EF4-FFF2-40B4-BE49-F238E27FC236}">
                    <a16:creationId xmlns:a16="http://schemas.microsoft.com/office/drawing/2014/main" id="{DAFDDAC3-CA35-4E54-8B32-950855A01EA4}"/>
                  </a:ext>
                </a:extLst>
              </p:cNvPr>
              <p:cNvSpPr>
                <a:spLocks noGrp="1" noRot="1" noChangeAspect="1" noMove="1" noResize="1" noEditPoints="1" noAdjustHandles="1" noChangeArrowheads="1" noChangeShapeType="1" noTextEdit="1"/>
              </p:cNvSpPr>
              <p:nvPr>
                <p:ph idx="1"/>
              </p:nvPr>
            </p:nvSpPr>
            <p:spPr>
              <a:xfrm>
                <a:off x="471487" y="1275574"/>
                <a:ext cx="11349037" cy="4843463"/>
              </a:xfrm>
              <a:blipFill>
                <a:blip r:embed="rId2"/>
                <a:stretch>
                  <a:fillRect l="-591" t="-1635"/>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974B8674-3668-4C1D-A70F-7ECD70870B81}"/>
              </a:ext>
            </a:extLst>
          </p:cNvPr>
          <p:cNvPicPr>
            <a:picLocks noChangeAspect="1"/>
          </p:cNvPicPr>
          <p:nvPr/>
        </p:nvPicPr>
        <p:blipFill>
          <a:blip r:embed="rId3"/>
          <a:stretch>
            <a:fillRect/>
          </a:stretch>
        </p:blipFill>
        <p:spPr>
          <a:xfrm>
            <a:off x="3621391" y="4776700"/>
            <a:ext cx="1758009" cy="1716174"/>
          </a:xfrm>
          <a:prstGeom prst="rect">
            <a:avLst/>
          </a:prstGeom>
        </p:spPr>
      </p:pic>
      <p:pic>
        <p:nvPicPr>
          <p:cNvPr id="5" name="Picture 4">
            <a:extLst>
              <a:ext uri="{FF2B5EF4-FFF2-40B4-BE49-F238E27FC236}">
                <a16:creationId xmlns:a16="http://schemas.microsoft.com/office/drawing/2014/main" id="{9D1FC1A1-7CFC-4927-9CD9-73703349E974}"/>
              </a:ext>
            </a:extLst>
          </p:cNvPr>
          <p:cNvPicPr>
            <a:picLocks noChangeAspect="1"/>
          </p:cNvPicPr>
          <p:nvPr/>
        </p:nvPicPr>
        <p:blipFill>
          <a:blip r:embed="rId4"/>
          <a:stretch>
            <a:fillRect/>
          </a:stretch>
        </p:blipFill>
        <p:spPr>
          <a:xfrm>
            <a:off x="6732601" y="4275091"/>
            <a:ext cx="3731240" cy="2360110"/>
          </a:xfrm>
          <a:prstGeom prst="rect">
            <a:avLst/>
          </a:prstGeom>
        </p:spPr>
      </p:pic>
    </p:spTree>
    <p:extLst>
      <p:ext uri="{BB962C8B-B14F-4D97-AF65-F5344CB8AC3E}">
        <p14:creationId xmlns:p14="http://schemas.microsoft.com/office/powerpoint/2010/main" val="3827326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7434-103F-4D66-99DC-A00B4BB25873}"/>
              </a:ext>
            </a:extLst>
          </p:cNvPr>
          <p:cNvSpPr>
            <a:spLocks noGrp="1"/>
          </p:cNvSpPr>
          <p:nvPr>
            <p:ph type="title"/>
          </p:nvPr>
        </p:nvSpPr>
        <p:spPr/>
        <p:txBody>
          <a:bodyPr/>
          <a:lstStyle/>
          <a:p>
            <a:r>
              <a:rPr lang="en-US" dirty="0"/>
              <a:t>Arithmetic Coding Engine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EC32CC5-E6FA-47AB-BE32-2DB8B2AB678F}"/>
                  </a:ext>
                </a:extLst>
              </p:cNvPr>
              <p:cNvSpPr>
                <a:spLocks noGrp="1"/>
              </p:cNvSpPr>
              <p:nvPr>
                <p:ph idx="1"/>
              </p:nvPr>
            </p:nvSpPr>
            <p:spPr/>
            <p:txBody>
              <a:bodyPr/>
              <a:lstStyle/>
              <a:p>
                <a:pPr>
                  <a:spcAft>
                    <a:spcPts val="1000"/>
                  </a:spcAft>
                </a:pPr>
                <a:r>
                  <a:rPr lang="en-CA" dirty="0"/>
                  <a:t>Modified the probability estimation part of the binary arithmetic coding used in JEM.</a:t>
                </a:r>
              </a:p>
              <a:p>
                <a:pPr marL="0" indent="0">
                  <a:spcAft>
                    <a:spcPts val="1200"/>
                  </a:spcAft>
                  <a:buNone/>
                </a:pPr>
                <a14:m>
                  <m:oMathPara xmlns:m="http://schemas.openxmlformats.org/officeDocument/2006/math">
                    <m:oMathParaPr>
                      <m:jc m:val="centerGroup"/>
                    </m:oMathParaPr>
                    <m:oMath xmlns:m="http://schemas.openxmlformats.org/officeDocument/2006/math">
                      <m:r>
                        <a:rPr lang="en-CA" i="1" smtClean="0">
                          <a:latin typeface="Cambria Math" panose="02040503050406030204" pitchFamily="18" charset="0"/>
                        </a:rPr>
                        <m:t>𝑏𝑖𝑛</m:t>
                      </m:r>
                      <m:r>
                        <a:rPr lang="en-CA" i="1" smtClean="0">
                          <a:latin typeface="Cambria Math" panose="02040503050406030204" pitchFamily="18" charset="0"/>
                        </a:rPr>
                        <m:t>=1→</m:t>
                      </m:r>
                      <m:r>
                        <a:rPr lang="en-CA" i="1" smtClean="0">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r>
                            <a:rPr lang="en-CA" i="1">
                              <a:latin typeface="Cambria Math" panose="02040503050406030204" pitchFamily="18" charset="0"/>
                            </a:rPr>
                            <m:t>+1</m:t>
                          </m:r>
                        </m:e>
                      </m:d>
                      <m:r>
                        <a:rPr lang="en-CA" i="1">
                          <a:latin typeface="Cambria Math" panose="02040503050406030204" pitchFamily="18" charset="0"/>
                        </a:rPr>
                        <m:t>=</m:t>
                      </m:r>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d>
                        <m:dPr>
                          <m:ctrlPr>
                            <a:rPr lang="en-US" i="1" smtClean="0">
                              <a:latin typeface="Cambria Math" panose="02040503050406030204" pitchFamily="18" charset="0"/>
                            </a:rPr>
                          </m:ctrlPr>
                        </m:dPr>
                        <m:e>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CA" i="1">
                                      <a:latin typeface="Cambria Math" panose="02040503050406030204" pitchFamily="18" charset="0"/>
                                    </a:rPr>
                                    <m:t>2</m:t>
                                  </m:r>
                                </m:e>
                                <m:sup>
                                  <m:r>
                                    <a:rPr lang="en-CA" i="1">
                                      <a:latin typeface="Cambria Math" panose="02040503050406030204" pitchFamily="18" charset="0"/>
                                    </a:rPr>
                                    <m:t>15</m:t>
                                  </m:r>
                                </m:sup>
                              </m:sSup>
                              <m:r>
                                <a:rPr lang="en-CA" i="1">
                                  <a:latin typeface="Cambria Math" panose="02040503050406030204" pitchFamily="18" charset="0"/>
                                </a:rPr>
                                <m:t>−</m:t>
                              </m:r>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e>
                          </m:d>
                          <m:r>
                            <a:rPr lang="en-CA" i="1">
                              <a:latin typeface="Cambria Math" panose="02040503050406030204" pitchFamily="18" charset="0"/>
                            </a:rPr>
                            <m:t>≫</m:t>
                          </m:r>
                          <m:r>
                            <a:rPr lang="en-US" b="0" i="1" smtClean="0">
                              <a:latin typeface="Cambria Math" panose="02040503050406030204" pitchFamily="18" charset="0"/>
                            </a:rPr>
                            <m:t>𝑎</m:t>
                          </m:r>
                        </m:e>
                      </m:d>
                      <m:r>
                        <a:rPr lang="en-CA" i="1">
                          <a:latin typeface="Cambria Math" panose="02040503050406030204" pitchFamily="18" charset="0"/>
                        </a:rPr>
                        <m:t>, </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r>
                            <a:rPr lang="en-CA" i="1">
                              <a:latin typeface="Cambria Math" panose="02040503050406030204" pitchFamily="18" charset="0"/>
                            </a:rPr>
                            <m:t>+1</m:t>
                          </m:r>
                        </m:e>
                      </m:d>
                      <m:r>
                        <a:rPr lang="en-CA" i="1">
                          <a:latin typeface="Cambria Math" panose="02040503050406030204" pitchFamily="18" charset="0"/>
                        </a:rPr>
                        <m:t>=</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d>
                        <m:dPr>
                          <m:ctrlPr>
                            <a:rPr lang="en-US" i="1">
                              <a:latin typeface="Cambria Math" panose="02040503050406030204" pitchFamily="18" charset="0"/>
                            </a:rPr>
                          </m:ctrlPr>
                        </m:dPr>
                        <m:e>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CA" i="1">
                                      <a:latin typeface="Cambria Math" panose="02040503050406030204" pitchFamily="18" charset="0"/>
                                    </a:rPr>
                                    <m:t>2</m:t>
                                  </m:r>
                                </m:e>
                                <m:sup>
                                  <m:r>
                                    <a:rPr lang="en-CA" i="1">
                                      <a:latin typeface="Cambria Math" panose="02040503050406030204" pitchFamily="18" charset="0"/>
                                    </a:rPr>
                                    <m:t>15</m:t>
                                  </m:r>
                                </m:sup>
                              </m:sSup>
                              <m:r>
                                <a:rPr lang="en-CA" i="1">
                                  <a:latin typeface="Cambria Math" panose="02040503050406030204" pitchFamily="18" charset="0"/>
                                </a:rPr>
                                <m:t>−</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e>
                          </m:d>
                          <m:r>
                            <a:rPr lang="en-CA" i="1">
                              <a:latin typeface="Cambria Math" panose="02040503050406030204" pitchFamily="18" charset="0"/>
                            </a:rPr>
                            <m:t>≫</m:t>
                          </m:r>
                          <m:r>
                            <a:rPr lang="en-US" b="0" i="1" smtClean="0">
                              <a:latin typeface="Cambria Math" panose="02040503050406030204" pitchFamily="18" charset="0"/>
                            </a:rPr>
                            <m:t>𝑏</m:t>
                          </m:r>
                        </m:e>
                      </m:d>
                    </m:oMath>
                  </m:oMathPara>
                </a14:m>
                <a:endParaRPr lang="en-CA" dirty="0"/>
              </a:p>
              <a:p>
                <a:pPr marL="0" indent="0">
                  <a:spcAft>
                    <a:spcPts val="1000"/>
                  </a:spcAft>
                  <a:buNone/>
                </a:pPr>
                <a14:m>
                  <m:oMathPara xmlns:m="http://schemas.openxmlformats.org/officeDocument/2006/math">
                    <m:oMathParaPr>
                      <m:jc m:val="centerGroup"/>
                    </m:oMathParaPr>
                    <m:oMath xmlns:m="http://schemas.openxmlformats.org/officeDocument/2006/math">
                      <m:r>
                        <a:rPr lang="en-CA" i="1">
                          <a:latin typeface="Cambria Math" panose="02040503050406030204" pitchFamily="18" charset="0"/>
                        </a:rPr>
                        <m:t>𝑏𝑖𝑛</m:t>
                      </m:r>
                      <m:r>
                        <a:rPr lang="en-CA" i="1">
                          <a:latin typeface="Cambria Math" panose="02040503050406030204" pitchFamily="18" charset="0"/>
                        </a:rPr>
                        <m:t>=0→</m:t>
                      </m:r>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r>
                            <a:rPr lang="en-CA" i="1">
                              <a:latin typeface="Cambria Math" panose="02040503050406030204" pitchFamily="18" charset="0"/>
                            </a:rPr>
                            <m:t>+1</m:t>
                          </m:r>
                        </m:e>
                      </m:d>
                      <m:r>
                        <a:rPr lang="en-CA" i="1">
                          <a:latin typeface="Cambria Math" panose="02040503050406030204" pitchFamily="18" charset="0"/>
                        </a:rPr>
                        <m:t>=</m:t>
                      </m:r>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d>
                        <m:dPr>
                          <m:ctrlPr>
                            <a:rPr lang="en-US" i="1">
                              <a:latin typeface="Cambria Math" panose="02040503050406030204" pitchFamily="18" charset="0"/>
                            </a:rPr>
                          </m:ctrlPr>
                        </m:dPr>
                        <m:e>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r>
                            <a:rPr lang="en-US" b="0" i="1" smtClean="0">
                              <a:latin typeface="Cambria Math" panose="02040503050406030204" pitchFamily="18" charset="0"/>
                            </a:rPr>
                            <m:t>𝑎</m:t>
                          </m:r>
                        </m:e>
                      </m:d>
                      <m:r>
                        <a:rPr lang="en-CA" i="1">
                          <a:latin typeface="Cambria Math" panose="02040503050406030204" pitchFamily="18" charset="0"/>
                        </a:rPr>
                        <m:t>, </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r>
                            <a:rPr lang="en-CA" i="1">
                              <a:latin typeface="Cambria Math" panose="02040503050406030204" pitchFamily="18" charset="0"/>
                            </a:rPr>
                            <m:t>+1</m:t>
                          </m:r>
                        </m:e>
                      </m:d>
                      <m:r>
                        <a:rPr lang="en-CA" i="1">
                          <a:latin typeface="Cambria Math" panose="02040503050406030204" pitchFamily="18" charset="0"/>
                        </a:rPr>
                        <m:t>=</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d>
                        <m:dPr>
                          <m:ctrlPr>
                            <a:rPr lang="en-US" i="1">
                              <a:latin typeface="Cambria Math" panose="02040503050406030204" pitchFamily="18" charset="0"/>
                            </a:rPr>
                          </m:ctrlPr>
                        </m:dPr>
                        <m:e>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r>
                            <a:rPr lang="en-US" b="0" i="1" smtClean="0">
                              <a:latin typeface="Cambria Math" panose="02040503050406030204" pitchFamily="18" charset="0"/>
                            </a:rPr>
                            <m:t>𝑏</m:t>
                          </m:r>
                        </m:e>
                      </m:d>
                    </m:oMath>
                  </m:oMathPara>
                </a14:m>
                <a:endParaRPr lang="en-CA" dirty="0"/>
              </a:p>
              <a:p>
                <a:pPr marL="0" indent="0">
                  <a:buNone/>
                </a:pPr>
                <a14:m>
                  <m:oMathPara xmlns:m="http://schemas.openxmlformats.org/officeDocument/2006/math">
                    <m:oMathParaPr>
                      <m:jc m:val="centerGroup"/>
                    </m:oMathParaPr>
                    <m:oMath xmlns:m="http://schemas.openxmlformats.org/officeDocument/2006/math">
                      <m:r>
                        <a:rPr lang="en-CA" i="1">
                          <a:latin typeface="Cambria Math" panose="02040503050406030204" pitchFamily="18" charset="0"/>
                        </a:rPr>
                        <m:t>𝑃</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d>
                        <m:dPr>
                          <m:ctrlPr>
                            <a:rPr lang="en-US" i="1">
                              <a:latin typeface="Cambria Math" panose="02040503050406030204" pitchFamily="18" charset="0"/>
                            </a:rPr>
                          </m:ctrlPr>
                        </m:dPr>
                        <m:e>
                          <m:r>
                            <a:rPr lang="en-CA" i="1">
                              <a:latin typeface="Cambria Math" panose="02040503050406030204" pitchFamily="18" charset="0"/>
                            </a:rPr>
                            <m:t>𝑈</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r>
                            <a:rPr lang="en-CA" i="1">
                              <a:latin typeface="Cambria Math" panose="02040503050406030204" pitchFamily="18" charset="0"/>
                            </a:rPr>
                            <m:t>+</m:t>
                          </m:r>
                          <m:r>
                            <a:rPr lang="en-CA" i="1">
                              <a:latin typeface="Cambria Math" panose="02040503050406030204" pitchFamily="18" charset="0"/>
                            </a:rPr>
                            <m:t>𝑉</m:t>
                          </m:r>
                          <m:d>
                            <m:dPr>
                              <m:begChr m:val="["/>
                              <m:endChr m:val="]"/>
                              <m:ctrlPr>
                                <a:rPr lang="en-US" i="1">
                                  <a:latin typeface="Cambria Math" panose="02040503050406030204" pitchFamily="18" charset="0"/>
                                </a:rPr>
                              </m:ctrlPr>
                            </m:dPr>
                            <m:e>
                              <m:r>
                                <a:rPr lang="en-CA" i="1">
                                  <a:latin typeface="Cambria Math" panose="02040503050406030204" pitchFamily="18" charset="0"/>
                                </a:rPr>
                                <m:t>𝑘</m:t>
                              </m:r>
                            </m:e>
                          </m:d>
                        </m:e>
                      </m:d>
                      <m:r>
                        <a:rPr lang="en-CA" i="1">
                          <a:latin typeface="Cambria Math" panose="02040503050406030204" pitchFamily="18" charset="0"/>
                        </a:rPr>
                        <m:t>≫1</m:t>
                      </m:r>
                    </m:oMath>
                  </m:oMathPara>
                </a14:m>
                <a:endParaRPr lang="en-CA" dirty="0"/>
              </a:p>
              <a:p>
                <a:pPr>
                  <a:tabLst>
                    <a:tab pos="233363" algn="l"/>
                  </a:tabLst>
                </a:pPr>
                <a:r>
                  <a:rPr lang="en-CA" dirty="0"/>
                  <a:t>Window shift parameters </a:t>
                </a:r>
                <a14:m>
                  <m:oMath xmlns:m="http://schemas.openxmlformats.org/officeDocument/2006/math">
                    <m:r>
                      <a:rPr lang="en-US" i="1">
                        <a:latin typeface="Cambria Math" panose="02040503050406030204" pitchFamily="18" charset="0"/>
                      </a:rPr>
                      <m:t>𝑎</m:t>
                    </m:r>
                  </m:oMath>
                </a14:m>
                <a:r>
                  <a:rPr lang="en-CA" dirty="0"/>
                  <a:t> and </a:t>
                </a:r>
                <a14:m>
                  <m:oMath xmlns:m="http://schemas.openxmlformats.org/officeDocument/2006/math">
                    <m:r>
                      <a:rPr lang="en-US" b="0" i="1" smtClean="0">
                        <a:latin typeface="Cambria Math" panose="02040503050406030204" pitchFamily="18" charset="0"/>
                      </a:rPr>
                      <m:t>𝑏</m:t>
                    </m:r>
                  </m:oMath>
                </a14:m>
                <a:r>
                  <a:rPr lang="en-CA" i="1" dirty="0"/>
                  <a:t>, </a:t>
                </a:r>
                <a14:m>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𝑎</m:t>
                    </m:r>
                    <m:r>
                      <a:rPr lang="en-US" i="1" smtClean="0">
                        <a:latin typeface="Cambria Math" panose="02040503050406030204" pitchFamily="18" charset="0"/>
                        <a:ea typeface="Cambria Math" panose="02040503050406030204" pitchFamily="18" charset="0"/>
                      </a:rPr>
                      <m:t>≤</m:t>
                    </m:r>
                    <m:r>
                      <a:rPr lang="en-US" i="1">
                        <a:latin typeface="Cambria Math" panose="02040503050406030204" pitchFamily="18" charset="0"/>
                      </a:rPr>
                      <m:t>𝑏</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9</m:t>
                    </m:r>
                  </m:oMath>
                </a14:m>
                <a:r>
                  <a:rPr lang="en-CA" dirty="0"/>
                  <a:t>, are specified for each context. In JEM </a:t>
                </a:r>
                <a14:m>
                  <m:oMath xmlns:m="http://schemas.openxmlformats.org/officeDocument/2006/math">
                    <m:r>
                      <a:rPr lang="en-US" b="0" i="1" smtClean="0">
                        <a:latin typeface="Cambria Math" panose="02040503050406030204" pitchFamily="18" charset="0"/>
                      </a:rPr>
                      <m:t>𝑎</m:t>
                    </m:r>
                    <m:r>
                      <a:rPr lang="en-US" b="0" i="1" smtClean="0">
                        <a:latin typeface="Cambria Math" panose="02040503050406030204" pitchFamily="18" charset="0"/>
                      </a:rPr>
                      <m:t>=4</m:t>
                    </m:r>
                  </m:oMath>
                </a14:m>
                <a:r>
                  <a:rPr lang="en-CA" dirty="0"/>
                  <a:t>, b </a:t>
                </a:r>
                <a14:m>
                  <m:oMath xmlns:m="http://schemas.openxmlformats.org/officeDocument/2006/math">
                    <m:r>
                      <a:rPr lang="en-US" i="1">
                        <a:latin typeface="Cambria Math" panose="02040503050406030204" pitchFamily="18" charset="0"/>
                      </a:rPr>
                      <m:t>=</m:t>
                    </m:r>
                    <m:r>
                      <a:rPr lang="en-US" b="0" i="1" smtClean="0">
                        <a:latin typeface="Cambria Math" panose="02040503050406030204" pitchFamily="18" charset="0"/>
                      </a:rPr>
                      <m:t>8</m:t>
                    </m:r>
                  </m:oMath>
                </a14:m>
                <a:r>
                  <a:rPr lang="en-CA" dirty="0"/>
                  <a:t>.</a:t>
                </a:r>
              </a:p>
              <a:p>
                <a:pPr marL="0" indent="0">
                  <a:buNone/>
                </a:pPr>
                <a:endParaRPr lang="en-CA" dirty="0"/>
              </a:p>
              <a:p>
                <a:pPr marL="0" indent="0">
                  <a:buNone/>
                </a:pPr>
                <a:endParaRPr lang="en-CA" dirty="0"/>
              </a:p>
              <a:p>
                <a:endParaRPr lang="en-CA" dirty="0"/>
              </a:p>
              <a:p>
                <a:endParaRPr lang="en-US" dirty="0"/>
              </a:p>
            </p:txBody>
          </p:sp>
        </mc:Choice>
        <mc:Fallback xmlns="">
          <p:sp>
            <p:nvSpPr>
              <p:cNvPr id="3" name="Content Placeholder 2">
                <a:extLst>
                  <a:ext uri="{FF2B5EF4-FFF2-40B4-BE49-F238E27FC236}">
                    <a16:creationId xmlns:a16="http://schemas.microsoft.com/office/drawing/2014/main" id="{CEC32CC5-E6FA-47AB-BE32-2DB8B2AB678F}"/>
                  </a:ext>
                </a:extLst>
              </p:cNvPr>
              <p:cNvSpPr>
                <a:spLocks noGrp="1" noRot="1" noChangeAspect="1" noMove="1" noResize="1" noEditPoints="1" noAdjustHandles="1" noChangeArrowheads="1" noChangeShapeType="1" noTextEdit="1"/>
              </p:cNvSpPr>
              <p:nvPr>
                <p:ph idx="1"/>
              </p:nvPr>
            </p:nvSpPr>
            <p:spPr>
              <a:blipFill>
                <a:blip r:embed="rId2"/>
                <a:stretch>
                  <a:fillRect l="-591" t="-1637" r="-269"/>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4527D799-1B19-456D-BD49-21A887C8D3AE}"/>
              </a:ext>
            </a:extLst>
          </p:cNvPr>
          <p:cNvSpPr txBox="1"/>
          <p:nvPr/>
        </p:nvSpPr>
        <p:spPr>
          <a:xfrm>
            <a:off x="9587232" y="75440"/>
            <a:ext cx="2489784" cy="369332"/>
          </a:xfrm>
          <a:prstGeom prst="rect">
            <a:avLst/>
          </a:prstGeom>
          <a:noFill/>
        </p:spPr>
        <p:txBody>
          <a:bodyPr wrap="none" rtlCol="0">
            <a:spAutoFit/>
          </a:bodyPr>
          <a:lstStyle/>
          <a:p>
            <a:r>
              <a:rPr lang="en-CA" dirty="0"/>
              <a:t>JVET-G0112, JVET-E0119</a:t>
            </a:r>
            <a:endParaRPr lang="en-US" dirty="0"/>
          </a:p>
        </p:txBody>
      </p:sp>
    </p:spTree>
    <p:extLst>
      <p:ext uri="{BB962C8B-B14F-4D97-AF65-F5344CB8AC3E}">
        <p14:creationId xmlns:p14="http://schemas.microsoft.com/office/powerpoint/2010/main" val="283555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62A24-E281-4B0A-BBB5-9E49CA4C6A03}"/>
              </a:ext>
            </a:extLst>
          </p:cNvPr>
          <p:cNvSpPr>
            <a:spLocks noGrp="1"/>
          </p:cNvSpPr>
          <p:nvPr>
            <p:ph type="title"/>
          </p:nvPr>
        </p:nvSpPr>
        <p:spPr/>
        <p:txBody>
          <a:bodyPr/>
          <a:lstStyle/>
          <a:p>
            <a:r>
              <a:rPr lang="en-US" dirty="0"/>
              <a:t>360 Video</a:t>
            </a:r>
          </a:p>
        </p:txBody>
      </p:sp>
      <p:sp>
        <p:nvSpPr>
          <p:cNvPr id="3" name="Content Placeholder 2">
            <a:extLst>
              <a:ext uri="{FF2B5EF4-FFF2-40B4-BE49-F238E27FC236}">
                <a16:creationId xmlns:a16="http://schemas.microsoft.com/office/drawing/2014/main" id="{66385F66-D005-4EA4-8D48-1C05694C67C5}"/>
              </a:ext>
            </a:extLst>
          </p:cNvPr>
          <p:cNvSpPr>
            <a:spLocks noGrp="1"/>
          </p:cNvSpPr>
          <p:nvPr>
            <p:ph idx="1"/>
          </p:nvPr>
        </p:nvSpPr>
        <p:spPr>
          <a:xfrm>
            <a:off x="471486" y="1185864"/>
            <a:ext cx="11349037" cy="3196355"/>
          </a:xfrm>
        </p:spPr>
        <p:txBody>
          <a:bodyPr>
            <a:noAutofit/>
          </a:bodyPr>
          <a:lstStyle/>
          <a:p>
            <a:r>
              <a:rPr lang="en-CA" sz="2000" dirty="0"/>
              <a:t>Adjusted </a:t>
            </a:r>
            <a:r>
              <a:rPr lang="en-CA" sz="2000" dirty="0" err="1"/>
              <a:t>Cubemap</a:t>
            </a:r>
            <a:r>
              <a:rPr lang="en-CA" sz="2000" dirty="0"/>
              <a:t> Projection (ACP) used.</a:t>
            </a:r>
          </a:p>
          <a:p>
            <a:r>
              <a:rPr lang="en-CA" sz="2000" dirty="0"/>
              <a:t>The padding is added to the reconstructed cube faces and is symmetric around each cube face with width 64 samples.</a:t>
            </a:r>
          </a:p>
          <a:p>
            <a:pPr lvl="1"/>
            <a:r>
              <a:rPr lang="en-CA" dirty="0"/>
              <a:t>The padded samples are obtained based on the ACP geometry and nearest-neighbor rounding. </a:t>
            </a:r>
          </a:p>
          <a:p>
            <a:pPr lvl="1"/>
            <a:r>
              <a:rPr lang="en-CA" dirty="0"/>
              <a:t>The reconstructed ACP pictures are padded one time prior to in-loop filtering.</a:t>
            </a:r>
          </a:p>
          <a:p>
            <a:pPr lvl="1"/>
            <a:r>
              <a:rPr lang="en-CA" dirty="0"/>
              <a:t>The padded reconstructed ACP pictures are sequentially processed by the deblocking filter, SAO and ALF before storage as reference pictures.</a:t>
            </a:r>
          </a:p>
          <a:p>
            <a:r>
              <a:rPr lang="en-CA" sz="2000" dirty="0"/>
              <a:t>Motion compensated padding and OBMC for blocks on the boundary between top and bottom row of cube faces are disabled.</a:t>
            </a:r>
          </a:p>
        </p:txBody>
      </p:sp>
      <p:pic>
        <p:nvPicPr>
          <p:cNvPr id="4" name="Picture 3">
            <a:extLst>
              <a:ext uri="{FF2B5EF4-FFF2-40B4-BE49-F238E27FC236}">
                <a16:creationId xmlns:a16="http://schemas.microsoft.com/office/drawing/2014/main" id="{BD753BC6-105B-4F31-882C-78D02A567B0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3313" y="4352295"/>
            <a:ext cx="3759341" cy="2334301"/>
          </a:xfrm>
          <a:prstGeom prst="rect">
            <a:avLst/>
          </a:prstGeom>
          <a:noFill/>
        </p:spPr>
      </p:pic>
      <p:pic>
        <p:nvPicPr>
          <p:cNvPr id="6" name="Picture 5">
            <a:extLst>
              <a:ext uri="{FF2B5EF4-FFF2-40B4-BE49-F238E27FC236}">
                <a16:creationId xmlns:a16="http://schemas.microsoft.com/office/drawing/2014/main" id="{1D6DC39C-FC4E-41BB-AEC9-42831FF41BE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99346" y="4352295"/>
            <a:ext cx="5066030" cy="2243455"/>
          </a:xfrm>
          <a:prstGeom prst="rect">
            <a:avLst/>
          </a:prstGeom>
          <a:noFill/>
        </p:spPr>
      </p:pic>
      <p:sp>
        <p:nvSpPr>
          <p:cNvPr id="7" name="TextBox 6">
            <a:extLst>
              <a:ext uri="{FF2B5EF4-FFF2-40B4-BE49-F238E27FC236}">
                <a16:creationId xmlns:a16="http://schemas.microsoft.com/office/drawing/2014/main" id="{77BCDCFC-4987-4014-873A-59C4B6712929}"/>
              </a:ext>
            </a:extLst>
          </p:cNvPr>
          <p:cNvSpPr txBox="1"/>
          <p:nvPr/>
        </p:nvSpPr>
        <p:spPr>
          <a:xfrm>
            <a:off x="9595852" y="171404"/>
            <a:ext cx="2432974" cy="369332"/>
          </a:xfrm>
          <a:prstGeom prst="rect">
            <a:avLst/>
          </a:prstGeom>
          <a:noFill/>
        </p:spPr>
        <p:txBody>
          <a:bodyPr wrap="none" rtlCol="0">
            <a:spAutoFit/>
          </a:bodyPr>
          <a:lstStyle/>
          <a:p>
            <a:r>
              <a:rPr lang="en-CA" dirty="0"/>
              <a:t>JVET-F0025,JVET-G0058</a:t>
            </a:r>
            <a:endParaRPr lang="en-US" dirty="0"/>
          </a:p>
        </p:txBody>
      </p:sp>
    </p:spTree>
    <p:extLst>
      <p:ext uri="{BB962C8B-B14F-4D97-AF65-F5344CB8AC3E}">
        <p14:creationId xmlns:p14="http://schemas.microsoft.com/office/powerpoint/2010/main" val="2948162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50891-6424-4B86-90DC-EF5001FAE871}"/>
              </a:ext>
            </a:extLst>
          </p:cNvPr>
          <p:cNvSpPr>
            <a:spLocks noGrp="1"/>
          </p:cNvSpPr>
          <p:nvPr>
            <p:ph type="title"/>
          </p:nvPr>
        </p:nvSpPr>
        <p:spPr/>
        <p:txBody>
          <a:bodyPr/>
          <a:lstStyle/>
          <a:p>
            <a:r>
              <a:rPr lang="en-US" dirty="0"/>
              <a:t>HDR Video</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16A4B43-6E14-445B-A5C6-0E646D4A2F3F}"/>
                  </a:ext>
                </a:extLst>
              </p:cNvPr>
              <p:cNvSpPr>
                <a:spLocks noGrp="1"/>
              </p:cNvSpPr>
              <p:nvPr>
                <p:ph idx="1"/>
              </p:nvPr>
            </p:nvSpPr>
            <p:spPr>
              <a:xfrm>
                <a:off x="471487" y="1251438"/>
                <a:ext cx="11349037" cy="4843463"/>
              </a:xfrm>
            </p:spPr>
            <p:txBody>
              <a:bodyPr/>
              <a:lstStyle/>
              <a:p>
                <a:r>
                  <a:rPr lang="en-US" sz="2000" dirty="0"/>
                  <a:t>DRA- </a:t>
                </a:r>
                <a:r>
                  <a:rPr lang="en-US" sz="2000" dirty="0" err="1"/>
                  <a:t>luma</a:t>
                </a:r>
                <a:r>
                  <a:rPr lang="en-US" sz="2000" dirty="0"/>
                  <a:t> and chroma samples are scaled using pricewise linear function.</a:t>
                </a:r>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𝑋</m:t>
                          </m:r>
                        </m:e>
                        <m:sub>
                          <m:r>
                            <a:rPr lang="en-CA" sz="2000" i="1">
                              <a:latin typeface="Cambria Math" panose="02040503050406030204" pitchFamily="18" charset="0"/>
                            </a:rPr>
                            <m:t>𝑌</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𝑥</m:t>
                          </m:r>
                        </m:e>
                        <m:sub>
                          <m:r>
                            <a:rPr lang="en-CA" sz="2000" i="1">
                              <a:latin typeface="Cambria Math" panose="02040503050406030204" pitchFamily="18" charset="0"/>
                            </a:rPr>
                            <m:t>𝑌</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𝑆</m:t>
                          </m:r>
                        </m:e>
                        <m:sub>
                          <m:r>
                            <a:rPr lang="en-CA" sz="2000" i="1">
                              <a:latin typeface="Cambria Math" panose="02040503050406030204" pitchFamily="18" charset="0"/>
                            </a:rPr>
                            <m:t>𝑌</m:t>
                          </m:r>
                        </m:sub>
                      </m:sSub>
                      <m:d>
                        <m:dPr>
                          <m:ctrlPr>
                            <a:rPr lang="en-US" sz="2000" i="1">
                              <a:latin typeface="Cambria Math" panose="02040503050406030204" pitchFamily="18" charset="0"/>
                            </a:rPr>
                          </m:ctrlPr>
                        </m:dPr>
                        <m:e>
                          <m:r>
                            <a:rPr lang="en-CA" sz="2000" i="1">
                              <a:latin typeface="Cambria Math" panose="02040503050406030204" pitchFamily="18" charset="0"/>
                            </a:rPr>
                            <m:t>𝑖</m:t>
                          </m:r>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𝑂</m:t>
                          </m:r>
                        </m:e>
                        <m:sub>
                          <m:r>
                            <a:rPr lang="en-CA" sz="2000" i="1">
                              <a:latin typeface="Cambria Math" panose="02040503050406030204" pitchFamily="18" charset="0"/>
                            </a:rPr>
                            <m:t>𝑌</m:t>
                          </m:r>
                        </m:sub>
                      </m:sSub>
                      <m:d>
                        <m:dPr>
                          <m:ctrlPr>
                            <a:rPr lang="en-US" sz="2000" i="1">
                              <a:latin typeface="Cambria Math" panose="02040503050406030204" pitchFamily="18" charset="0"/>
                            </a:rPr>
                          </m:ctrlPr>
                        </m:dPr>
                        <m:e>
                          <m:r>
                            <a:rPr lang="en-CA" sz="2000" i="1">
                              <a:latin typeface="Cambria Math" panose="02040503050406030204" pitchFamily="18" charset="0"/>
                            </a:rPr>
                            <m:t>𝑖</m:t>
                          </m:r>
                        </m:e>
                      </m:d>
                    </m:oMath>
                  </m:oMathPara>
                </a14:m>
                <a:endParaRPr lang="en-CA" sz="200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𝑋</m:t>
                          </m:r>
                        </m:e>
                        <m:sub>
                          <m:r>
                            <a:rPr lang="en-CA" sz="2000" i="1">
                              <a:latin typeface="Cambria Math" panose="02040503050406030204" pitchFamily="18" charset="0"/>
                            </a:rPr>
                            <m:t>𝐶𝑏</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𝑥</m:t>
                          </m:r>
                        </m:e>
                        <m:sub>
                          <m:r>
                            <a:rPr lang="en-CA" sz="2000" i="1">
                              <a:latin typeface="Cambria Math" panose="02040503050406030204" pitchFamily="18" charset="0"/>
                            </a:rPr>
                            <m:t>𝐶𝑏</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𝑆</m:t>
                          </m:r>
                        </m:e>
                        <m:sub>
                          <m:r>
                            <a:rPr lang="en-CA" sz="2000" i="1">
                              <a:latin typeface="Cambria Math" panose="02040503050406030204" pitchFamily="18" charset="0"/>
                            </a:rPr>
                            <m:t>𝐶𝑏</m:t>
                          </m:r>
                        </m:sub>
                      </m:sSub>
                      <m:d>
                        <m:dPr>
                          <m:ctrlPr>
                            <a:rPr lang="en-US" sz="2000" i="1">
                              <a:latin typeface="Cambria Math" panose="02040503050406030204" pitchFamily="18" charset="0"/>
                            </a:rPr>
                          </m:ctrlPr>
                        </m:dPr>
                        <m:e>
                          <m:r>
                            <a:rPr lang="en-CA" sz="2000" i="1">
                              <a:latin typeface="Cambria Math" panose="02040503050406030204" pitchFamily="18" charset="0"/>
                            </a:rPr>
                            <m:t>𝑗</m:t>
                          </m:r>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𝑂</m:t>
                          </m:r>
                        </m:e>
                        <m:sub>
                          <m:r>
                            <a:rPr lang="en-CA" sz="2000" i="1">
                              <a:latin typeface="Cambria Math" panose="02040503050406030204" pitchFamily="18" charset="0"/>
                            </a:rPr>
                            <m:t>𝐶𝑏</m:t>
                          </m:r>
                        </m:sub>
                      </m:sSub>
                      <m:d>
                        <m:dPr>
                          <m:ctrlPr>
                            <a:rPr lang="en-US" sz="2000" i="1">
                              <a:latin typeface="Cambria Math" panose="02040503050406030204" pitchFamily="18" charset="0"/>
                            </a:rPr>
                          </m:ctrlPr>
                        </m:dPr>
                        <m:e>
                          <m:r>
                            <a:rPr lang="en-CA" sz="2000" i="1">
                              <a:latin typeface="Cambria Math" panose="02040503050406030204" pitchFamily="18" charset="0"/>
                            </a:rPr>
                            <m:t>𝑗</m:t>
                          </m:r>
                        </m:e>
                      </m:d>
                    </m:oMath>
                  </m:oMathPara>
                </a14:m>
                <a:endParaRPr lang="en-CA" sz="200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𝑋</m:t>
                          </m:r>
                        </m:e>
                        <m:sub>
                          <m:r>
                            <a:rPr lang="en-CA" sz="2000" i="1">
                              <a:latin typeface="Cambria Math" panose="02040503050406030204" pitchFamily="18" charset="0"/>
                            </a:rPr>
                            <m:t>𝐶𝑟</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𝑥</m:t>
                          </m:r>
                        </m:e>
                        <m:sub>
                          <m:r>
                            <a:rPr lang="en-CA" sz="2000" i="1">
                              <a:latin typeface="Cambria Math" panose="02040503050406030204" pitchFamily="18" charset="0"/>
                            </a:rPr>
                            <m:t>𝐶𝑟</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𝑆</m:t>
                          </m:r>
                        </m:e>
                        <m:sub>
                          <m:r>
                            <a:rPr lang="en-CA" sz="2000" i="1">
                              <a:latin typeface="Cambria Math" panose="02040503050406030204" pitchFamily="18" charset="0"/>
                            </a:rPr>
                            <m:t>𝐶𝑟</m:t>
                          </m:r>
                        </m:sub>
                      </m:sSub>
                      <m:d>
                        <m:dPr>
                          <m:ctrlPr>
                            <a:rPr lang="en-US" sz="2000" i="1">
                              <a:latin typeface="Cambria Math" panose="02040503050406030204" pitchFamily="18" charset="0"/>
                            </a:rPr>
                          </m:ctrlPr>
                        </m:dPr>
                        <m:e>
                          <m:r>
                            <a:rPr lang="en-CA" sz="2000" i="1">
                              <a:latin typeface="Cambria Math" panose="02040503050406030204" pitchFamily="18" charset="0"/>
                            </a:rPr>
                            <m:t>𝑘</m:t>
                          </m:r>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𝑂</m:t>
                          </m:r>
                        </m:e>
                        <m:sub>
                          <m:r>
                            <a:rPr lang="en-CA" sz="2000" i="1">
                              <a:latin typeface="Cambria Math" panose="02040503050406030204" pitchFamily="18" charset="0"/>
                            </a:rPr>
                            <m:t>𝐶𝑟</m:t>
                          </m:r>
                        </m:sub>
                      </m:sSub>
                      <m:d>
                        <m:dPr>
                          <m:ctrlPr>
                            <a:rPr lang="en-US" sz="2000" i="1">
                              <a:latin typeface="Cambria Math" panose="02040503050406030204" pitchFamily="18" charset="0"/>
                            </a:rPr>
                          </m:ctrlPr>
                        </m:dPr>
                        <m:e>
                          <m:r>
                            <a:rPr lang="en-CA" sz="2000" i="1">
                              <a:latin typeface="Cambria Math" panose="02040503050406030204" pitchFamily="18" charset="0"/>
                            </a:rPr>
                            <m:t>𝑘</m:t>
                          </m:r>
                        </m:e>
                      </m:d>
                    </m:oMath>
                  </m:oMathPara>
                </a14:m>
                <a:endParaRPr lang="en-US" sz="2000" dirty="0"/>
              </a:p>
              <a:p>
                <a:pPr>
                  <a:spcAft>
                    <a:spcPts val="1200"/>
                  </a:spcAft>
                </a:pPr>
                <a:r>
                  <a:rPr lang="en-CA" sz="2000" b="1" dirty="0"/>
                  <a:t>Cross-Component DRA - </a:t>
                </a:r>
                <a:r>
                  <a:rPr lang="en-CA" sz="2000" dirty="0"/>
                  <a:t>applied to chroma to preserve </a:t>
                </a:r>
                <a:r>
                  <a:rPr lang="en-CA" sz="2000" dirty="0" err="1"/>
                  <a:t>luma</a:t>
                </a:r>
                <a:r>
                  <a:rPr lang="en-CA" sz="2000" dirty="0"/>
                  <a:t>/chroma bitrate allocation for different brightness ranges following the application of the DRA (encoder).</a:t>
                </a:r>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𝑋</m:t>
                          </m:r>
                          <m:r>
                            <a:rPr lang="en-CA" sz="2000" i="1">
                              <a:latin typeface="Cambria Math" panose="02040503050406030204" pitchFamily="18" charset="0"/>
                            </a:rPr>
                            <m:t>2</m:t>
                          </m:r>
                        </m:e>
                        <m:sub>
                          <m:r>
                            <a:rPr lang="en-CA" sz="2000" i="1">
                              <a:latin typeface="Cambria Math" panose="02040503050406030204" pitchFamily="18" charset="0"/>
                            </a:rPr>
                            <m:t>𝐶</m:t>
                          </m:r>
                          <m:r>
                            <a:rPr lang="en-US" sz="2000" i="1">
                              <a:latin typeface="Cambria Math" panose="02040503050406030204" pitchFamily="18" charset="0"/>
                            </a:rPr>
                            <m:t>𝑥</m:t>
                          </m:r>
                        </m:sub>
                      </m:sSub>
                      <m:r>
                        <a:rPr lang="en-CA" sz="2000" i="1">
                          <a:latin typeface="Cambria Math" panose="02040503050406030204" pitchFamily="18" charset="0"/>
                        </a:rPr>
                        <m:t>=</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CA" sz="2000" i="1">
                                  <a:latin typeface="Cambria Math" panose="02040503050406030204" pitchFamily="18" charset="0"/>
                                </a:rPr>
                                <m:t>𝑥</m:t>
                              </m:r>
                            </m:e>
                            <m:sub>
                              <m:r>
                                <a:rPr lang="en-CA" sz="2000" i="1">
                                  <a:latin typeface="Cambria Math" panose="02040503050406030204" pitchFamily="18" charset="0"/>
                                </a:rPr>
                                <m:t>𝐶</m:t>
                              </m:r>
                              <m:r>
                                <a:rPr lang="en-US" sz="2000" i="1">
                                  <a:latin typeface="Cambria Math" panose="02040503050406030204" pitchFamily="18" charset="0"/>
                                </a:rPr>
                                <m:t>𝑥</m:t>
                              </m:r>
                            </m:sub>
                          </m:sSub>
                          <m:r>
                            <a:rPr lang="en-CA" sz="2000" i="1">
                              <a:latin typeface="Cambria Math" panose="02040503050406030204" pitchFamily="18" charset="0"/>
                            </a:rPr>
                            <m:t>−</m:t>
                          </m:r>
                          <m:sSup>
                            <m:sSupPr>
                              <m:ctrlPr>
                                <a:rPr lang="en-US" sz="2000" i="1">
                                  <a:latin typeface="Cambria Math" panose="02040503050406030204" pitchFamily="18" charset="0"/>
                                </a:rPr>
                              </m:ctrlPr>
                            </m:sSupPr>
                            <m:e>
                              <m:r>
                                <a:rPr lang="en-CA" sz="2000" i="1">
                                  <a:latin typeface="Cambria Math" panose="02040503050406030204" pitchFamily="18" charset="0"/>
                                </a:rPr>
                                <m:t>2</m:t>
                              </m:r>
                            </m:e>
                            <m:sup>
                              <m:r>
                                <a:rPr lang="en-CA" sz="2000" i="1">
                                  <a:latin typeface="Cambria Math" panose="02040503050406030204" pitchFamily="18" charset="0"/>
                                </a:rPr>
                                <m:t>𝑏𝑖𝑡𝐷𝑒𝑝𝑡h</m:t>
                              </m:r>
                              <m:r>
                                <a:rPr lang="en-CA" sz="2000" i="1">
                                  <a:latin typeface="Cambria Math" panose="02040503050406030204" pitchFamily="18" charset="0"/>
                                </a:rPr>
                                <m:t>−1</m:t>
                              </m:r>
                            </m:sup>
                          </m:sSup>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𝑆</m:t>
                          </m:r>
                          <m:r>
                            <a:rPr lang="en-CA" sz="2000" i="1">
                              <a:latin typeface="Cambria Math" panose="02040503050406030204" pitchFamily="18" charset="0"/>
                            </a:rPr>
                            <m:t>2</m:t>
                          </m:r>
                        </m:e>
                        <m:sub>
                          <m:r>
                            <a:rPr lang="en-CA" sz="2000" i="1">
                              <a:latin typeface="Cambria Math" panose="02040503050406030204" pitchFamily="18" charset="0"/>
                            </a:rPr>
                            <m:t>𝑥</m:t>
                          </m:r>
                        </m:sub>
                      </m:sSub>
                      <m:d>
                        <m:dPr>
                          <m:ctrlPr>
                            <a:rPr lang="en-US" sz="2000" i="1">
                              <a:latin typeface="Cambria Math" panose="02040503050406030204" pitchFamily="18" charset="0"/>
                            </a:rPr>
                          </m:ctrlPr>
                        </m:dPr>
                        <m:e>
                          <m:r>
                            <a:rPr lang="en-CA" sz="2000" i="1">
                              <a:latin typeface="Cambria Math" panose="02040503050406030204" pitchFamily="18" charset="0"/>
                            </a:rPr>
                            <m:t>𝑌</m:t>
                          </m:r>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𝑆</m:t>
                          </m:r>
                          <m:r>
                            <a:rPr lang="en-CA" sz="2000" i="1">
                              <a:latin typeface="Cambria Math" panose="02040503050406030204" pitchFamily="18" charset="0"/>
                            </a:rPr>
                            <m:t>3</m:t>
                          </m:r>
                        </m:e>
                        <m:sub>
                          <m:r>
                            <a:rPr lang="en-CA" sz="2000" i="1">
                              <a:latin typeface="Cambria Math" panose="02040503050406030204" pitchFamily="18" charset="0"/>
                            </a:rPr>
                            <m:t>𝑥</m:t>
                          </m:r>
                        </m:sub>
                      </m:sSub>
                      <m:d>
                        <m:dPr>
                          <m:ctrlPr>
                            <a:rPr lang="en-US" sz="2000" i="1">
                              <a:latin typeface="Cambria Math" panose="02040503050406030204" pitchFamily="18" charset="0"/>
                            </a:rPr>
                          </m:ctrlPr>
                        </m:dPr>
                        <m:e>
                          <m:r>
                            <a:rPr lang="en-CA" sz="2000" i="1">
                              <a:latin typeface="Cambria Math" panose="02040503050406030204" pitchFamily="18" charset="0"/>
                            </a:rPr>
                            <m:t>𝑄𝑃</m:t>
                          </m:r>
                        </m:e>
                      </m:d>
                      <m:r>
                        <a:rPr lang="en-CA" sz="2000" i="1">
                          <a:latin typeface="Cambria Math" panose="02040503050406030204" pitchFamily="18" charset="0"/>
                        </a:rPr>
                        <m:t>+</m:t>
                      </m:r>
                      <m:sSup>
                        <m:sSupPr>
                          <m:ctrlPr>
                            <a:rPr lang="en-US" sz="2000" i="1">
                              <a:latin typeface="Cambria Math" panose="02040503050406030204" pitchFamily="18" charset="0"/>
                            </a:rPr>
                          </m:ctrlPr>
                        </m:sSupPr>
                        <m:e>
                          <m:r>
                            <a:rPr lang="en-CA" sz="2000" i="1">
                              <a:latin typeface="Cambria Math" panose="02040503050406030204" pitchFamily="18" charset="0"/>
                            </a:rPr>
                            <m:t>2</m:t>
                          </m:r>
                        </m:e>
                        <m:sup>
                          <m:r>
                            <a:rPr lang="en-CA" sz="2000" i="1">
                              <a:latin typeface="Cambria Math" panose="02040503050406030204" pitchFamily="18" charset="0"/>
                            </a:rPr>
                            <m:t>𝑏𝑖𝑡𝐷𝑒𝑝𝑡h</m:t>
                          </m:r>
                          <m:r>
                            <a:rPr lang="en-CA" sz="2000" i="1">
                              <a:latin typeface="Cambria Math" panose="02040503050406030204" pitchFamily="18" charset="0"/>
                            </a:rPr>
                            <m:t>−1</m:t>
                          </m:r>
                        </m:sup>
                      </m:sSup>
                    </m:oMath>
                  </m:oMathPara>
                </a14:m>
                <a:endParaRPr lang="en-US" sz="2000" dirty="0"/>
              </a:p>
              <a:p>
                <a:endParaRPr lang="en-US" dirty="0"/>
              </a:p>
            </p:txBody>
          </p:sp>
        </mc:Choice>
        <mc:Fallback xmlns="">
          <p:sp>
            <p:nvSpPr>
              <p:cNvPr id="3" name="Content Placeholder 2">
                <a:extLst>
                  <a:ext uri="{FF2B5EF4-FFF2-40B4-BE49-F238E27FC236}">
                    <a16:creationId xmlns:a16="http://schemas.microsoft.com/office/drawing/2014/main" id="{116A4B43-6E14-445B-A5C6-0E646D4A2F3F}"/>
                  </a:ext>
                </a:extLst>
              </p:cNvPr>
              <p:cNvSpPr>
                <a:spLocks noGrp="1" noRot="1" noChangeAspect="1" noMove="1" noResize="1" noEditPoints="1" noAdjustHandles="1" noChangeArrowheads="1" noChangeShapeType="1" noTextEdit="1"/>
              </p:cNvSpPr>
              <p:nvPr>
                <p:ph idx="1"/>
              </p:nvPr>
            </p:nvSpPr>
            <p:spPr>
              <a:xfrm>
                <a:off x="471487" y="1251438"/>
                <a:ext cx="11349037" cy="4843463"/>
              </a:xfrm>
              <a:blipFill>
                <a:blip r:embed="rId2"/>
                <a:stretch>
                  <a:fillRect l="-483" t="-1258"/>
                </a:stretch>
              </a:blipFill>
            </p:spPr>
            <p:txBody>
              <a:bodyPr/>
              <a:lstStyle/>
              <a:p>
                <a:r>
                  <a:rPr lang="en-US">
                    <a:noFill/>
                  </a:rPr>
                  <a:t> </a:t>
                </a:r>
              </a:p>
            </p:txBody>
          </p:sp>
        </mc:Fallback>
      </mc:AlternateContent>
      <p:graphicFrame>
        <p:nvGraphicFramePr>
          <p:cNvPr id="4" name="Chart 3">
            <a:extLst>
              <a:ext uri="{FF2B5EF4-FFF2-40B4-BE49-F238E27FC236}">
                <a16:creationId xmlns:a16="http://schemas.microsoft.com/office/drawing/2014/main" id="{1AE932CD-4F9D-4E3D-A635-3D8DD88842B3}"/>
              </a:ext>
            </a:extLst>
          </p:cNvPr>
          <p:cNvGraphicFramePr/>
          <p:nvPr>
            <p:extLst>
              <p:ext uri="{D42A27DB-BD31-4B8C-83A1-F6EECF244321}">
                <p14:modId xmlns:p14="http://schemas.microsoft.com/office/powerpoint/2010/main" val="3496499460"/>
              </p:ext>
            </p:extLst>
          </p:nvPr>
        </p:nvGraphicFramePr>
        <p:xfrm>
          <a:off x="7703283" y="3749674"/>
          <a:ext cx="4210050" cy="2743200"/>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66BBF6E6-BB70-4BBD-8570-729B2A4E71F7}"/>
                  </a:ext>
                </a:extLst>
              </p:cNvPr>
              <p:cNvSpPr txBox="1">
                <a:spLocks/>
              </p:cNvSpPr>
              <p:nvPr/>
            </p:nvSpPr>
            <p:spPr>
              <a:xfrm>
                <a:off x="471488" y="3678120"/>
                <a:ext cx="6597528" cy="135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Factor </a:t>
                </a:r>
                <a14:m>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𝑆</m:t>
                        </m:r>
                        <m:r>
                          <a:rPr lang="en-CA" sz="2000" i="1">
                            <a:latin typeface="Cambria Math" panose="02040503050406030204" pitchFamily="18" charset="0"/>
                          </a:rPr>
                          <m:t>2</m:t>
                        </m:r>
                      </m:e>
                      <m:sub>
                        <m:r>
                          <a:rPr lang="en-CA" sz="2000" i="1">
                            <a:latin typeface="Cambria Math" panose="02040503050406030204" pitchFamily="18" charset="0"/>
                          </a:rPr>
                          <m:t>𝑐𝑥</m:t>
                        </m:r>
                      </m:sub>
                    </m:sSub>
                    <m:d>
                      <m:dPr>
                        <m:ctrlPr>
                          <a:rPr lang="en-US" sz="2000" i="1">
                            <a:latin typeface="Cambria Math" panose="02040503050406030204" pitchFamily="18" charset="0"/>
                          </a:rPr>
                        </m:ctrlPr>
                      </m:dPr>
                      <m:e>
                        <m:r>
                          <a:rPr lang="en-CA" sz="2000" i="1">
                            <a:latin typeface="Cambria Math" panose="02040503050406030204" pitchFamily="18" charset="0"/>
                          </a:rPr>
                          <m:t>𝑌</m:t>
                        </m:r>
                      </m:e>
                    </m:d>
                  </m:oMath>
                </a14:m>
                <a:r>
                  <a:rPr lang="en-CA" sz="2000" dirty="0"/>
                  <a:t> is obtained by linear interpolation of </a:t>
                </a:r>
                <a:r>
                  <a:rPr lang="en-CA" sz="2000" dirty="0" err="1"/>
                  <a:t>luma</a:t>
                </a:r>
                <a:r>
                  <a:rPr lang="en-CA" sz="2000" dirty="0"/>
                  <a:t> DRA scales of adjacent intervals, e.g. </a:t>
                </a:r>
                <a14:m>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𝑆</m:t>
                        </m:r>
                      </m:e>
                      <m:sub>
                        <m:r>
                          <a:rPr lang="en-CA" sz="2000" i="1">
                            <a:latin typeface="Cambria Math" panose="02040503050406030204" pitchFamily="18" charset="0"/>
                          </a:rPr>
                          <m:t>𝑌</m:t>
                        </m:r>
                      </m:sub>
                    </m:sSub>
                    <m:d>
                      <m:dPr>
                        <m:ctrlPr>
                          <a:rPr lang="en-US" sz="2000" i="1">
                            <a:latin typeface="Cambria Math" panose="02040503050406030204" pitchFamily="18" charset="0"/>
                          </a:rPr>
                        </m:ctrlPr>
                      </m:dPr>
                      <m:e>
                        <m:r>
                          <a:rPr lang="en-CA" sz="2000" i="1">
                            <a:latin typeface="Cambria Math" panose="02040503050406030204" pitchFamily="18" charset="0"/>
                          </a:rPr>
                          <m:t>𝑖</m:t>
                        </m:r>
                      </m:e>
                    </m:d>
                    <m:r>
                      <a:rPr lang="en-CA" sz="2000" i="1">
                        <a:latin typeface="Cambria Math" panose="02040503050406030204" pitchFamily="18" charset="0"/>
                      </a:rPr>
                      <m:t> </m:t>
                    </m:r>
                    <m:r>
                      <a:rPr lang="en-CA" sz="2000" i="1">
                        <a:latin typeface="Cambria Math" panose="02040503050406030204" pitchFamily="18" charset="0"/>
                      </a:rPr>
                      <m:t>𝑎𝑛𝑑</m:t>
                    </m:r>
                    <m:r>
                      <a:rPr lang="en-CA" sz="2000" i="1">
                        <a:latin typeface="Cambria Math" panose="02040503050406030204" pitchFamily="18" charset="0"/>
                      </a:rPr>
                      <m:t> </m:t>
                    </m:r>
                    <m:sSub>
                      <m:sSubPr>
                        <m:ctrlPr>
                          <a:rPr lang="en-US" sz="2000" i="1">
                            <a:latin typeface="Cambria Math" panose="02040503050406030204" pitchFamily="18" charset="0"/>
                          </a:rPr>
                        </m:ctrlPr>
                      </m:sSubPr>
                      <m:e>
                        <m:r>
                          <a:rPr lang="en-CA" sz="2000" i="1">
                            <a:latin typeface="Cambria Math" panose="02040503050406030204" pitchFamily="18" charset="0"/>
                          </a:rPr>
                          <m:t>𝑆</m:t>
                        </m:r>
                      </m:e>
                      <m:sub>
                        <m:r>
                          <a:rPr lang="en-CA" sz="2000" i="1">
                            <a:latin typeface="Cambria Math" panose="02040503050406030204" pitchFamily="18" charset="0"/>
                          </a:rPr>
                          <m:t>𝑌</m:t>
                        </m:r>
                      </m:sub>
                    </m:sSub>
                    <m:d>
                      <m:dPr>
                        <m:ctrlPr>
                          <a:rPr lang="en-US" sz="2000" i="1">
                            <a:latin typeface="Cambria Math" panose="02040503050406030204" pitchFamily="18" charset="0"/>
                          </a:rPr>
                        </m:ctrlPr>
                      </m:dPr>
                      <m:e>
                        <m:r>
                          <a:rPr lang="en-CA" sz="2000" i="1">
                            <a:latin typeface="Cambria Math" panose="02040503050406030204" pitchFamily="18" charset="0"/>
                          </a:rPr>
                          <m:t>𝑖</m:t>
                        </m:r>
                        <m:r>
                          <a:rPr lang="en-CA" sz="2000" i="1">
                            <a:latin typeface="Cambria Math" panose="02040503050406030204" pitchFamily="18" charset="0"/>
                          </a:rPr>
                          <m:t>+1</m:t>
                        </m:r>
                      </m:e>
                    </m:d>
                    <m:r>
                      <a:rPr lang="en-US" sz="2000" smtClean="0">
                        <a:latin typeface="Cambria Math" panose="02040503050406030204" pitchFamily="18" charset="0"/>
                      </a:rPr>
                      <m:t>.</m:t>
                    </m:r>
                  </m:oMath>
                </a14:m>
                <a:r>
                  <a:rPr lang="en-CA" sz="2000" dirty="0"/>
                  <a:t> </a:t>
                </a:r>
              </a:p>
              <a:p>
                <a:r>
                  <a:rPr lang="en-CA" sz="2000" dirty="0"/>
                  <a:t>Factor </a:t>
                </a:r>
                <a14:m>
                  <m:oMath xmlns:m="http://schemas.openxmlformats.org/officeDocument/2006/math">
                    <m:sSub>
                      <m:sSubPr>
                        <m:ctrlPr>
                          <a:rPr lang="en-US" sz="2000" i="1">
                            <a:latin typeface="Cambria Math" panose="02040503050406030204" pitchFamily="18" charset="0"/>
                          </a:rPr>
                        </m:ctrlPr>
                      </m:sSubPr>
                      <m:e>
                        <m:r>
                          <a:rPr lang="en-CA" sz="2000" i="1">
                            <a:latin typeface="Cambria Math" panose="02040503050406030204" pitchFamily="18" charset="0"/>
                          </a:rPr>
                          <m:t>𝑆</m:t>
                        </m:r>
                        <m:r>
                          <a:rPr lang="en-CA" sz="2000" i="1">
                            <a:latin typeface="Cambria Math" panose="02040503050406030204" pitchFamily="18" charset="0"/>
                          </a:rPr>
                          <m:t>3</m:t>
                        </m:r>
                      </m:e>
                      <m:sub>
                        <m:r>
                          <a:rPr lang="en-CA" sz="2000" i="1">
                            <a:latin typeface="Cambria Math" panose="02040503050406030204" pitchFamily="18" charset="0"/>
                          </a:rPr>
                          <m:t>𝑐𝑥</m:t>
                        </m:r>
                      </m:sub>
                    </m:sSub>
                    <m:d>
                      <m:dPr>
                        <m:ctrlPr>
                          <a:rPr lang="en-US" sz="2000" i="1">
                            <a:latin typeface="Cambria Math" panose="02040503050406030204" pitchFamily="18" charset="0"/>
                          </a:rPr>
                        </m:ctrlPr>
                      </m:dPr>
                      <m:e>
                        <m:r>
                          <a:rPr lang="en-CA" sz="2000" i="1">
                            <a:latin typeface="Cambria Math" panose="02040503050406030204" pitchFamily="18" charset="0"/>
                          </a:rPr>
                          <m:t>𝑄𝑃</m:t>
                        </m:r>
                      </m:e>
                    </m:d>
                  </m:oMath>
                </a14:m>
                <a:r>
                  <a:rPr lang="en-CA" sz="2000" dirty="0"/>
                  <a:t> is derived based on  chroma QP offset table.</a:t>
                </a:r>
                <a:endParaRPr lang="en-US" sz="2000" dirty="0"/>
              </a:p>
              <a:p>
                <a:endParaRPr lang="en-US" dirty="0"/>
              </a:p>
            </p:txBody>
          </p:sp>
        </mc:Choice>
        <mc:Fallback xmlns="">
          <p:sp>
            <p:nvSpPr>
              <p:cNvPr id="5" name="Content Placeholder 2">
                <a:extLst>
                  <a:ext uri="{FF2B5EF4-FFF2-40B4-BE49-F238E27FC236}">
                    <a16:creationId xmlns:a16="http://schemas.microsoft.com/office/drawing/2014/main" id="{66BBF6E6-BB70-4BBD-8570-729B2A4E71F7}"/>
                  </a:ext>
                </a:extLst>
              </p:cNvPr>
              <p:cNvSpPr txBox="1">
                <a:spLocks noRot="1" noChangeAspect="1" noMove="1" noResize="1" noEditPoints="1" noAdjustHandles="1" noChangeArrowheads="1" noChangeShapeType="1" noTextEdit="1"/>
              </p:cNvSpPr>
              <p:nvPr/>
            </p:nvSpPr>
            <p:spPr>
              <a:xfrm>
                <a:off x="471488" y="3678120"/>
                <a:ext cx="6597528" cy="1351085"/>
              </a:xfrm>
              <a:prstGeom prst="rect">
                <a:avLst/>
              </a:prstGeom>
              <a:blipFill>
                <a:blip r:embed="rId4"/>
                <a:stretch>
                  <a:fillRect l="-831" t="-4505" b="-5405"/>
                </a:stretch>
              </a:blipFill>
            </p:spPr>
            <p:txBody>
              <a:bodyPr/>
              <a:lstStyle/>
              <a:p>
                <a:r>
                  <a:rPr lang="en-US">
                    <a:noFill/>
                  </a:rPr>
                  <a:t> </a:t>
                </a:r>
              </a:p>
            </p:txBody>
          </p:sp>
        </mc:Fallback>
      </mc:AlternateContent>
    </p:spTree>
    <p:extLst>
      <p:ext uri="{BB962C8B-B14F-4D97-AF65-F5344CB8AC3E}">
        <p14:creationId xmlns:p14="http://schemas.microsoft.com/office/powerpoint/2010/main" val="1791557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C1B3-A8F2-4803-8BD8-3CB37F7BAFF9}"/>
              </a:ext>
            </a:extLst>
          </p:cNvPr>
          <p:cNvSpPr>
            <a:spLocks noGrp="1"/>
          </p:cNvSpPr>
          <p:nvPr>
            <p:ph type="title"/>
          </p:nvPr>
        </p:nvSpPr>
        <p:spPr>
          <a:xfrm>
            <a:off x="421481" y="174887"/>
            <a:ext cx="11349037" cy="820738"/>
          </a:xfrm>
        </p:spPr>
        <p:txBody>
          <a:bodyPr/>
          <a:lstStyle/>
          <a:p>
            <a:r>
              <a:rPr lang="en-US" dirty="0"/>
              <a:t>SDR Results – Constraint Set 1</a:t>
            </a:r>
          </a:p>
        </p:txBody>
      </p:sp>
      <p:graphicFrame>
        <p:nvGraphicFramePr>
          <p:cNvPr id="4" name="Table 3">
            <a:extLst>
              <a:ext uri="{FF2B5EF4-FFF2-40B4-BE49-F238E27FC236}">
                <a16:creationId xmlns:a16="http://schemas.microsoft.com/office/drawing/2014/main" id="{529E318F-464E-4CE3-ACEA-1B9C5BE83A9C}"/>
              </a:ext>
            </a:extLst>
          </p:cNvPr>
          <p:cNvGraphicFramePr>
            <a:graphicFrameLocks noGrp="1"/>
          </p:cNvGraphicFramePr>
          <p:nvPr>
            <p:extLst>
              <p:ext uri="{D42A27DB-BD31-4B8C-83A1-F6EECF244321}">
                <p14:modId xmlns:p14="http://schemas.microsoft.com/office/powerpoint/2010/main" val="3717553034"/>
              </p:ext>
            </p:extLst>
          </p:nvPr>
        </p:nvGraphicFramePr>
        <p:xfrm>
          <a:off x="664216" y="1474645"/>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-46.98%</a:t>
                      </a:r>
                      <a:endParaRPr lang="en-US" sz="1800" dirty="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-42.07%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-45.58%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-39.18%</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-46.69%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-46.52%</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-43.08%</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-44.38%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-46.05%</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1180%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639%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CADAB593-8374-4053-AFF3-E2608DF14AEA}"/>
              </a:ext>
            </a:extLst>
          </p:cNvPr>
          <p:cNvGraphicFramePr>
            <a:graphicFrameLocks noGrp="1"/>
          </p:cNvGraphicFramePr>
          <p:nvPr>
            <p:extLst>
              <p:ext uri="{D42A27DB-BD31-4B8C-83A1-F6EECF244321}">
                <p14:modId xmlns:p14="http://schemas.microsoft.com/office/powerpoint/2010/main" val="1071819916"/>
              </p:ext>
            </p:extLst>
          </p:nvPr>
        </p:nvGraphicFramePr>
        <p:xfrm>
          <a:off x="6387390" y="1484862"/>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64618414"/>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-18.20%</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-1.86%</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-7.25%</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-12.85%</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-5.47%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-15.53%</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-3.66%</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-5.97%</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148%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84%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42584A00-6D10-4CD3-B394-ADBCAAF733A0}"/>
              </a:ext>
            </a:extLst>
          </p:cNvPr>
          <p:cNvGraphicFramePr>
            <a:graphicFrameLocks noGrp="1"/>
          </p:cNvGraphicFramePr>
          <p:nvPr>
            <p:extLst>
              <p:ext uri="{D42A27DB-BD31-4B8C-83A1-F6EECF244321}">
                <p14:modId xmlns:p14="http://schemas.microsoft.com/office/powerpoint/2010/main" val="383878046"/>
              </p:ext>
            </p:extLst>
          </p:nvPr>
        </p:nvGraphicFramePr>
        <p:xfrm>
          <a:off x="664216" y="4270748"/>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-43.37%</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-41.24%</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-43.38%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-36.08%</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-44.36%</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-44.50%</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-39.72%</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-42.80%</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-43.94%</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370%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646%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7" name="Table 6">
            <a:extLst>
              <a:ext uri="{FF2B5EF4-FFF2-40B4-BE49-F238E27FC236}">
                <a16:creationId xmlns:a16="http://schemas.microsoft.com/office/drawing/2014/main" id="{14F8C768-0B41-45F4-833D-7613165DF564}"/>
              </a:ext>
            </a:extLst>
          </p:cNvPr>
          <p:cNvGraphicFramePr>
            <a:graphicFrameLocks noGrp="1"/>
          </p:cNvGraphicFramePr>
          <p:nvPr>
            <p:extLst>
              <p:ext uri="{D42A27DB-BD31-4B8C-83A1-F6EECF244321}">
                <p14:modId xmlns:p14="http://schemas.microsoft.com/office/powerpoint/2010/main" val="3746133071"/>
              </p:ext>
            </p:extLst>
          </p:nvPr>
        </p:nvGraphicFramePr>
        <p:xfrm>
          <a:off x="6387390" y="4270748"/>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-12.34%</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0.87%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-2.99%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-8.19%</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-0.77%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-0.30%</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-10.26%</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0.05%</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-1.65%</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46%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85%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443E842B-6798-453D-9D9D-8A9A86DD2503}"/>
              </a:ext>
            </a:extLst>
          </p:cNvPr>
          <p:cNvSpPr>
            <a:spLocks noGrp="1"/>
          </p:cNvSpPr>
          <p:nvPr>
            <p:ph idx="1"/>
          </p:nvPr>
        </p:nvSpPr>
        <p:spPr>
          <a:xfrm>
            <a:off x="376323" y="1031458"/>
            <a:ext cx="11349037" cy="412549"/>
          </a:xfrm>
        </p:spPr>
        <p:txBody>
          <a:bodyPr/>
          <a:lstStyle/>
          <a:p>
            <a:r>
              <a:rPr lang="en-US" dirty="0"/>
              <a:t>High complexity configuration (QTBT+TT+ABT).</a:t>
            </a:r>
          </a:p>
        </p:txBody>
      </p:sp>
      <p:sp>
        <p:nvSpPr>
          <p:cNvPr id="9" name="Content Placeholder 2">
            <a:extLst>
              <a:ext uri="{FF2B5EF4-FFF2-40B4-BE49-F238E27FC236}">
                <a16:creationId xmlns:a16="http://schemas.microsoft.com/office/drawing/2014/main" id="{A7BB7581-F402-4735-A813-A3D9A1B4F361}"/>
              </a:ext>
            </a:extLst>
          </p:cNvPr>
          <p:cNvSpPr txBox="1">
            <a:spLocks/>
          </p:cNvSpPr>
          <p:nvPr/>
        </p:nvSpPr>
        <p:spPr>
          <a:xfrm>
            <a:off x="376323" y="3840175"/>
            <a:ext cx="11349037" cy="412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Low complexity configuration (QTBT).</a:t>
            </a:r>
          </a:p>
        </p:txBody>
      </p:sp>
    </p:spTree>
    <p:extLst>
      <p:ext uri="{BB962C8B-B14F-4D97-AF65-F5344CB8AC3E}">
        <p14:creationId xmlns:p14="http://schemas.microsoft.com/office/powerpoint/2010/main" val="432198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FA00F-F271-4A9E-9BC2-B663B2765396}"/>
              </a:ext>
            </a:extLst>
          </p:cNvPr>
          <p:cNvSpPr>
            <a:spLocks noGrp="1"/>
          </p:cNvSpPr>
          <p:nvPr>
            <p:ph type="title"/>
          </p:nvPr>
        </p:nvSpPr>
        <p:spPr/>
        <p:txBody>
          <a:bodyPr/>
          <a:lstStyle/>
          <a:p>
            <a:r>
              <a:rPr lang="en-US" dirty="0"/>
              <a:t>Partitioning Only Results</a:t>
            </a:r>
          </a:p>
        </p:txBody>
      </p:sp>
      <p:graphicFrame>
        <p:nvGraphicFramePr>
          <p:cNvPr id="4" name="Table 3">
            <a:extLst>
              <a:ext uri="{FF2B5EF4-FFF2-40B4-BE49-F238E27FC236}">
                <a16:creationId xmlns:a16="http://schemas.microsoft.com/office/drawing/2014/main" id="{2EDC243F-A91F-49B1-B5B4-70C3925EE7DD}"/>
              </a:ext>
            </a:extLst>
          </p:cNvPr>
          <p:cNvGraphicFramePr>
            <a:graphicFrameLocks noGrp="1"/>
          </p:cNvGraphicFramePr>
          <p:nvPr>
            <p:extLst>
              <p:ext uri="{D42A27DB-BD31-4B8C-83A1-F6EECF244321}">
                <p14:modId xmlns:p14="http://schemas.microsoft.com/office/powerpoint/2010/main" val="2688004858"/>
              </p:ext>
            </p:extLst>
          </p:nvPr>
        </p:nvGraphicFramePr>
        <p:xfrm>
          <a:off x="647551" y="1923438"/>
          <a:ext cx="5120640" cy="176593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-17.67%</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-10.18%</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-11.56%</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-10.86%</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-12.55%</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-15.50%</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-14.27%</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-11.36%</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dirty="0">
                          <a:effectLst/>
                          <a:latin typeface="+mn-lt"/>
                          <a:ea typeface="Calibri" panose="020F0502020204030204" pitchFamily="34" charset="0"/>
                        </a:rPr>
                        <a:t>-13.53%</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75%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110%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3A478695-66D8-402B-BE30-A65E975CCAB8}"/>
              </a:ext>
            </a:extLst>
          </p:cNvPr>
          <p:cNvGraphicFramePr>
            <a:graphicFrameLocks noGrp="1"/>
          </p:cNvGraphicFramePr>
          <p:nvPr>
            <p:extLst>
              <p:ext uri="{D42A27DB-BD31-4B8C-83A1-F6EECF244321}">
                <p14:modId xmlns:p14="http://schemas.microsoft.com/office/powerpoint/2010/main" val="3145395962"/>
              </p:ext>
            </p:extLst>
          </p:nvPr>
        </p:nvGraphicFramePr>
        <p:xfrm>
          <a:off x="6387390" y="1923438"/>
          <a:ext cx="5120640" cy="176593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-20.52%</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-14.56%</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-16.41%</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-14.25%</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-17.99%</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-20.45%</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-17.38%</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-16.27%</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dirty="0">
                          <a:effectLst/>
                          <a:latin typeface="+mn-lt"/>
                          <a:ea typeface="Calibri" panose="020F0502020204030204" pitchFamily="34" charset="0"/>
                        </a:rPr>
                        <a:t>-18.43%</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145%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112%</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E29547DA-D522-420B-84FD-22491AF601A7}"/>
              </a:ext>
            </a:extLst>
          </p:cNvPr>
          <p:cNvGraphicFramePr>
            <a:graphicFrameLocks noGrp="1"/>
          </p:cNvGraphicFramePr>
          <p:nvPr>
            <p:extLst>
              <p:ext uri="{D42A27DB-BD31-4B8C-83A1-F6EECF244321}">
                <p14:modId xmlns:p14="http://schemas.microsoft.com/office/powerpoint/2010/main" val="1102225375"/>
              </p:ext>
            </p:extLst>
          </p:nvPr>
        </p:nvGraphicFramePr>
        <p:xfrm>
          <a:off x="3329224" y="4162282"/>
          <a:ext cx="5120640" cy="176593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-21.44%</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-16.18%</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-18.26%</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-15.31%</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-19.91%</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-22.74%</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-18.38%</a:t>
                      </a:r>
                    </a:p>
                  </a:txBody>
                  <a:tcPr marL="68580" marR="68580" marT="9525"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a:effectLst/>
                          <a:latin typeface="+mn-lt"/>
                          <a:ea typeface="Calibri" panose="020F0502020204030204" pitchFamily="34" charset="0"/>
                        </a:rPr>
                        <a:t>-18.05%</a:t>
                      </a:r>
                    </a:p>
                  </a:txBody>
                  <a:tcPr marL="68580" marR="68580"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800" dirty="0">
                          <a:effectLst/>
                          <a:latin typeface="+mn-lt"/>
                          <a:ea typeface="Calibri" panose="020F0502020204030204" pitchFamily="34" charset="0"/>
                        </a:rPr>
                        <a:t>-20.50%</a:t>
                      </a:r>
                    </a:p>
                  </a:txBody>
                  <a:tcPr marL="68580" marR="68580" marT="9525"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214%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111%</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7" name="TextBox 6">
            <a:extLst>
              <a:ext uri="{FF2B5EF4-FFF2-40B4-BE49-F238E27FC236}">
                <a16:creationId xmlns:a16="http://schemas.microsoft.com/office/drawing/2014/main" id="{49CF3573-A0AD-40BE-A96B-51A451FE874C}"/>
              </a:ext>
            </a:extLst>
          </p:cNvPr>
          <p:cNvSpPr txBox="1"/>
          <p:nvPr/>
        </p:nvSpPr>
        <p:spPr>
          <a:xfrm>
            <a:off x="2853370" y="3732036"/>
            <a:ext cx="1885837" cy="369332"/>
          </a:xfrm>
          <a:prstGeom prst="rect">
            <a:avLst/>
          </a:prstGeom>
          <a:noFill/>
        </p:spPr>
        <p:txBody>
          <a:bodyPr wrap="none" rtlCol="0">
            <a:spAutoFit/>
          </a:bodyPr>
          <a:lstStyle/>
          <a:p>
            <a:r>
              <a:rPr lang="en-US" dirty="0"/>
              <a:t>Partitioning: QTBT</a:t>
            </a:r>
          </a:p>
        </p:txBody>
      </p:sp>
      <p:sp>
        <p:nvSpPr>
          <p:cNvPr id="8" name="TextBox 7">
            <a:extLst>
              <a:ext uri="{FF2B5EF4-FFF2-40B4-BE49-F238E27FC236}">
                <a16:creationId xmlns:a16="http://schemas.microsoft.com/office/drawing/2014/main" id="{CBB732D5-1014-4DFB-8026-848778A4CD33}"/>
              </a:ext>
            </a:extLst>
          </p:cNvPr>
          <p:cNvSpPr txBox="1"/>
          <p:nvPr/>
        </p:nvSpPr>
        <p:spPr>
          <a:xfrm>
            <a:off x="8355768" y="3751734"/>
            <a:ext cx="2352247" cy="369332"/>
          </a:xfrm>
          <a:prstGeom prst="rect">
            <a:avLst/>
          </a:prstGeom>
          <a:noFill/>
        </p:spPr>
        <p:txBody>
          <a:bodyPr wrap="none" rtlCol="0">
            <a:spAutoFit/>
          </a:bodyPr>
          <a:lstStyle/>
          <a:p>
            <a:r>
              <a:rPr lang="en-US" dirty="0"/>
              <a:t>Partitioning: QTBT+TT </a:t>
            </a:r>
          </a:p>
        </p:txBody>
      </p:sp>
      <p:sp>
        <p:nvSpPr>
          <p:cNvPr id="9" name="TextBox 8">
            <a:extLst>
              <a:ext uri="{FF2B5EF4-FFF2-40B4-BE49-F238E27FC236}">
                <a16:creationId xmlns:a16="http://schemas.microsoft.com/office/drawing/2014/main" id="{2433B6F3-82E5-4231-9D87-5397DAC48B11}"/>
              </a:ext>
            </a:extLst>
          </p:cNvPr>
          <p:cNvSpPr txBox="1"/>
          <p:nvPr/>
        </p:nvSpPr>
        <p:spPr>
          <a:xfrm>
            <a:off x="3796288" y="6029486"/>
            <a:ext cx="3956276" cy="369332"/>
          </a:xfrm>
          <a:prstGeom prst="rect">
            <a:avLst/>
          </a:prstGeom>
          <a:noFill/>
        </p:spPr>
        <p:txBody>
          <a:bodyPr wrap="none" rtlCol="0">
            <a:spAutoFit/>
          </a:bodyPr>
          <a:lstStyle/>
          <a:p>
            <a:r>
              <a:rPr lang="en-US" dirty="0"/>
              <a:t>Partitioning: QTBT+TT (high complexity) </a:t>
            </a:r>
          </a:p>
        </p:txBody>
      </p:sp>
      <p:sp>
        <p:nvSpPr>
          <p:cNvPr id="10" name="Content Placeholder 2">
            <a:extLst>
              <a:ext uri="{FF2B5EF4-FFF2-40B4-BE49-F238E27FC236}">
                <a16:creationId xmlns:a16="http://schemas.microsoft.com/office/drawing/2014/main" id="{663F1640-E40F-4FB1-9460-A34E7E9F76D7}"/>
              </a:ext>
            </a:extLst>
          </p:cNvPr>
          <p:cNvSpPr>
            <a:spLocks noGrp="1"/>
          </p:cNvSpPr>
          <p:nvPr>
            <p:ph idx="1"/>
          </p:nvPr>
        </p:nvSpPr>
        <p:spPr>
          <a:xfrm>
            <a:off x="471486" y="1185864"/>
            <a:ext cx="11349037" cy="495300"/>
          </a:xfrm>
        </p:spPr>
        <p:txBody>
          <a:bodyPr/>
          <a:lstStyle/>
          <a:p>
            <a:r>
              <a:rPr lang="en-CA" dirty="0"/>
              <a:t>Partitioning only results for  Constraint Set 1 relative to HM anchor.</a:t>
            </a:r>
            <a:endParaRPr lang="en-US" dirty="0"/>
          </a:p>
        </p:txBody>
      </p:sp>
    </p:spTree>
    <p:extLst>
      <p:ext uri="{BB962C8B-B14F-4D97-AF65-F5344CB8AC3E}">
        <p14:creationId xmlns:p14="http://schemas.microsoft.com/office/powerpoint/2010/main" val="3159109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B0595-C184-4508-A4A7-C523B9A8DE79}"/>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3017E0E5-9C4C-4E11-B58E-14D96C49343A}"/>
              </a:ext>
            </a:extLst>
          </p:cNvPr>
          <p:cNvSpPr>
            <a:spLocks noGrp="1"/>
          </p:cNvSpPr>
          <p:nvPr>
            <p:ph idx="1"/>
          </p:nvPr>
        </p:nvSpPr>
        <p:spPr>
          <a:xfrm>
            <a:off x="471487" y="1185864"/>
            <a:ext cx="11349037" cy="3118717"/>
          </a:xfrm>
        </p:spPr>
        <p:txBody>
          <a:bodyPr/>
          <a:lstStyle/>
          <a:p>
            <a:r>
              <a:rPr lang="en-US" sz="2000" dirty="0"/>
              <a:t>New tools introduced comparing to JEM:</a:t>
            </a:r>
          </a:p>
          <a:p>
            <a:pPr lvl="1"/>
            <a:r>
              <a:rPr lang="en-US" sz="1800" dirty="0"/>
              <a:t>New partition types: Triple-Tree and Asymmetric Binary Tree.</a:t>
            </a:r>
          </a:p>
          <a:p>
            <a:pPr lvl="1"/>
            <a:r>
              <a:rPr lang="en-US" sz="1800" dirty="0"/>
              <a:t>Sign Prediction (-0.5% for Constrained Set 1). </a:t>
            </a:r>
          </a:p>
          <a:p>
            <a:pPr lvl="1"/>
            <a:r>
              <a:rPr lang="en-US" sz="1800" dirty="0"/>
              <a:t>Motion Compensated Padding (-0.3% for Constrained Set 1).</a:t>
            </a:r>
          </a:p>
          <a:p>
            <a:r>
              <a:rPr lang="en-CA" sz="2000" dirty="0"/>
              <a:t>Decoder side motion vector refinement (JVET-E0052) tool from JEM is not included. </a:t>
            </a:r>
            <a:endParaRPr lang="en-US" sz="1800" dirty="0"/>
          </a:p>
          <a:p>
            <a:r>
              <a:rPr lang="en-US" sz="2000" dirty="0"/>
              <a:t>Number of JEM tools modified:</a:t>
            </a:r>
          </a:p>
          <a:p>
            <a:pPr lvl="1"/>
            <a:r>
              <a:rPr lang="en-CA" dirty="0"/>
              <a:t>Bilateral or template matching refinement is done for one candidate identified by signalled merge index. Sub-block level refinement for template matching and bilateral refinement is removed.</a:t>
            </a:r>
            <a:endParaRPr lang="en-US" dirty="0"/>
          </a:p>
          <a:p>
            <a:pPr lvl="1"/>
            <a:r>
              <a:rPr lang="en-CA" dirty="0"/>
              <a:t>AMVP number of initial motion candidates is reduced from 15 to 2.</a:t>
            </a:r>
            <a:endParaRPr lang="en-US" dirty="0"/>
          </a:p>
          <a:p>
            <a:pPr lvl="1"/>
            <a:r>
              <a:rPr lang="en-CA" dirty="0"/>
              <a:t>Other tools – smaller modification to improve performance, reduce complexity.</a:t>
            </a:r>
            <a:endParaRPr lang="en-US" dirty="0"/>
          </a:p>
          <a:p>
            <a:pPr lvl="1"/>
            <a:endParaRPr lang="en-US" dirty="0"/>
          </a:p>
        </p:txBody>
      </p:sp>
      <p:graphicFrame>
        <p:nvGraphicFramePr>
          <p:cNvPr id="4" name="Table 3">
            <a:extLst>
              <a:ext uri="{FF2B5EF4-FFF2-40B4-BE49-F238E27FC236}">
                <a16:creationId xmlns:a16="http://schemas.microsoft.com/office/drawing/2014/main" id="{B4174414-0F29-4E74-8647-01C5CA4F01AC}"/>
              </a:ext>
            </a:extLst>
          </p:cNvPr>
          <p:cNvGraphicFramePr>
            <a:graphicFrameLocks noGrp="1"/>
          </p:cNvGraphicFramePr>
          <p:nvPr>
            <p:extLst>
              <p:ext uri="{D42A27DB-BD31-4B8C-83A1-F6EECF244321}">
                <p14:modId xmlns:p14="http://schemas.microsoft.com/office/powerpoint/2010/main" val="3331991562"/>
              </p:ext>
            </p:extLst>
          </p:nvPr>
        </p:nvGraphicFramePr>
        <p:xfrm>
          <a:off x="2272991" y="4935075"/>
          <a:ext cx="8843067" cy="1344925"/>
        </p:xfrm>
        <a:graphic>
          <a:graphicData uri="http://schemas.openxmlformats.org/drawingml/2006/table">
            <a:tbl>
              <a:tblPr firstRow="1" firstCol="1" bandRow="1">
                <a:tableStyleId>{5C22544A-7EE6-4342-B048-85BDC9FD1C3A}</a:tableStyleId>
              </a:tblPr>
              <a:tblGrid>
                <a:gridCol w="852534">
                  <a:extLst>
                    <a:ext uri="{9D8B030D-6E8A-4147-A177-3AD203B41FA5}">
                      <a16:colId xmlns:a16="http://schemas.microsoft.com/office/drawing/2014/main" val="1768007586"/>
                    </a:ext>
                  </a:extLst>
                </a:gridCol>
                <a:gridCol w="852534">
                  <a:extLst>
                    <a:ext uri="{9D8B030D-6E8A-4147-A177-3AD203B41FA5}">
                      <a16:colId xmlns:a16="http://schemas.microsoft.com/office/drawing/2014/main" val="2028699659"/>
                    </a:ext>
                  </a:extLst>
                </a:gridCol>
                <a:gridCol w="1170261">
                  <a:extLst>
                    <a:ext uri="{9D8B030D-6E8A-4147-A177-3AD203B41FA5}">
                      <a16:colId xmlns:a16="http://schemas.microsoft.com/office/drawing/2014/main" val="3411640829"/>
                    </a:ext>
                  </a:extLst>
                </a:gridCol>
                <a:gridCol w="852534">
                  <a:extLst>
                    <a:ext uri="{9D8B030D-6E8A-4147-A177-3AD203B41FA5}">
                      <a16:colId xmlns:a16="http://schemas.microsoft.com/office/drawing/2014/main" val="828721923"/>
                    </a:ext>
                  </a:extLst>
                </a:gridCol>
                <a:gridCol w="852534">
                  <a:extLst>
                    <a:ext uri="{9D8B030D-6E8A-4147-A177-3AD203B41FA5}">
                      <a16:colId xmlns:a16="http://schemas.microsoft.com/office/drawing/2014/main" val="956716090"/>
                    </a:ext>
                  </a:extLst>
                </a:gridCol>
                <a:gridCol w="852534">
                  <a:extLst>
                    <a:ext uri="{9D8B030D-6E8A-4147-A177-3AD203B41FA5}">
                      <a16:colId xmlns:a16="http://schemas.microsoft.com/office/drawing/2014/main" val="2057389668"/>
                    </a:ext>
                  </a:extLst>
                </a:gridCol>
                <a:gridCol w="852534">
                  <a:extLst>
                    <a:ext uri="{9D8B030D-6E8A-4147-A177-3AD203B41FA5}">
                      <a16:colId xmlns:a16="http://schemas.microsoft.com/office/drawing/2014/main" val="1570437140"/>
                    </a:ext>
                  </a:extLst>
                </a:gridCol>
                <a:gridCol w="852534">
                  <a:extLst>
                    <a:ext uri="{9D8B030D-6E8A-4147-A177-3AD203B41FA5}">
                      <a16:colId xmlns:a16="http://schemas.microsoft.com/office/drawing/2014/main" val="2846432676"/>
                    </a:ext>
                  </a:extLst>
                </a:gridCol>
                <a:gridCol w="852534">
                  <a:extLst>
                    <a:ext uri="{9D8B030D-6E8A-4147-A177-3AD203B41FA5}">
                      <a16:colId xmlns:a16="http://schemas.microsoft.com/office/drawing/2014/main" val="1156366777"/>
                    </a:ext>
                  </a:extLst>
                </a:gridCol>
                <a:gridCol w="852534">
                  <a:extLst>
                    <a:ext uri="{9D8B030D-6E8A-4147-A177-3AD203B41FA5}">
                      <a16:colId xmlns:a16="http://schemas.microsoft.com/office/drawing/2014/main" val="2628292408"/>
                    </a:ext>
                  </a:extLst>
                </a:gridCol>
              </a:tblGrid>
              <a:tr h="268985">
                <a:tc gridSpan="5">
                  <a:txBody>
                    <a:bodyPr/>
                    <a:lstStyle/>
                    <a:p>
                      <a:pPr marL="0" marR="0" algn="ctr">
                        <a:spcBef>
                          <a:spcPts val="200"/>
                        </a:spcBef>
                        <a:spcAft>
                          <a:spcPts val="200"/>
                        </a:spcAft>
                      </a:pPr>
                      <a:r>
                        <a:rPr lang="en-US" sz="1600" dirty="0">
                          <a:solidFill>
                            <a:schemeClr val="tx1"/>
                          </a:solidFill>
                          <a:effectLst/>
                          <a:latin typeface="+mn-lt"/>
                        </a:rPr>
                        <a:t>HM anchors</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spcBef>
                          <a:spcPts val="200"/>
                        </a:spcBef>
                        <a:spcAft>
                          <a:spcPts val="200"/>
                        </a:spcAft>
                      </a:pPr>
                      <a:r>
                        <a:rPr lang="en-US" sz="1600" dirty="0">
                          <a:solidFill>
                            <a:schemeClr val="tx1"/>
                          </a:solidFill>
                          <a:effectLst/>
                          <a:latin typeface="+mn-lt"/>
                        </a:rPr>
                        <a:t>JEM anchors</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70276954"/>
                  </a:ext>
                </a:extLst>
              </a:tr>
              <a:tr h="268985">
                <a:tc gridSpan="3">
                  <a:txBody>
                    <a:bodyPr/>
                    <a:lstStyle/>
                    <a:p>
                      <a:pPr marL="0" marR="0" algn="ctr">
                        <a:spcBef>
                          <a:spcPts val="200"/>
                        </a:spcBef>
                        <a:spcAft>
                          <a:spcPts val="200"/>
                        </a:spcAft>
                      </a:pPr>
                      <a:r>
                        <a:rPr lang="en-US" sz="1600" dirty="0">
                          <a:solidFill>
                            <a:schemeClr val="tx1"/>
                          </a:solidFill>
                          <a:effectLst/>
                          <a:latin typeface="+mn-lt"/>
                        </a:rPr>
                        <a:t>BD-rate PSNR</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2">
                  <a:txBody>
                    <a:bodyPr/>
                    <a:lstStyle/>
                    <a:p>
                      <a:pPr marL="0" marR="0" algn="ctr">
                        <a:spcBef>
                          <a:spcPts val="200"/>
                        </a:spcBef>
                        <a:spcAft>
                          <a:spcPts val="200"/>
                        </a:spcAft>
                      </a:pPr>
                      <a:r>
                        <a:rPr lang="en-US" sz="1600" dirty="0">
                          <a:solidFill>
                            <a:schemeClr val="tx1"/>
                          </a:solidFill>
                          <a:effectLst/>
                          <a:latin typeface="+mn-lt"/>
                        </a:rPr>
                        <a:t>Time variation</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tc gridSpan="3">
                  <a:txBody>
                    <a:bodyPr/>
                    <a:lstStyle/>
                    <a:p>
                      <a:pPr marL="0" marR="0" algn="ctr">
                        <a:spcBef>
                          <a:spcPts val="200"/>
                        </a:spcBef>
                        <a:spcAft>
                          <a:spcPts val="200"/>
                        </a:spcAft>
                      </a:pPr>
                      <a:r>
                        <a:rPr lang="en-US" sz="1600">
                          <a:solidFill>
                            <a:schemeClr val="tx1"/>
                          </a:solidFill>
                          <a:effectLst/>
                          <a:latin typeface="+mn-lt"/>
                        </a:rPr>
                        <a:t>BD-rate PSNR</a:t>
                      </a:r>
                      <a:endParaRPr lang="en-US" sz="240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2">
                  <a:txBody>
                    <a:bodyPr/>
                    <a:lstStyle/>
                    <a:p>
                      <a:pPr marL="0" marR="0" algn="ctr">
                        <a:spcBef>
                          <a:spcPts val="200"/>
                        </a:spcBef>
                        <a:spcAft>
                          <a:spcPts val="200"/>
                        </a:spcAft>
                      </a:pPr>
                      <a:r>
                        <a:rPr lang="en-US" sz="1600" dirty="0">
                          <a:solidFill>
                            <a:schemeClr val="tx1"/>
                          </a:solidFill>
                          <a:effectLst/>
                          <a:latin typeface="+mn-lt"/>
                        </a:rPr>
                        <a:t>Time variation</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057406831"/>
                  </a:ext>
                </a:extLst>
              </a:tr>
              <a:tr h="268985">
                <a:tc>
                  <a:txBody>
                    <a:bodyPr/>
                    <a:lstStyle/>
                    <a:p>
                      <a:pPr marL="0" marR="0" algn="ctr">
                        <a:spcBef>
                          <a:spcPts val="200"/>
                        </a:spcBef>
                        <a:spcAft>
                          <a:spcPts val="200"/>
                        </a:spcAft>
                      </a:pPr>
                      <a:r>
                        <a:rPr lang="en-US" sz="1600" b="0" dirty="0">
                          <a:solidFill>
                            <a:schemeClr val="tx1"/>
                          </a:solidFill>
                          <a:effectLst/>
                          <a:latin typeface="+mn-lt"/>
                        </a:rPr>
                        <a:t>Y</a:t>
                      </a:r>
                      <a:endParaRPr lang="en-US" sz="2400" b="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a:effectLst/>
                          <a:latin typeface="+mn-lt"/>
                        </a:rPr>
                        <a:t>U</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a:effectLst/>
                          <a:latin typeface="+mn-lt"/>
                        </a:rPr>
                        <a:t>V</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err="1">
                          <a:effectLst/>
                          <a:latin typeface="+mn-lt"/>
                        </a:rPr>
                        <a:t>Enc</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a:effectLst/>
                          <a:latin typeface="+mn-lt"/>
                        </a:rPr>
                        <a:t>Dec</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a:effectLst/>
                          <a:latin typeface="+mn-lt"/>
                        </a:rPr>
                        <a:t>Y</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dirty="0">
                          <a:effectLst/>
                          <a:latin typeface="+mn-lt"/>
                        </a:rPr>
                        <a:t>U</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a:effectLst/>
                          <a:latin typeface="+mn-lt"/>
                        </a:rPr>
                        <a:t>V</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a:effectLst/>
                          <a:latin typeface="+mn-lt"/>
                        </a:rPr>
                        <a:t>Enc</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US" sz="1600">
                          <a:effectLst/>
                          <a:latin typeface="+mn-lt"/>
                        </a:rPr>
                        <a:t>Dec</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2145512"/>
                  </a:ext>
                </a:extLst>
              </a:tr>
              <a:tr h="268985">
                <a:tc>
                  <a:txBody>
                    <a:bodyPr/>
                    <a:lstStyle/>
                    <a:p>
                      <a:pPr marL="0" marR="0" algn="ctr">
                        <a:spcBef>
                          <a:spcPts val="200"/>
                        </a:spcBef>
                        <a:spcAft>
                          <a:spcPts val="200"/>
                        </a:spcAft>
                      </a:pPr>
                      <a:r>
                        <a:rPr lang="en-CA" sz="1600" b="0" dirty="0">
                          <a:solidFill>
                            <a:schemeClr val="tx1"/>
                          </a:solidFill>
                          <a:effectLst/>
                          <a:latin typeface="+mn-lt"/>
                        </a:rPr>
                        <a:t>-43.08%</a:t>
                      </a:r>
                      <a:endParaRPr lang="en-US" sz="2400" b="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a:effectLst/>
                          <a:latin typeface="+mn-lt"/>
                        </a:rPr>
                        <a:t>-44.38%</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a:effectLst/>
                          <a:latin typeface="+mn-lt"/>
                        </a:rPr>
                        <a:t>-46.05%</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effectLst/>
                          <a:latin typeface="+mn-lt"/>
                        </a:rPr>
                        <a:t>1180%</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effectLst/>
                          <a:latin typeface="+mn-lt"/>
                        </a:rPr>
                        <a:t>639%</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effectLst/>
                          <a:latin typeface="+mn-lt"/>
                        </a:rPr>
                        <a:t>-15.53%</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effectLst/>
                          <a:latin typeface="+mn-lt"/>
                        </a:rPr>
                        <a:t>-3.66%</a:t>
                      </a:r>
                      <a:endParaRPr lang="en-US" sz="2400" dirty="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a:effectLst/>
                          <a:latin typeface="+mn-lt"/>
                        </a:rPr>
                        <a:t>-5.97%</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a:effectLst/>
                          <a:latin typeface="+mn-lt"/>
                        </a:rPr>
                        <a:t>148%</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a:effectLst/>
                          <a:latin typeface="+mn-lt"/>
                        </a:rPr>
                        <a:t>84%</a:t>
                      </a:r>
                      <a:endParaRPr lang="en-US" sz="2400">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49916"/>
                  </a:ext>
                </a:extLst>
              </a:tr>
              <a:tr h="268985">
                <a:tc>
                  <a:txBody>
                    <a:bodyPr/>
                    <a:lstStyle/>
                    <a:p>
                      <a:pPr marL="0" marR="0" algn="ctr">
                        <a:spcBef>
                          <a:spcPts val="200"/>
                        </a:spcBef>
                        <a:spcAft>
                          <a:spcPts val="200"/>
                        </a:spcAft>
                      </a:pPr>
                      <a:r>
                        <a:rPr lang="en-CA" sz="1600" b="0" dirty="0">
                          <a:solidFill>
                            <a:schemeClr val="tx1"/>
                          </a:solidFill>
                          <a:effectLst/>
                          <a:latin typeface="+mn-lt"/>
                          <a:ea typeface="Times New Roman" panose="02020603050405020304" pitchFamily="18" charset="0"/>
                        </a:rPr>
                        <a:t>-39.72%</a:t>
                      </a:r>
                      <a:endParaRPr lang="en-US" sz="2400" b="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-42.80%</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-43.94%</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369%</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646%</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-10.26%</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0.05%</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-1.65%</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46%</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marR="0" algn="ctr">
                        <a:spcBef>
                          <a:spcPts val="200"/>
                        </a:spcBef>
                        <a:spcAft>
                          <a:spcPts val="200"/>
                        </a:spcAft>
                      </a:pPr>
                      <a:r>
                        <a:rPr lang="en-CA" sz="1600" dirty="0">
                          <a:solidFill>
                            <a:schemeClr val="tx1"/>
                          </a:solidFill>
                          <a:effectLst/>
                          <a:latin typeface="+mn-lt"/>
                          <a:ea typeface="Times New Roman" panose="02020603050405020304" pitchFamily="18" charset="0"/>
                        </a:rPr>
                        <a:t>85%</a:t>
                      </a:r>
                      <a:endParaRPr lang="en-US" sz="2400" dirty="0">
                        <a:solidFill>
                          <a:schemeClr val="tx1"/>
                        </a:solidFill>
                        <a:effectLst/>
                        <a:latin typeface="+mn-lt"/>
                        <a:ea typeface="Times New Roman" panose="02020603050405020304" pitchFamily="18" charset="0"/>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7708589"/>
                  </a:ext>
                </a:extLst>
              </a:tr>
            </a:tbl>
          </a:graphicData>
        </a:graphic>
      </p:graphicFrame>
      <p:sp>
        <p:nvSpPr>
          <p:cNvPr id="5" name="TextBox 4">
            <a:extLst>
              <a:ext uri="{FF2B5EF4-FFF2-40B4-BE49-F238E27FC236}">
                <a16:creationId xmlns:a16="http://schemas.microsoft.com/office/drawing/2014/main" id="{45BFEAF3-5012-4E78-B292-1D98CEE5B219}"/>
              </a:ext>
            </a:extLst>
          </p:cNvPr>
          <p:cNvSpPr txBox="1"/>
          <p:nvPr/>
        </p:nvSpPr>
        <p:spPr>
          <a:xfrm>
            <a:off x="5296988" y="6308208"/>
            <a:ext cx="2554161" cy="369332"/>
          </a:xfrm>
          <a:prstGeom prst="rect">
            <a:avLst/>
          </a:prstGeom>
          <a:noFill/>
        </p:spPr>
        <p:txBody>
          <a:bodyPr wrap="none" rtlCol="0">
            <a:spAutoFit/>
          </a:bodyPr>
          <a:lstStyle/>
          <a:p>
            <a:r>
              <a:rPr lang="en-US" dirty="0"/>
              <a:t>Constrained Set 1 Results</a:t>
            </a:r>
          </a:p>
        </p:txBody>
      </p:sp>
      <p:sp>
        <p:nvSpPr>
          <p:cNvPr id="6" name="TextBox 5">
            <a:extLst>
              <a:ext uri="{FF2B5EF4-FFF2-40B4-BE49-F238E27FC236}">
                <a16:creationId xmlns:a16="http://schemas.microsoft.com/office/drawing/2014/main" id="{D7AB89B3-3942-428D-A8D3-AC6D42BFDFFB}"/>
              </a:ext>
            </a:extLst>
          </p:cNvPr>
          <p:cNvSpPr txBox="1"/>
          <p:nvPr/>
        </p:nvSpPr>
        <p:spPr>
          <a:xfrm>
            <a:off x="254178" y="5938876"/>
            <a:ext cx="1643527" cy="369332"/>
          </a:xfrm>
          <a:prstGeom prst="rect">
            <a:avLst/>
          </a:prstGeom>
          <a:noFill/>
        </p:spPr>
        <p:txBody>
          <a:bodyPr wrap="none" rtlCol="0">
            <a:spAutoFit/>
          </a:bodyPr>
          <a:lstStyle/>
          <a:p>
            <a:r>
              <a:rPr lang="en-US" dirty="0"/>
              <a:t>Low complexity</a:t>
            </a:r>
          </a:p>
        </p:txBody>
      </p:sp>
      <p:sp>
        <p:nvSpPr>
          <p:cNvPr id="7" name="TextBox 6">
            <a:extLst>
              <a:ext uri="{FF2B5EF4-FFF2-40B4-BE49-F238E27FC236}">
                <a16:creationId xmlns:a16="http://schemas.microsoft.com/office/drawing/2014/main" id="{0C6EBD99-5E37-471A-8469-6CA2C0E35039}"/>
              </a:ext>
            </a:extLst>
          </p:cNvPr>
          <p:cNvSpPr txBox="1"/>
          <p:nvPr/>
        </p:nvSpPr>
        <p:spPr>
          <a:xfrm>
            <a:off x="254178" y="5672136"/>
            <a:ext cx="1687706" cy="369332"/>
          </a:xfrm>
          <a:prstGeom prst="rect">
            <a:avLst/>
          </a:prstGeom>
          <a:noFill/>
        </p:spPr>
        <p:txBody>
          <a:bodyPr wrap="none" rtlCol="0">
            <a:spAutoFit/>
          </a:bodyPr>
          <a:lstStyle/>
          <a:p>
            <a:r>
              <a:rPr lang="en-US" dirty="0"/>
              <a:t>High complexity</a:t>
            </a:r>
          </a:p>
        </p:txBody>
      </p:sp>
      <p:sp>
        <p:nvSpPr>
          <p:cNvPr id="8" name="Arrow: Right 7">
            <a:extLst>
              <a:ext uri="{FF2B5EF4-FFF2-40B4-BE49-F238E27FC236}">
                <a16:creationId xmlns:a16="http://schemas.microsoft.com/office/drawing/2014/main" id="{65930371-F625-4278-9B22-09B648FECE88}"/>
              </a:ext>
            </a:extLst>
          </p:cNvPr>
          <p:cNvSpPr/>
          <p:nvPr/>
        </p:nvSpPr>
        <p:spPr>
          <a:xfrm>
            <a:off x="1944598" y="5848986"/>
            <a:ext cx="122572" cy="820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6C2A184-4787-4C53-BCEE-2A411D1ACF7E}"/>
              </a:ext>
            </a:extLst>
          </p:cNvPr>
          <p:cNvSpPr/>
          <p:nvPr/>
        </p:nvSpPr>
        <p:spPr>
          <a:xfrm>
            <a:off x="1948507" y="6110805"/>
            <a:ext cx="122572" cy="820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5266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B8450-FB2F-479B-8B45-7DA10C4DE559}"/>
              </a:ext>
            </a:extLst>
          </p:cNvPr>
          <p:cNvSpPr>
            <a:spLocks noGrp="1"/>
          </p:cNvSpPr>
          <p:nvPr>
            <p:ph type="title"/>
          </p:nvPr>
        </p:nvSpPr>
        <p:spPr/>
        <p:txBody>
          <a:bodyPr/>
          <a:lstStyle/>
          <a:p>
            <a:r>
              <a:rPr lang="en-US" dirty="0"/>
              <a:t>SDR Results (Limited Tools) – Constraint Set 1</a:t>
            </a:r>
          </a:p>
        </p:txBody>
      </p:sp>
      <p:sp>
        <p:nvSpPr>
          <p:cNvPr id="3" name="Content Placeholder 2">
            <a:extLst>
              <a:ext uri="{FF2B5EF4-FFF2-40B4-BE49-F238E27FC236}">
                <a16:creationId xmlns:a16="http://schemas.microsoft.com/office/drawing/2014/main" id="{C177BBC7-D0EC-43B8-B305-6B01BF0F16B9}"/>
              </a:ext>
            </a:extLst>
          </p:cNvPr>
          <p:cNvSpPr>
            <a:spLocks noGrp="1"/>
          </p:cNvSpPr>
          <p:nvPr>
            <p:ph idx="1"/>
          </p:nvPr>
        </p:nvSpPr>
        <p:spPr>
          <a:xfrm>
            <a:off x="471487" y="1333501"/>
            <a:ext cx="11349037" cy="572938"/>
          </a:xfrm>
        </p:spPr>
        <p:txBody>
          <a:bodyPr/>
          <a:lstStyle/>
          <a:p>
            <a:r>
              <a:rPr lang="en-US" dirty="0"/>
              <a:t>Low complexity configuration (QTBT).</a:t>
            </a:r>
          </a:p>
        </p:txBody>
      </p:sp>
      <p:graphicFrame>
        <p:nvGraphicFramePr>
          <p:cNvPr id="4" name="Table 3">
            <a:extLst>
              <a:ext uri="{FF2B5EF4-FFF2-40B4-BE49-F238E27FC236}">
                <a16:creationId xmlns:a16="http://schemas.microsoft.com/office/drawing/2014/main" id="{F2D8DE17-6504-4AE9-8E82-DF75FDF63507}"/>
              </a:ext>
            </a:extLst>
          </p:cNvPr>
          <p:cNvGraphicFramePr>
            <a:graphicFrameLocks noGrp="1"/>
          </p:cNvGraphicFramePr>
          <p:nvPr>
            <p:extLst>
              <p:ext uri="{D42A27DB-BD31-4B8C-83A1-F6EECF244321}">
                <p14:modId xmlns:p14="http://schemas.microsoft.com/office/powerpoint/2010/main" val="1653795211"/>
              </p:ext>
            </p:extLst>
          </p:nvPr>
        </p:nvGraphicFramePr>
        <p:xfrm>
          <a:off x="664216" y="1751844"/>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-43.37%</a:t>
                      </a:r>
                      <a:endParaRPr lang="en-US" sz="1800" dirty="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-41.24%</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-43.38%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-36.08%</a:t>
                      </a:r>
                      <a:endParaRPr lang="en-US" sz="1800" dirty="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-44.36%</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-44.50%</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-39.72%</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-42.80%</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-43.94%</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370%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646%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F922A86E-B504-481A-8A10-CAF00EA0BE56}"/>
              </a:ext>
            </a:extLst>
          </p:cNvPr>
          <p:cNvGraphicFramePr>
            <a:graphicFrameLocks noGrp="1"/>
          </p:cNvGraphicFramePr>
          <p:nvPr>
            <p:extLst>
              <p:ext uri="{D42A27DB-BD31-4B8C-83A1-F6EECF244321}">
                <p14:modId xmlns:p14="http://schemas.microsoft.com/office/powerpoint/2010/main" val="2615621555"/>
              </p:ext>
            </p:extLst>
          </p:nvPr>
        </p:nvGraphicFramePr>
        <p:xfrm>
          <a:off x="6387390" y="1751844"/>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-12.34%</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0.87%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-2.99%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-8.19%</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-0.77%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-0.30%</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-10.26%</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0.05%</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-1.65%</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46%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85%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F121E1E8-BC5F-4A09-9DBA-5D073CDFB75D}"/>
              </a:ext>
            </a:extLst>
          </p:cNvPr>
          <p:cNvGraphicFramePr>
            <a:graphicFrameLocks noGrp="1"/>
          </p:cNvGraphicFramePr>
          <p:nvPr>
            <p:extLst>
              <p:ext uri="{D42A27DB-BD31-4B8C-83A1-F6EECF244321}">
                <p14:modId xmlns:p14="http://schemas.microsoft.com/office/powerpoint/2010/main" val="2350730244"/>
              </p:ext>
            </p:extLst>
          </p:nvPr>
        </p:nvGraphicFramePr>
        <p:xfrm>
          <a:off x="678596" y="4414520"/>
          <a:ext cx="5120640" cy="213169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-41.51%</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-39.89%</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-40.94%</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-33.37%</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-42.40%</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-42.28%</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-37.44%</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-41.14%</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-41.61%</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268%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320%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7" name="Table 6">
            <a:extLst>
              <a:ext uri="{FF2B5EF4-FFF2-40B4-BE49-F238E27FC236}">
                <a16:creationId xmlns:a16="http://schemas.microsoft.com/office/drawing/2014/main" id="{ED39B7A0-5785-497D-828F-A29A52BD9D0C}"/>
              </a:ext>
            </a:extLst>
          </p:cNvPr>
          <p:cNvGraphicFramePr>
            <a:graphicFrameLocks noGrp="1"/>
          </p:cNvGraphicFramePr>
          <p:nvPr>
            <p:extLst>
              <p:ext uri="{D42A27DB-BD31-4B8C-83A1-F6EECF244321}">
                <p14:modId xmlns:p14="http://schemas.microsoft.com/office/powerpoint/2010/main" val="1541669629"/>
              </p:ext>
            </p:extLst>
          </p:nvPr>
        </p:nvGraphicFramePr>
        <p:xfrm>
          <a:off x="6401770" y="4414520"/>
          <a:ext cx="5120640" cy="213169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-8.06%</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5.51%</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2.33%</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-3.39%</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5.14%</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5.69%</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-5.72%</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5.32%</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4.01%</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43%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01FD3682-EC8B-4D5B-9A78-D19897535FE6}"/>
              </a:ext>
            </a:extLst>
          </p:cNvPr>
          <p:cNvSpPr txBox="1">
            <a:spLocks/>
          </p:cNvSpPr>
          <p:nvPr/>
        </p:nvSpPr>
        <p:spPr>
          <a:xfrm>
            <a:off x="468613" y="4056558"/>
            <a:ext cx="11349037" cy="572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Low complexity configuration (QTBT) with OBMC, BIO, TM disabled and CTU limited to 128.</a:t>
            </a:r>
          </a:p>
        </p:txBody>
      </p:sp>
    </p:spTree>
    <p:extLst>
      <p:ext uri="{BB962C8B-B14F-4D97-AF65-F5344CB8AC3E}">
        <p14:creationId xmlns:p14="http://schemas.microsoft.com/office/powerpoint/2010/main" val="595643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C1B3-A8F2-4803-8BD8-3CB37F7BAFF9}"/>
              </a:ext>
            </a:extLst>
          </p:cNvPr>
          <p:cNvSpPr>
            <a:spLocks noGrp="1"/>
          </p:cNvSpPr>
          <p:nvPr>
            <p:ph type="title"/>
          </p:nvPr>
        </p:nvSpPr>
        <p:spPr>
          <a:xfrm>
            <a:off x="421481" y="174887"/>
            <a:ext cx="11349037" cy="820738"/>
          </a:xfrm>
        </p:spPr>
        <p:txBody>
          <a:bodyPr/>
          <a:lstStyle/>
          <a:p>
            <a:r>
              <a:rPr lang="en-US" dirty="0"/>
              <a:t>SDR Results (Limited Tools) – Constraint Set 1</a:t>
            </a:r>
          </a:p>
        </p:txBody>
      </p:sp>
      <p:graphicFrame>
        <p:nvGraphicFramePr>
          <p:cNvPr id="4" name="Table 3">
            <a:extLst>
              <a:ext uri="{FF2B5EF4-FFF2-40B4-BE49-F238E27FC236}">
                <a16:creationId xmlns:a16="http://schemas.microsoft.com/office/drawing/2014/main" id="{529E318F-464E-4CE3-ACEA-1B9C5BE83A9C}"/>
              </a:ext>
            </a:extLst>
          </p:cNvPr>
          <p:cNvGraphicFramePr>
            <a:graphicFrameLocks noGrp="1"/>
          </p:cNvGraphicFramePr>
          <p:nvPr>
            <p:extLst/>
          </p:nvPr>
        </p:nvGraphicFramePr>
        <p:xfrm>
          <a:off x="664216" y="1474645"/>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-46.98%</a:t>
                      </a:r>
                      <a:endParaRPr lang="en-US" sz="1800" dirty="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-42.07%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-45.58%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-39.18%</a:t>
                      </a:r>
                      <a:endParaRPr lang="en-US" sz="1800" dirty="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-46.69%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-46.52%</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-43.08%</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-44.38%</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-46.05%</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1180%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639%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CADAB593-8374-4053-AFF3-E2608DF14AEA}"/>
              </a:ext>
            </a:extLst>
          </p:cNvPr>
          <p:cNvGraphicFramePr>
            <a:graphicFrameLocks noGrp="1"/>
          </p:cNvGraphicFramePr>
          <p:nvPr>
            <p:extLst/>
          </p:nvPr>
        </p:nvGraphicFramePr>
        <p:xfrm>
          <a:off x="6387390" y="1484862"/>
          <a:ext cx="5120640" cy="210312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64618414"/>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-18.20%</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-1.86%</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-7.25%</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-12.85%</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-5.47%</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-4.69%</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-15.53%</a:t>
                      </a:r>
                      <a:endParaRPr lang="en-US" sz="1800">
                        <a:effectLst/>
                        <a:latin typeface="+mn-lt"/>
                        <a:ea typeface="Times New Roman" panose="02020603050405020304" pitchFamily="18" charset="0"/>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-3.66%</a:t>
                      </a:r>
                      <a:endParaRPr lang="en-US" sz="180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-5.97%</a:t>
                      </a:r>
                      <a:endParaRPr lang="en-US" sz="1800" dirty="0">
                        <a:effectLst/>
                        <a:latin typeface="+mn-lt"/>
                        <a:ea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148%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84%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42584A00-6D10-4CD3-B394-ADBCAAF733A0}"/>
              </a:ext>
            </a:extLst>
          </p:cNvPr>
          <p:cNvGraphicFramePr>
            <a:graphicFrameLocks noGrp="1"/>
          </p:cNvGraphicFramePr>
          <p:nvPr>
            <p:extLst>
              <p:ext uri="{D42A27DB-BD31-4B8C-83A1-F6EECF244321}">
                <p14:modId xmlns:p14="http://schemas.microsoft.com/office/powerpoint/2010/main" val="2336533746"/>
              </p:ext>
            </p:extLst>
          </p:nvPr>
        </p:nvGraphicFramePr>
        <p:xfrm>
          <a:off x="664216" y="4270748"/>
          <a:ext cx="5120640" cy="213169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-43.52%</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-42.95%</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-44.34%</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-35.54%</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-46.01%</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-45.96%</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-39.53%</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-44.48%</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-45.15%</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585%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324%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7" name="Table 6">
            <a:extLst>
              <a:ext uri="{FF2B5EF4-FFF2-40B4-BE49-F238E27FC236}">
                <a16:creationId xmlns:a16="http://schemas.microsoft.com/office/drawing/2014/main" id="{14F8C768-0B41-45F4-833D-7613165DF564}"/>
              </a:ext>
            </a:extLst>
          </p:cNvPr>
          <p:cNvGraphicFramePr>
            <a:graphicFrameLocks noGrp="1"/>
          </p:cNvGraphicFramePr>
          <p:nvPr>
            <p:extLst>
              <p:ext uri="{D42A27DB-BD31-4B8C-83A1-F6EECF244321}">
                <p14:modId xmlns:p14="http://schemas.microsoft.com/office/powerpoint/2010/main" val="2676147191"/>
              </p:ext>
            </p:extLst>
          </p:nvPr>
        </p:nvGraphicFramePr>
        <p:xfrm>
          <a:off x="6387390" y="4270748"/>
          <a:ext cx="5120640" cy="2131695"/>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UHD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-11.34%</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0.00%</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-3.38%</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-6.59%</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-1.32%</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-0.83%</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-8.97%</a:t>
                      </a:r>
                    </a:p>
                  </a:txBody>
                  <a:tcPr marL="9525" marR="9525" marT="9525" marB="0" anchor="b">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-0.66%</a:t>
                      </a:r>
                    </a:p>
                  </a:txBody>
                  <a:tcPr marL="9525" marR="9525" marT="9525"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-2.10%</a:t>
                      </a:r>
                    </a:p>
                  </a:txBody>
                  <a:tcPr marL="9525" marR="9525" marT="9525" marB="0" anchor="b">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78%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44%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443E842B-6798-453D-9D9D-8A9A86DD2503}"/>
              </a:ext>
            </a:extLst>
          </p:cNvPr>
          <p:cNvSpPr>
            <a:spLocks noGrp="1"/>
          </p:cNvSpPr>
          <p:nvPr>
            <p:ph idx="1"/>
          </p:nvPr>
        </p:nvSpPr>
        <p:spPr>
          <a:xfrm>
            <a:off x="376323" y="1031458"/>
            <a:ext cx="11349037" cy="412549"/>
          </a:xfrm>
        </p:spPr>
        <p:txBody>
          <a:bodyPr/>
          <a:lstStyle/>
          <a:p>
            <a:r>
              <a:rPr lang="en-US" dirty="0"/>
              <a:t>High complexity configuration (QTBT+TT+ABT).</a:t>
            </a:r>
          </a:p>
        </p:txBody>
      </p:sp>
      <p:sp>
        <p:nvSpPr>
          <p:cNvPr id="9" name="Content Placeholder 2">
            <a:extLst>
              <a:ext uri="{FF2B5EF4-FFF2-40B4-BE49-F238E27FC236}">
                <a16:creationId xmlns:a16="http://schemas.microsoft.com/office/drawing/2014/main" id="{A7BB7581-F402-4735-A813-A3D9A1B4F361}"/>
              </a:ext>
            </a:extLst>
          </p:cNvPr>
          <p:cNvSpPr txBox="1">
            <a:spLocks/>
          </p:cNvSpPr>
          <p:nvPr/>
        </p:nvSpPr>
        <p:spPr>
          <a:xfrm>
            <a:off x="376323" y="3840175"/>
            <a:ext cx="11349037" cy="412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High complexity configuration (QTBT+TT) with OBMC, BIO, TM disabled and CTU limited to 128.</a:t>
            </a:r>
          </a:p>
        </p:txBody>
      </p:sp>
    </p:spTree>
    <p:extLst>
      <p:ext uri="{BB962C8B-B14F-4D97-AF65-F5344CB8AC3E}">
        <p14:creationId xmlns:p14="http://schemas.microsoft.com/office/powerpoint/2010/main" val="3863909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C1B3-A8F2-4803-8BD8-3CB37F7BAFF9}"/>
              </a:ext>
            </a:extLst>
          </p:cNvPr>
          <p:cNvSpPr>
            <a:spLocks noGrp="1"/>
          </p:cNvSpPr>
          <p:nvPr>
            <p:ph type="title"/>
          </p:nvPr>
        </p:nvSpPr>
        <p:spPr>
          <a:xfrm>
            <a:off x="421481" y="174887"/>
            <a:ext cx="11349037" cy="820738"/>
          </a:xfrm>
        </p:spPr>
        <p:txBody>
          <a:bodyPr/>
          <a:lstStyle/>
          <a:p>
            <a:r>
              <a:rPr lang="en-US" dirty="0"/>
              <a:t>SDR Results – Constraint Set 2</a:t>
            </a:r>
          </a:p>
        </p:txBody>
      </p:sp>
      <p:graphicFrame>
        <p:nvGraphicFramePr>
          <p:cNvPr id="4" name="Table 3">
            <a:extLst>
              <a:ext uri="{FF2B5EF4-FFF2-40B4-BE49-F238E27FC236}">
                <a16:creationId xmlns:a16="http://schemas.microsoft.com/office/drawing/2014/main" id="{529E318F-464E-4CE3-ACEA-1B9C5BE83A9C}"/>
              </a:ext>
            </a:extLst>
          </p:cNvPr>
          <p:cNvGraphicFramePr>
            <a:graphicFrameLocks noGrp="1"/>
          </p:cNvGraphicFramePr>
          <p:nvPr/>
        </p:nvGraphicFramePr>
        <p:xfrm>
          <a:off x="664216" y="1474645"/>
          <a:ext cx="5120640" cy="155448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Average-HD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-33.74%</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-51.94%</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-53.10%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969%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607%</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CADAB593-8374-4053-AFF3-E2608DF14AEA}"/>
              </a:ext>
            </a:extLst>
          </p:cNvPr>
          <p:cNvGraphicFramePr>
            <a:graphicFrameLocks noGrp="1"/>
          </p:cNvGraphicFramePr>
          <p:nvPr/>
        </p:nvGraphicFramePr>
        <p:xfrm>
          <a:off x="6387390" y="1484862"/>
          <a:ext cx="5120640" cy="155448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64618414"/>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-12.65%</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-17.40%</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-19.95%</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120%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91%</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42584A00-6D10-4CD3-B394-ADBCAAF733A0}"/>
              </a:ext>
            </a:extLst>
          </p:cNvPr>
          <p:cNvGraphicFramePr>
            <a:graphicFrameLocks noGrp="1"/>
          </p:cNvGraphicFramePr>
          <p:nvPr/>
        </p:nvGraphicFramePr>
        <p:xfrm>
          <a:off x="664216" y="4270748"/>
          <a:ext cx="5120640" cy="155448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-31.69%</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-48.95%</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-50.44%</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449%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610%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7" name="Table 6">
            <a:extLst>
              <a:ext uri="{FF2B5EF4-FFF2-40B4-BE49-F238E27FC236}">
                <a16:creationId xmlns:a16="http://schemas.microsoft.com/office/drawing/2014/main" id="{14F8C768-0B41-45F4-833D-7613165DF564}"/>
              </a:ext>
            </a:extLst>
          </p:cNvPr>
          <p:cNvGraphicFramePr>
            <a:graphicFrameLocks noGrp="1"/>
          </p:cNvGraphicFramePr>
          <p:nvPr/>
        </p:nvGraphicFramePr>
        <p:xfrm>
          <a:off x="6387390" y="4270748"/>
          <a:ext cx="5120640" cy="155448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-9.87%</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-11.73%</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-14.88%</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56%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91%</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443E842B-6798-453D-9D9D-8A9A86DD2503}"/>
              </a:ext>
            </a:extLst>
          </p:cNvPr>
          <p:cNvSpPr>
            <a:spLocks noGrp="1"/>
          </p:cNvSpPr>
          <p:nvPr>
            <p:ph idx="1"/>
          </p:nvPr>
        </p:nvSpPr>
        <p:spPr>
          <a:xfrm>
            <a:off x="376323" y="1031458"/>
            <a:ext cx="11349037" cy="412549"/>
          </a:xfrm>
        </p:spPr>
        <p:txBody>
          <a:bodyPr/>
          <a:lstStyle/>
          <a:p>
            <a:r>
              <a:rPr lang="en-US" dirty="0"/>
              <a:t>High complexity configuration (QTBT+TT).</a:t>
            </a:r>
          </a:p>
        </p:txBody>
      </p:sp>
      <p:sp>
        <p:nvSpPr>
          <p:cNvPr id="9" name="Content Placeholder 2">
            <a:extLst>
              <a:ext uri="{FF2B5EF4-FFF2-40B4-BE49-F238E27FC236}">
                <a16:creationId xmlns:a16="http://schemas.microsoft.com/office/drawing/2014/main" id="{A7BB7581-F402-4735-A813-A3D9A1B4F361}"/>
              </a:ext>
            </a:extLst>
          </p:cNvPr>
          <p:cNvSpPr txBox="1">
            <a:spLocks/>
          </p:cNvSpPr>
          <p:nvPr/>
        </p:nvSpPr>
        <p:spPr>
          <a:xfrm>
            <a:off x="376323" y="3840175"/>
            <a:ext cx="11349037" cy="412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Low complexity configuration (QTBT).</a:t>
            </a:r>
          </a:p>
        </p:txBody>
      </p:sp>
    </p:spTree>
    <p:extLst>
      <p:ext uri="{BB962C8B-B14F-4D97-AF65-F5344CB8AC3E}">
        <p14:creationId xmlns:p14="http://schemas.microsoft.com/office/powerpoint/2010/main" val="38288057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C1B3-A8F2-4803-8BD8-3CB37F7BAFF9}"/>
              </a:ext>
            </a:extLst>
          </p:cNvPr>
          <p:cNvSpPr>
            <a:spLocks noGrp="1"/>
          </p:cNvSpPr>
          <p:nvPr>
            <p:ph type="title"/>
          </p:nvPr>
        </p:nvSpPr>
        <p:spPr>
          <a:xfrm>
            <a:off x="421481" y="174887"/>
            <a:ext cx="11349037" cy="820738"/>
          </a:xfrm>
        </p:spPr>
        <p:txBody>
          <a:bodyPr/>
          <a:lstStyle/>
          <a:p>
            <a:r>
              <a:rPr lang="en-US" dirty="0"/>
              <a:t>360 Results – Constraint Set 1</a:t>
            </a:r>
          </a:p>
        </p:txBody>
      </p:sp>
      <p:graphicFrame>
        <p:nvGraphicFramePr>
          <p:cNvPr id="4" name="Table 3">
            <a:extLst>
              <a:ext uri="{FF2B5EF4-FFF2-40B4-BE49-F238E27FC236}">
                <a16:creationId xmlns:a16="http://schemas.microsoft.com/office/drawing/2014/main" id="{529E318F-464E-4CE3-ACEA-1B9C5BE83A9C}"/>
              </a:ext>
            </a:extLst>
          </p:cNvPr>
          <p:cNvGraphicFramePr>
            <a:graphicFrameLocks noGrp="1"/>
          </p:cNvGraphicFramePr>
          <p:nvPr>
            <p:extLst>
              <p:ext uri="{D42A27DB-BD31-4B8C-83A1-F6EECF244321}">
                <p14:modId xmlns:p14="http://schemas.microsoft.com/office/powerpoint/2010/main" val="2870255741"/>
              </p:ext>
            </p:extLst>
          </p:nvPr>
        </p:nvGraphicFramePr>
        <p:xfrm>
          <a:off x="664216" y="1975296"/>
          <a:ext cx="5120640" cy="173736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rowSpan="2">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3">
                  <a:txBody>
                    <a:bodyPr/>
                    <a:lstStyle/>
                    <a:p>
                      <a:pPr marL="0" marR="0" algn="ctr">
                        <a:spcBef>
                          <a:spcPts val="0"/>
                        </a:spcBef>
                        <a:spcAft>
                          <a:spcPts val="0"/>
                        </a:spcAft>
                      </a:pPr>
                      <a:r>
                        <a:rPr lang="en-US" sz="1800" dirty="0">
                          <a:effectLst/>
                          <a:latin typeface="+mn-lt"/>
                          <a:ea typeface="Times New Roman" panose="02020603050405020304" pitchFamily="18" charset="0"/>
                        </a:rPr>
                        <a:t>E2E WS-PSNR</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7201564"/>
                  </a:ext>
                </a:extLst>
              </a:tr>
              <a:tr h="161925">
                <a:tc vMerge="1">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Average-HD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-38.1%</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-57.4%</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-60.0%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1060%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686%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5" name="Table 4">
            <a:extLst>
              <a:ext uri="{FF2B5EF4-FFF2-40B4-BE49-F238E27FC236}">
                <a16:creationId xmlns:a16="http://schemas.microsoft.com/office/drawing/2014/main" id="{CADAB593-8374-4053-AFF3-E2608DF14AEA}"/>
              </a:ext>
            </a:extLst>
          </p:cNvPr>
          <p:cNvGraphicFramePr>
            <a:graphicFrameLocks noGrp="1"/>
          </p:cNvGraphicFramePr>
          <p:nvPr>
            <p:extLst>
              <p:ext uri="{D42A27DB-BD31-4B8C-83A1-F6EECF244321}">
                <p14:modId xmlns:p14="http://schemas.microsoft.com/office/powerpoint/2010/main" val="2640806275"/>
              </p:ext>
            </p:extLst>
          </p:nvPr>
        </p:nvGraphicFramePr>
        <p:xfrm>
          <a:off x="6387390" y="1985513"/>
          <a:ext cx="5120640" cy="173736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64618414"/>
                  </a:ext>
                </a:extLst>
              </a:tr>
              <a:tr h="161925">
                <a:tc rowSpan="2">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effectLst/>
                          <a:latin typeface="+mn-lt"/>
                          <a:ea typeface="Times New Roman" panose="02020603050405020304" pitchFamily="18" charset="0"/>
                        </a:rPr>
                        <a:t>E2E WS-PSNR</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81364774"/>
                  </a:ext>
                </a:extLst>
              </a:tr>
              <a:tr h="161925">
                <a:tc vMerge="1">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-19.4%</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-26.4%</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-28.7%</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133%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90%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6" name="Table 5">
            <a:extLst>
              <a:ext uri="{FF2B5EF4-FFF2-40B4-BE49-F238E27FC236}">
                <a16:creationId xmlns:a16="http://schemas.microsoft.com/office/drawing/2014/main" id="{42584A00-6D10-4CD3-B394-ADBCAAF733A0}"/>
              </a:ext>
            </a:extLst>
          </p:cNvPr>
          <p:cNvGraphicFramePr>
            <a:graphicFrameLocks noGrp="1"/>
          </p:cNvGraphicFramePr>
          <p:nvPr>
            <p:extLst>
              <p:ext uri="{D42A27DB-BD31-4B8C-83A1-F6EECF244321}">
                <p14:modId xmlns:p14="http://schemas.microsoft.com/office/powerpoint/2010/main" val="2411738297"/>
              </p:ext>
            </p:extLst>
          </p:nvPr>
        </p:nvGraphicFramePr>
        <p:xfrm>
          <a:off x="664216" y="4226141"/>
          <a:ext cx="5120640" cy="173736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397216"/>
                  </a:ext>
                </a:extLst>
              </a:tr>
              <a:tr h="161925">
                <a:tc rowSpan="2">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effectLst/>
                          <a:latin typeface="+mn-lt"/>
                          <a:ea typeface="Times New Roman" panose="02020603050405020304" pitchFamily="18" charset="0"/>
                        </a:rPr>
                        <a:t>E2E WS-PSNR</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90517301"/>
                  </a:ext>
                </a:extLst>
              </a:tr>
              <a:tr h="161925">
                <a:tc vMerge="1">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-35.3%</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-55.0%</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-57.3%</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302%</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kern="1200" dirty="0">
                          <a:solidFill>
                            <a:schemeClr val="tx1"/>
                          </a:solidFill>
                          <a:effectLst/>
                          <a:latin typeface="+mn-lt"/>
                          <a:ea typeface="+mn-ea"/>
                          <a:cs typeface="+mn-cs"/>
                        </a:rPr>
                        <a:t>705%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graphicFrame>
        <p:nvGraphicFramePr>
          <p:cNvPr id="7" name="Table 6">
            <a:extLst>
              <a:ext uri="{FF2B5EF4-FFF2-40B4-BE49-F238E27FC236}">
                <a16:creationId xmlns:a16="http://schemas.microsoft.com/office/drawing/2014/main" id="{14F8C768-0B41-45F4-833D-7613165DF564}"/>
              </a:ext>
            </a:extLst>
          </p:cNvPr>
          <p:cNvGraphicFramePr>
            <a:graphicFrameLocks noGrp="1"/>
          </p:cNvGraphicFramePr>
          <p:nvPr>
            <p:extLst>
              <p:ext uri="{D42A27DB-BD31-4B8C-83A1-F6EECF244321}">
                <p14:modId xmlns:p14="http://schemas.microsoft.com/office/powerpoint/2010/main" val="3174260175"/>
              </p:ext>
            </p:extLst>
          </p:nvPr>
        </p:nvGraphicFramePr>
        <p:xfrm>
          <a:off x="6387390" y="4226141"/>
          <a:ext cx="5120640" cy="1737360"/>
        </p:xfrm>
        <a:graphic>
          <a:graphicData uri="http://schemas.openxmlformats.org/drawingml/2006/table">
            <a:tbl>
              <a:tblPr firstRow="1" firstCol="1" bandRow="1"/>
              <a:tblGrid>
                <a:gridCol w="1280160">
                  <a:extLst>
                    <a:ext uri="{9D8B030D-6E8A-4147-A177-3AD203B41FA5}">
                      <a16:colId xmlns:a16="http://schemas.microsoft.com/office/drawing/2014/main" val="4160075199"/>
                    </a:ext>
                  </a:extLst>
                </a:gridCol>
                <a:gridCol w="1280160">
                  <a:extLst>
                    <a:ext uri="{9D8B030D-6E8A-4147-A177-3AD203B41FA5}">
                      <a16:colId xmlns:a16="http://schemas.microsoft.com/office/drawing/2014/main" val="3642681573"/>
                    </a:ext>
                  </a:extLst>
                </a:gridCol>
                <a:gridCol w="1280160">
                  <a:extLst>
                    <a:ext uri="{9D8B030D-6E8A-4147-A177-3AD203B41FA5}">
                      <a16:colId xmlns:a16="http://schemas.microsoft.com/office/drawing/2014/main" val="1719205645"/>
                    </a:ext>
                  </a:extLst>
                </a:gridCol>
                <a:gridCol w="1280160">
                  <a:extLst>
                    <a:ext uri="{9D8B030D-6E8A-4147-A177-3AD203B41FA5}">
                      <a16:colId xmlns:a16="http://schemas.microsoft.com/office/drawing/2014/main" val="2928247449"/>
                    </a:ext>
                  </a:extLst>
                </a:gridCol>
              </a:tblGrid>
              <a:tr h="161925">
                <a:tc gridSpan="4">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329709"/>
                  </a:ext>
                </a:extLst>
              </a:tr>
              <a:tr h="161925">
                <a:tc rowSpan="2">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effectLst/>
                          <a:latin typeface="+mn-lt"/>
                          <a:ea typeface="Times New Roman" panose="02020603050405020304" pitchFamily="18" charset="0"/>
                        </a:rPr>
                        <a:t>E2E WS-PSNR</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3437386"/>
                  </a:ext>
                </a:extLst>
              </a:tr>
              <a:tr h="161925">
                <a:tc vMerge="1">
                  <a:txBody>
                    <a:bodyPr/>
                    <a:lstStyle/>
                    <a:p>
                      <a:endParaRPr lang="en-US"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Y</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U</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V</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-15.7%</a:t>
                      </a:r>
                      <a:endParaRPr lang="en-US" sz="180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-21.9%</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-23.4%</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19237">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38%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algn="ctr">
                        <a:spcBef>
                          <a:spcPts val="0"/>
                        </a:spcBef>
                        <a:spcAft>
                          <a:spcPts val="0"/>
                        </a:spcAft>
                      </a:pPr>
                      <a:r>
                        <a:rPr lang="en-CA" sz="1800" dirty="0">
                          <a:effectLst/>
                          <a:latin typeface="+mn-lt"/>
                          <a:ea typeface="Times New Roman" panose="02020603050405020304" pitchFamily="18" charset="0"/>
                        </a:rPr>
                        <a:t>93%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443E842B-6798-453D-9D9D-8A9A86DD2503}"/>
              </a:ext>
            </a:extLst>
          </p:cNvPr>
          <p:cNvSpPr>
            <a:spLocks noGrp="1"/>
          </p:cNvSpPr>
          <p:nvPr>
            <p:ph idx="1"/>
          </p:nvPr>
        </p:nvSpPr>
        <p:spPr>
          <a:xfrm>
            <a:off x="376323" y="1031458"/>
            <a:ext cx="11349037" cy="807149"/>
          </a:xfrm>
        </p:spPr>
        <p:txBody>
          <a:bodyPr>
            <a:noAutofit/>
          </a:bodyPr>
          <a:lstStyle/>
          <a:p>
            <a:r>
              <a:rPr lang="en-CA" dirty="0"/>
              <a:t>The ACP projection used in the proposal is configured to 1280x1280 for all sequences. </a:t>
            </a:r>
            <a:endParaRPr lang="en-US" dirty="0"/>
          </a:p>
          <a:p>
            <a:r>
              <a:rPr lang="en-US" dirty="0"/>
              <a:t>High complexity configuration (QTBT+TT+ABT).</a:t>
            </a:r>
          </a:p>
        </p:txBody>
      </p:sp>
      <p:sp>
        <p:nvSpPr>
          <p:cNvPr id="9" name="Content Placeholder 2">
            <a:extLst>
              <a:ext uri="{FF2B5EF4-FFF2-40B4-BE49-F238E27FC236}">
                <a16:creationId xmlns:a16="http://schemas.microsoft.com/office/drawing/2014/main" id="{A7BB7581-F402-4735-A813-A3D9A1B4F361}"/>
              </a:ext>
            </a:extLst>
          </p:cNvPr>
          <p:cNvSpPr txBox="1">
            <a:spLocks/>
          </p:cNvSpPr>
          <p:nvPr/>
        </p:nvSpPr>
        <p:spPr>
          <a:xfrm>
            <a:off x="376323" y="3849345"/>
            <a:ext cx="11349037" cy="412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Low complexity configuration (QTBT).</a:t>
            </a:r>
          </a:p>
        </p:txBody>
      </p:sp>
      <p:sp>
        <p:nvSpPr>
          <p:cNvPr id="10" name="Content Placeholder 2">
            <a:extLst>
              <a:ext uri="{FF2B5EF4-FFF2-40B4-BE49-F238E27FC236}">
                <a16:creationId xmlns:a16="http://schemas.microsoft.com/office/drawing/2014/main" id="{6DB6227E-6DE4-42A7-8512-1BD2B8E451FF}"/>
              </a:ext>
            </a:extLst>
          </p:cNvPr>
          <p:cNvSpPr txBox="1">
            <a:spLocks/>
          </p:cNvSpPr>
          <p:nvPr/>
        </p:nvSpPr>
        <p:spPr>
          <a:xfrm>
            <a:off x="382419" y="6069121"/>
            <a:ext cx="11349037" cy="4125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dirty="0"/>
              <a:t>Increase in encoding/decoding times comparing to SDR is mainly due to use of 360Lib 5.0 functions for performing geometric padding around cube faces.</a:t>
            </a:r>
            <a:endParaRPr lang="en-US" dirty="0"/>
          </a:p>
        </p:txBody>
      </p:sp>
    </p:spTree>
    <p:extLst>
      <p:ext uri="{BB962C8B-B14F-4D97-AF65-F5344CB8AC3E}">
        <p14:creationId xmlns:p14="http://schemas.microsoft.com/office/powerpoint/2010/main" val="3274469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C1B3-A8F2-4803-8BD8-3CB37F7BAFF9}"/>
              </a:ext>
            </a:extLst>
          </p:cNvPr>
          <p:cNvSpPr>
            <a:spLocks noGrp="1"/>
          </p:cNvSpPr>
          <p:nvPr>
            <p:ph type="title"/>
          </p:nvPr>
        </p:nvSpPr>
        <p:spPr>
          <a:xfrm>
            <a:off x="421481" y="174887"/>
            <a:ext cx="11349037" cy="820738"/>
          </a:xfrm>
        </p:spPr>
        <p:txBody>
          <a:bodyPr/>
          <a:lstStyle/>
          <a:p>
            <a:r>
              <a:rPr lang="en-US" dirty="0"/>
              <a:t>HDR Results – Constraint Set 1</a:t>
            </a:r>
          </a:p>
        </p:txBody>
      </p:sp>
      <p:graphicFrame>
        <p:nvGraphicFramePr>
          <p:cNvPr id="4" name="Table 3">
            <a:extLst>
              <a:ext uri="{FF2B5EF4-FFF2-40B4-BE49-F238E27FC236}">
                <a16:creationId xmlns:a16="http://schemas.microsoft.com/office/drawing/2014/main" id="{529E318F-464E-4CE3-ACEA-1B9C5BE83A9C}"/>
              </a:ext>
            </a:extLst>
          </p:cNvPr>
          <p:cNvGraphicFramePr>
            <a:graphicFrameLocks noGrp="1"/>
          </p:cNvGraphicFramePr>
          <p:nvPr>
            <p:extLst>
              <p:ext uri="{D42A27DB-BD31-4B8C-83A1-F6EECF244321}">
                <p14:modId xmlns:p14="http://schemas.microsoft.com/office/powerpoint/2010/main" val="4118881651"/>
              </p:ext>
            </p:extLst>
          </p:nvPr>
        </p:nvGraphicFramePr>
        <p:xfrm>
          <a:off x="664216" y="1474645"/>
          <a:ext cx="4049298" cy="2103120"/>
        </p:xfrm>
        <a:graphic>
          <a:graphicData uri="http://schemas.openxmlformats.org/drawingml/2006/table">
            <a:tbl>
              <a:tblPr firstRow="1" firstCol="1" bandRow="1"/>
              <a:tblGrid>
                <a:gridCol w="1349766">
                  <a:extLst>
                    <a:ext uri="{9D8B030D-6E8A-4147-A177-3AD203B41FA5}">
                      <a16:colId xmlns:a16="http://schemas.microsoft.com/office/drawing/2014/main" val="4160075199"/>
                    </a:ext>
                  </a:extLst>
                </a:gridCol>
                <a:gridCol w="1349766">
                  <a:extLst>
                    <a:ext uri="{9D8B030D-6E8A-4147-A177-3AD203B41FA5}">
                      <a16:colId xmlns:a16="http://schemas.microsoft.com/office/drawing/2014/main" val="3642681573"/>
                    </a:ext>
                  </a:extLst>
                </a:gridCol>
                <a:gridCol w="1349766">
                  <a:extLst>
                    <a:ext uri="{9D8B030D-6E8A-4147-A177-3AD203B41FA5}">
                      <a16:colId xmlns:a16="http://schemas.microsoft.com/office/drawing/2014/main" val="1719205645"/>
                    </a:ext>
                  </a:extLst>
                </a:gridCol>
              </a:tblGrid>
              <a:tr h="161925">
                <a:tc gridSpan="3">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PSNRL100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DE100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HDR-A</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-37.5%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-61.8%</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HDR-B</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-41.3%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-36.8%</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-39.9%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-46.2%</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1023%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515%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685736465"/>
                  </a:ext>
                </a:extLst>
              </a:tr>
            </a:tbl>
          </a:graphicData>
        </a:graphic>
      </p:graphicFrame>
      <p:sp>
        <p:nvSpPr>
          <p:cNvPr id="8" name="Content Placeholder 2">
            <a:extLst>
              <a:ext uri="{FF2B5EF4-FFF2-40B4-BE49-F238E27FC236}">
                <a16:creationId xmlns:a16="http://schemas.microsoft.com/office/drawing/2014/main" id="{443E842B-6798-453D-9D9D-8A9A86DD2503}"/>
              </a:ext>
            </a:extLst>
          </p:cNvPr>
          <p:cNvSpPr>
            <a:spLocks noGrp="1"/>
          </p:cNvSpPr>
          <p:nvPr>
            <p:ph idx="1"/>
          </p:nvPr>
        </p:nvSpPr>
        <p:spPr>
          <a:xfrm>
            <a:off x="376323" y="1031458"/>
            <a:ext cx="11349037" cy="412549"/>
          </a:xfrm>
        </p:spPr>
        <p:txBody>
          <a:bodyPr/>
          <a:lstStyle/>
          <a:p>
            <a:r>
              <a:rPr lang="en-US" dirty="0"/>
              <a:t>High complexity configuration (QTBT+TT+ABT).</a:t>
            </a:r>
          </a:p>
        </p:txBody>
      </p:sp>
      <p:sp>
        <p:nvSpPr>
          <p:cNvPr id="9" name="Content Placeholder 2">
            <a:extLst>
              <a:ext uri="{FF2B5EF4-FFF2-40B4-BE49-F238E27FC236}">
                <a16:creationId xmlns:a16="http://schemas.microsoft.com/office/drawing/2014/main" id="{A7BB7581-F402-4735-A813-A3D9A1B4F361}"/>
              </a:ext>
            </a:extLst>
          </p:cNvPr>
          <p:cNvSpPr txBox="1">
            <a:spLocks/>
          </p:cNvSpPr>
          <p:nvPr/>
        </p:nvSpPr>
        <p:spPr>
          <a:xfrm>
            <a:off x="376323" y="3840175"/>
            <a:ext cx="11349037" cy="4125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Low complexity configuration (QTBT).</a:t>
            </a:r>
          </a:p>
        </p:txBody>
      </p:sp>
      <p:graphicFrame>
        <p:nvGraphicFramePr>
          <p:cNvPr id="10" name="Table 9">
            <a:extLst>
              <a:ext uri="{FF2B5EF4-FFF2-40B4-BE49-F238E27FC236}">
                <a16:creationId xmlns:a16="http://schemas.microsoft.com/office/drawing/2014/main" id="{D40883D6-3EC9-440F-8E86-2686943E73DC}"/>
              </a:ext>
            </a:extLst>
          </p:cNvPr>
          <p:cNvGraphicFramePr>
            <a:graphicFrameLocks noGrp="1"/>
          </p:cNvGraphicFramePr>
          <p:nvPr>
            <p:extLst>
              <p:ext uri="{D42A27DB-BD31-4B8C-83A1-F6EECF244321}">
                <p14:modId xmlns:p14="http://schemas.microsoft.com/office/powerpoint/2010/main" val="1703967492"/>
              </p:ext>
            </p:extLst>
          </p:nvPr>
        </p:nvGraphicFramePr>
        <p:xfrm>
          <a:off x="6387390" y="1474645"/>
          <a:ext cx="4049298" cy="2103120"/>
        </p:xfrm>
        <a:graphic>
          <a:graphicData uri="http://schemas.openxmlformats.org/drawingml/2006/table">
            <a:tbl>
              <a:tblPr firstRow="1" firstCol="1" bandRow="1"/>
              <a:tblGrid>
                <a:gridCol w="1349766">
                  <a:extLst>
                    <a:ext uri="{9D8B030D-6E8A-4147-A177-3AD203B41FA5}">
                      <a16:colId xmlns:a16="http://schemas.microsoft.com/office/drawing/2014/main" val="4160075199"/>
                    </a:ext>
                  </a:extLst>
                </a:gridCol>
                <a:gridCol w="1349766">
                  <a:extLst>
                    <a:ext uri="{9D8B030D-6E8A-4147-A177-3AD203B41FA5}">
                      <a16:colId xmlns:a16="http://schemas.microsoft.com/office/drawing/2014/main" val="3642681573"/>
                    </a:ext>
                  </a:extLst>
                </a:gridCol>
                <a:gridCol w="1349766">
                  <a:extLst>
                    <a:ext uri="{9D8B030D-6E8A-4147-A177-3AD203B41FA5}">
                      <a16:colId xmlns:a16="http://schemas.microsoft.com/office/drawing/2014/main" val="1719205645"/>
                    </a:ext>
                  </a:extLst>
                </a:gridCol>
              </a:tblGrid>
              <a:tr h="161925">
                <a:tc gridSpan="3">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PSNRL100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DE100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HDR-A</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-10.1%</a:t>
                      </a:r>
                      <a:endParaRPr lang="en-US" sz="1800" dirty="0">
                        <a:effectLst/>
                        <a:latin typeface="+mn-lt"/>
                        <a:ea typeface="Times New Roman" panose="02020603050405020304" pitchFamily="18" charset="0"/>
                      </a:endParaRPr>
                    </a:p>
                  </a:txBody>
                  <a:tcPr marL="73025" marR="73025"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-17.0%</a:t>
                      </a:r>
                      <a:endParaRPr lang="en-US" sz="1800">
                        <a:effectLst/>
                        <a:latin typeface="+mn-lt"/>
                        <a:ea typeface="Times New Roman" panose="02020603050405020304" pitchFamily="18" charset="0"/>
                      </a:endParaRPr>
                    </a:p>
                  </a:txBody>
                  <a:tcPr marL="73025" marR="73025"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HDR-B</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-18.8%</a:t>
                      </a:r>
                      <a:endParaRPr lang="en-US" sz="1800" dirty="0">
                        <a:effectLst/>
                        <a:latin typeface="+mn-lt"/>
                        <a:ea typeface="Times New Roman" panose="02020603050405020304" pitchFamily="18" charset="0"/>
                      </a:endParaRPr>
                    </a:p>
                  </a:txBody>
                  <a:tcPr marL="73025" marR="73025"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-0.7%</a:t>
                      </a:r>
                      <a:endParaRPr lang="en-US" sz="1800">
                        <a:effectLst/>
                        <a:latin typeface="+mn-lt"/>
                        <a:ea typeface="Times New Roman" panose="02020603050405020304" pitchFamily="18" charset="0"/>
                      </a:endParaRPr>
                    </a:p>
                  </a:txBody>
                  <a:tcPr marL="73025" marR="73025"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-15.6%</a:t>
                      </a:r>
                      <a:endParaRPr lang="en-US" sz="1800" dirty="0">
                        <a:effectLst/>
                        <a:latin typeface="+mn-lt"/>
                        <a:ea typeface="Times New Roman" panose="02020603050405020304" pitchFamily="18" charset="0"/>
                      </a:endParaRPr>
                    </a:p>
                  </a:txBody>
                  <a:tcPr marL="73025" marR="73025"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-6.8%</a:t>
                      </a:r>
                      <a:endParaRPr lang="en-US" sz="1800" dirty="0">
                        <a:effectLst/>
                        <a:latin typeface="+mn-lt"/>
                        <a:ea typeface="Times New Roman" panose="02020603050405020304" pitchFamily="18" charset="0"/>
                      </a:endParaRPr>
                    </a:p>
                  </a:txBody>
                  <a:tcPr marL="73025" marR="73025"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146%</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62%</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11" name="Table 10">
            <a:extLst>
              <a:ext uri="{FF2B5EF4-FFF2-40B4-BE49-F238E27FC236}">
                <a16:creationId xmlns:a16="http://schemas.microsoft.com/office/drawing/2014/main" id="{8F5A9D50-898B-4B11-952B-F77CAC2BBDA8}"/>
              </a:ext>
            </a:extLst>
          </p:cNvPr>
          <p:cNvGraphicFramePr>
            <a:graphicFrameLocks noGrp="1"/>
          </p:cNvGraphicFramePr>
          <p:nvPr>
            <p:extLst>
              <p:ext uri="{D42A27DB-BD31-4B8C-83A1-F6EECF244321}">
                <p14:modId xmlns:p14="http://schemas.microsoft.com/office/powerpoint/2010/main" val="258110813"/>
              </p:ext>
            </p:extLst>
          </p:nvPr>
        </p:nvGraphicFramePr>
        <p:xfrm>
          <a:off x="675100" y="4370242"/>
          <a:ext cx="4049298" cy="2103120"/>
        </p:xfrm>
        <a:graphic>
          <a:graphicData uri="http://schemas.openxmlformats.org/drawingml/2006/table">
            <a:tbl>
              <a:tblPr firstRow="1" firstCol="1" bandRow="1"/>
              <a:tblGrid>
                <a:gridCol w="1349766">
                  <a:extLst>
                    <a:ext uri="{9D8B030D-6E8A-4147-A177-3AD203B41FA5}">
                      <a16:colId xmlns:a16="http://schemas.microsoft.com/office/drawing/2014/main" val="4160075199"/>
                    </a:ext>
                  </a:extLst>
                </a:gridCol>
                <a:gridCol w="1349766">
                  <a:extLst>
                    <a:ext uri="{9D8B030D-6E8A-4147-A177-3AD203B41FA5}">
                      <a16:colId xmlns:a16="http://schemas.microsoft.com/office/drawing/2014/main" val="3642681573"/>
                    </a:ext>
                  </a:extLst>
                </a:gridCol>
                <a:gridCol w="1349766">
                  <a:extLst>
                    <a:ext uri="{9D8B030D-6E8A-4147-A177-3AD203B41FA5}">
                      <a16:colId xmlns:a16="http://schemas.microsoft.com/office/drawing/2014/main" val="1719205645"/>
                    </a:ext>
                  </a:extLst>
                </a:gridCol>
              </a:tblGrid>
              <a:tr h="161925">
                <a:tc gridSpan="3">
                  <a:txBody>
                    <a:bodyPr/>
                    <a:lstStyle/>
                    <a:p>
                      <a:pPr algn="ctr"/>
                      <a:r>
                        <a:rPr lang="en-US" b="1" dirty="0"/>
                        <a:t>Anchor: HM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PSNRL100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DE100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HDR-A</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-34.9%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-59.8%</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HDR-B</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-38.8%</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-37.3%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-41.2%</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313%</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514%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685736465"/>
                  </a:ext>
                </a:extLst>
              </a:tr>
            </a:tbl>
          </a:graphicData>
        </a:graphic>
      </p:graphicFrame>
      <p:graphicFrame>
        <p:nvGraphicFramePr>
          <p:cNvPr id="12" name="Table 11">
            <a:extLst>
              <a:ext uri="{FF2B5EF4-FFF2-40B4-BE49-F238E27FC236}">
                <a16:creationId xmlns:a16="http://schemas.microsoft.com/office/drawing/2014/main" id="{A34B2422-E47A-4EB9-BF75-2E5BFF9E8454}"/>
              </a:ext>
            </a:extLst>
          </p:cNvPr>
          <p:cNvGraphicFramePr>
            <a:graphicFrameLocks noGrp="1"/>
          </p:cNvGraphicFramePr>
          <p:nvPr>
            <p:extLst>
              <p:ext uri="{D42A27DB-BD31-4B8C-83A1-F6EECF244321}">
                <p14:modId xmlns:p14="http://schemas.microsoft.com/office/powerpoint/2010/main" val="2191943534"/>
              </p:ext>
            </p:extLst>
          </p:nvPr>
        </p:nvGraphicFramePr>
        <p:xfrm>
          <a:off x="6398274" y="4370242"/>
          <a:ext cx="4049298" cy="2103120"/>
        </p:xfrm>
        <a:graphic>
          <a:graphicData uri="http://schemas.openxmlformats.org/drawingml/2006/table">
            <a:tbl>
              <a:tblPr firstRow="1" firstCol="1" bandRow="1"/>
              <a:tblGrid>
                <a:gridCol w="1349766">
                  <a:extLst>
                    <a:ext uri="{9D8B030D-6E8A-4147-A177-3AD203B41FA5}">
                      <a16:colId xmlns:a16="http://schemas.microsoft.com/office/drawing/2014/main" val="4160075199"/>
                    </a:ext>
                  </a:extLst>
                </a:gridCol>
                <a:gridCol w="1349766">
                  <a:extLst>
                    <a:ext uri="{9D8B030D-6E8A-4147-A177-3AD203B41FA5}">
                      <a16:colId xmlns:a16="http://schemas.microsoft.com/office/drawing/2014/main" val="3642681573"/>
                    </a:ext>
                  </a:extLst>
                </a:gridCol>
                <a:gridCol w="1349766">
                  <a:extLst>
                    <a:ext uri="{9D8B030D-6E8A-4147-A177-3AD203B41FA5}">
                      <a16:colId xmlns:a16="http://schemas.microsoft.com/office/drawing/2014/main" val="1719205645"/>
                    </a:ext>
                  </a:extLst>
                </a:gridCol>
              </a:tblGrid>
              <a:tr h="161925">
                <a:tc gridSpan="3">
                  <a:txBody>
                    <a:bodyPr/>
                    <a:lstStyle/>
                    <a:p>
                      <a:pPr algn="ctr"/>
                      <a:r>
                        <a:rPr lang="en-US" b="1" dirty="0"/>
                        <a:t>Anchor: JEM</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a:spcBef>
                          <a:spcPts val="0"/>
                        </a:spcBef>
                        <a:spcAft>
                          <a:spcPts val="0"/>
                        </a:spcAft>
                      </a:pP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8673835"/>
                  </a:ext>
                </a:extLst>
              </a:tr>
              <a:tr h="161925">
                <a:tc>
                  <a:txBody>
                    <a:bodyPr/>
                    <a:lstStyle/>
                    <a:p>
                      <a:endParaRPr lang="en-US"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CA" sz="1800" dirty="0">
                          <a:effectLst/>
                          <a:latin typeface="+mn-lt"/>
                          <a:ea typeface="Times New Roman" panose="02020603050405020304" pitchFamily="18" charset="0"/>
                        </a:rPr>
                        <a:t>PSNRL100</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DE100</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6074120"/>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HDR-A</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-6.4%</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-12.1%</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9740405"/>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HDR-B</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-15.2%</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a:effectLst/>
                          <a:latin typeface="+mn-lt"/>
                          <a:ea typeface="Times New Roman" panose="02020603050405020304" pitchFamily="18" charset="0"/>
                        </a:rPr>
                        <a:t>10.7%</a:t>
                      </a:r>
                      <a:endParaRPr lang="en-US" sz="180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9228629"/>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Average </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-11.9%</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CA" sz="1800" dirty="0">
                          <a:effectLst/>
                          <a:latin typeface="+mn-lt"/>
                          <a:ea typeface="Times New Roman" panose="02020603050405020304" pitchFamily="18" charset="0"/>
                        </a:rPr>
                        <a:t>2.1%</a:t>
                      </a:r>
                      <a:endParaRPr lang="en-US" sz="1800" dirty="0">
                        <a:effectLst/>
                        <a:latin typeface="+mn-lt"/>
                        <a:ea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2074536"/>
                  </a:ext>
                </a:extLst>
              </a:tr>
              <a:tr h="161925">
                <a:tc>
                  <a:txBody>
                    <a:bodyPr/>
                    <a:lstStyle/>
                    <a:p>
                      <a:pPr marL="0" marR="0" algn="just">
                        <a:spcBef>
                          <a:spcPts val="0"/>
                        </a:spcBef>
                        <a:spcAft>
                          <a:spcPts val="0"/>
                        </a:spcAft>
                      </a:pPr>
                      <a:r>
                        <a:rPr lang="en-CA" sz="1800" dirty="0" err="1">
                          <a:effectLst/>
                          <a:latin typeface="+mn-lt"/>
                          <a:ea typeface="Times New Roman" panose="02020603050405020304" pitchFamily="18" charset="0"/>
                        </a:rPr>
                        <a:t>Enc</a:t>
                      </a:r>
                      <a:r>
                        <a:rPr lang="en-CA" sz="1800" dirty="0">
                          <a:effectLst/>
                          <a:latin typeface="+mn-lt"/>
                          <a:ea typeface="Times New Roman" panose="02020603050405020304" pitchFamily="18" charset="0"/>
                        </a:rPr>
                        <a:t>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45%</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593567047"/>
                  </a:ext>
                </a:extLst>
              </a:tr>
              <a:tr h="161925">
                <a:tc>
                  <a:txBody>
                    <a:bodyPr/>
                    <a:lstStyle/>
                    <a:p>
                      <a:pPr marL="0" marR="0" algn="just">
                        <a:spcBef>
                          <a:spcPts val="0"/>
                        </a:spcBef>
                        <a:spcAft>
                          <a:spcPts val="0"/>
                        </a:spcAft>
                      </a:pPr>
                      <a:r>
                        <a:rPr lang="en-CA" sz="1800" dirty="0">
                          <a:effectLst/>
                          <a:latin typeface="+mn-lt"/>
                          <a:ea typeface="Times New Roman" panose="02020603050405020304" pitchFamily="18" charset="0"/>
                        </a:rPr>
                        <a:t>Dec Time</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ctr">
                        <a:spcBef>
                          <a:spcPts val="0"/>
                        </a:spcBef>
                        <a:spcAft>
                          <a:spcPts val="0"/>
                        </a:spcAft>
                      </a:pPr>
                      <a:r>
                        <a:rPr lang="en-CA" sz="1800" dirty="0">
                          <a:effectLst/>
                          <a:latin typeface="+mn-lt"/>
                          <a:ea typeface="Times New Roman" panose="02020603050405020304" pitchFamily="18" charset="0"/>
                        </a:rPr>
                        <a:t>62%</a:t>
                      </a:r>
                      <a:endParaRPr lang="en-US" sz="1800" dirty="0">
                        <a:effectLst/>
                        <a:latin typeface="+mn-lt"/>
                        <a:ea typeface="Times New Roman" panose="02020603050405020304" pitchFamily="18" charset="0"/>
                      </a:endParaRP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1685736465"/>
                  </a:ext>
                </a:extLst>
              </a:tr>
            </a:tbl>
          </a:graphicData>
        </a:graphic>
      </p:graphicFrame>
    </p:spTree>
    <p:extLst>
      <p:ext uri="{BB962C8B-B14F-4D97-AF65-F5344CB8AC3E}">
        <p14:creationId xmlns:p14="http://schemas.microsoft.com/office/powerpoint/2010/main" val="1269767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51D11-9158-4241-B155-1C053B74FFB9}"/>
              </a:ext>
            </a:extLst>
          </p:cNvPr>
          <p:cNvSpPr>
            <a:spLocks noGrp="1"/>
          </p:cNvSpPr>
          <p:nvPr>
            <p:ph type="title"/>
          </p:nvPr>
        </p:nvSpPr>
        <p:spPr/>
        <p:txBody>
          <a:bodyPr/>
          <a:lstStyle/>
          <a:p>
            <a:r>
              <a:rPr lang="en-US" dirty="0"/>
              <a:t>Software</a:t>
            </a:r>
          </a:p>
        </p:txBody>
      </p:sp>
      <p:sp>
        <p:nvSpPr>
          <p:cNvPr id="3" name="Content Placeholder 2">
            <a:extLst>
              <a:ext uri="{FF2B5EF4-FFF2-40B4-BE49-F238E27FC236}">
                <a16:creationId xmlns:a16="http://schemas.microsoft.com/office/drawing/2014/main" id="{9F35BDC5-4CAF-4EBD-9B7C-7F66454C18C4}"/>
              </a:ext>
            </a:extLst>
          </p:cNvPr>
          <p:cNvSpPr>
            <a:spLocks noGrp="1"/>
          </p:cNvSpPr>
          <p:nvPr>
            <p:ph idx="1"/>
          </p:nvPr>
        </p:nvSpPr>
        <p:spPr/>
        <p:txBody>
          <a:bodyPr/>
          <a:lstStyle/>
          <a:p>
            <a:r>
              <a:rPr lang="en-US" dirty="0"/>
              <a:t>Software based on redesign of JEM.</a:t>
            </a:r>
          </a:p>
          <a:p>
            <a:r>
              <a:rPr lang="en-CA" dirty="0"/>
              <a:t>Reduced encoder complexity. With structure-only tests (QTBT), encoder runtime with structure only is slightly faster (75%) than HM-16 while providing -14.27% (Y) rate reduction.</a:t>
            </a:r>
          </a:p>
          <a:p>
            <a:r>
              <a:rPr lang="en-CA" dirty="0"/>
              <a:t>Optimized memory usage.</a:t>
            </a:r>
          </a:p>
          <a:p>
            <a:pPr lvl="1"/>
            <a:r>
              <a:rPr lang="en-US" dirty="0"/>
              <a:t>The used memory of encoding the largest resolution at the highest target rate point in CS1 is: HM – 1.96 GB; JEM – 6.1 GB,  this proposal – 2.7 GB. </a:t>
            </a:r>
          </a:p>
          <a:p>
            <a:pPr lvl="1"/>
            <a:r>
              <a:rPr lang="en-US" dirty="0"/>
              <a:t>The used memory of decoding the largest resolution at the highest target rate point in CS1 is: HM – 991 MB; JEM – 1.28 GB; this proposal – 587 MB;</a:t>
            </a:r>
            <a:endParaRPr lang="en-CA" dirty="0"/>
          </a:p>
          <a:p>
            <a:r>
              <a:rPr lang="en-CA" dirty="0"/>
              <a:t>Simplified macro structure. Methods associated with each coding tool are encapsulated under one macro. </a:t>
            </a:r>
            <a:endParaRPr lang="en-US" dirty="0"/>
          </a:p>
          <a:p>
            <a:pPr lvl="1"/>
            <a:r>
              <a:rPr lang="en-CA" dirty="0"/>
              <a:t>Support for structure-only test setting where all new coding tools can be disabled to fall back to HM tools plus new structure.</a:t>
            </a:r>
          </a:p>
          <a:p>
            <a:r>
              <a:rPr lang="en-CA" dirty="0"/>
              <a:t>Two-dimensional coordinate system is used to indicate the location of a block instead of z-scan ordering. </a:t>
            </a:r>
            <a:endParaRPr lang="en-US" dirty="0"/>
          </a:p>
          <a:p>
            <a:pPr lvl="1"/>
            <a:endParaRPr lang="en-US" dirty="0"/>
          </a:p>
          <a:p>
            <a:pPr marL="0" indent="0">
              <a:buNone/>
            </a:pPr>
            <a:r>
              <a:rPr lang="en-CA" dirty="0"/>
              <a:t> </a:t>
            </a:r>
            <a:endParaRPr lang="en-US" dirty="0"/>
          </a:p>
        </p:txBody>
      </p:sp>
    </p:spTree>
    <p:extLst>
      <p:ext uri="{BB962C8B-B14F-4D97-AF65-F5344CB8AC3E}">
        <p14:creationId xmlns:p14="http://schemas.microsoft.com/office/powerpoint/2010/main" val="3956445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AC185-4893-425B-8F85-333EF4AC37D0}"/>
              </a:ext>
            </a:extLst>
          </p:cNvPr>
          <p:cNvSpPr>
            <a:spLocks noGrp="1"/>
          </p:cNvSpPr>
          <p:nvPr>
            <p:ph type="title"/>
          </p:nvPr>
        </p:nvSpPr>
        <p:spPr/>
        <p:txBody>
          <a:bodyPr/>
          <a:lstStyle/>
          <a:p>
            <a:r>
              <a:rPr lang="en-US" dirty="0"/>
              <a:t>Partitioning</a:t>
            </a:r>
          </a:p>
        </p:txBody>
      </p:sp>
      <p:pic>
        <p:nvPicPr>
          <p:cNvPr id="11" name="Picture 10">
            <a:extLst>
              <a:ext uri="{FF2B5EF4-FFF2-40B4-BE49-F238E27FC236}">
                <a16:creationId xmlns:a16="http://schemas.microsoft.com/office/drawing/2014/main" id="{BAF7CA6D-E1FA-4E8D-8C92-547981C83AD9}"/>
              </a:ext>
            </a:extLst>
          </p:cNvPr>
          <p:cNvPicPr>
            <a:picLocks noChangeAspect="1"/>
          </p:cNvPicPr>
          <p:nvPr/>
        </p:nvPicPr>
        <p:blipFill>
          <a:blip r:embed="rId2"/>
          <a:stretch>
            <a:fillRect/>
          </a:stretch>
        </p:blipFill>
        <p:spPr>
          <a:xfrm>
            <a:off x="6193409" y="868887"/>
            <a:ext cx="5483428" cy="4728010"/>
          </a:xfrm>
          <a:prstGeom prst="rect">
            <a:avLst/>
          </a:prstGeom>
        </p:spPr>
      </p:pic>
      <p:pic>
        <p:nvPicPr>
          <p:cNvPr id="12" name="Picture 11">
            <a:extLst>
              <a:ext uri="{FF2B5EF4-FFF2-40B4-BE49-F238E27FC236}">
                <a16:creationId xmlns:a16="http://schemas.microsoft.com/office/drawing/2014/main" id="{CFC91511-38E6-4D61-8AEB-005178EA776C}"/>
              </a:ext>
            </a:extLst>
          </p:cNvPr>
          <p:cNvPicPr>
            <a:picLocks noChangeAspect="1"/>
          </p:cNvPicPr>
          <p:nvPr/>
        </p:nvPicPr>
        <p:blipFill>
          <a:blip r:embed="rId3"/>
          <a:stretch>
            <a:fillRect/>
          </a:stretch>
        </p:blipFill>
        <p:spPr>
          <a:xfrm>
            <a:off x="892014" y="2297738"/>
            <a:ext cx="4074629" cy="1131262"/>
          </a:xfrm>
          <a:prstGeom prst="rect">
            <a:avLst/>
          </a:prstGeom>
        </p:spPr>
      </p:pic>
      <p:pic>
        <p:nvPicPr>
          <p:cNvPr id="13" name="Picture 12">
            <a:extLst>
              <a:ext uri="{FF2B5EF4-FFF2-40B4-BE49-F238E27FC236}">
                <a16:creationId xmlns:a16="http://schemas.microsoft.com/office/drawing/2014/main" id="{88A1245F-2E8C-4E11-8A2F-770B1EDC71BC}"/>
              </a:ext>
            </a:extLst>
          </p:cNvPr>
          <p:cNvPicPr>
            <a:picLocks noChangeAspect="1"/>
          </p:cNvPicPr>
          <p:nvPr/>
        </p:nvPicPr>
        <p:blipFill>
          <a:blip r:embed="rId4"/>
          <a:stretch>
            <a:fillRect/>
          </a:stretch>
        </p:blipFill>
        <p:spPr>
          <a:xfrm>
            <a:off x="892014" y="3762429"/>
            <a:ext cx="2624908" cy="1134796"/>
          </a:xfrm>
          <a:prstGeom prst="rect">
            <a:avLst/>
          </a:prstGeom>
        </p:spPr>
      </p:pic>
      <p:pic>
        <p:nvPicPr>
          <p:cNvPr id="14" name="Picture 13">
            <a:extLst>
              <a:ext uri="{FF2B5EF4-FFF2-40B4-BE49-F238E27FC236}">
                <a16:creationId xmlns:a16="http://schemas.microsoft.com/office/drawing/2014/main" id="{C4035260-2C54-4B36-99B2-1D62464B2408}"/>
              </a:ext>
            </a:extLst>
          </p:cNvPr>
          <p:cNvPicPr>
            <a:picLocks noChangeAspect="1"/>
          </p:cNvPicPr>
          <p:nvPr/>
        </p:nvPicPr>
        <p:blipFill>
          <a:blip r:embed="rId5"/>
          <a:stretch>
            <a:fillRect/>
          </a:stretch>
        </p:blipFill>
        <p:spPr>
          <a:xfrm>
            <a:off x="892014" y="5394444"/>
            <a:ext cx="5583262" cy="1143569"/>
          </a:xfrm>
          <a:prstGeom prst="rect">
            <a:avLst/>
          </a:prstGeom>
        </p:spPr>
      </p:pic>
      <p:sp>
        <p:nvSpPr>
          <p:cNvPr id="15" name="Content Placeholder 2">
            <a:extLst>
              <a:ext uri="{FF2B5EF4-FFF2-40B4-BE49-F238E27FC236}">
                <a16:creationId xmlns:a16="http://schemas.microsoft.com/office/drawing/2014/main" id="{B4B44B1A-B321-4A22-82D2-14FBCDBD56A3}"/>
              </a:ext>
            </a:extLst>
          </p:cNvPr>
          <p:cNvSpPr>
            <a:spLocks noGrp="1"/>
          </p:cNvSpPr>
          <p:nvPr>
            <p:ph idx="1"/>
          </p:nvPr>
        </p:nvSpPr>
        <p:spPr>
          <a:xfrm>
            <a:off x="471487" y="1333500"/>
            <a:ext cx="11349037" cy="449787"/>
          </a:xfrm>
        </p:spPr>
        <p:txBody>
          <a:bodyPr/>
          <a:lstStyle/>
          <a:p>
            <a:r>
              <a:rPr lang="en-US" dirty="0"/>
              <a:t>Nine types of partitions supported.</a:t>
            </a:r>
          </a:p>
        </p:txBody>
      </p:sp>
      <p:sp>
        <p:nvSpPr>
          <p:cNvPr id="16" name="TextBox 15">
            <a:extLst>
              <a:ext uri="{FF2B5EF4-FFF2-40B4-BE49-F238E27FC236}">
                <a16:creationId xmlns:a16="http://schemas.microsoft.com/office/drawing/2014/main" id="{3A42A874-D85D-45F5-91A0-E3D19B34F66B}"/>
              </a:ext>
            </a:extLst>
          </p:cNvPr>
          <p:cNvSpPr txBox="1"/>
          <p:nvPr/>
        </p:nvSpPr>
        <p:spPr>
          <a:xfrm>
            <a:off x="892014" y="1928406"/>
            <a:ext cx="1132233" cy="369332"/>
          </a:xfrm>
          <a:prstGeom prst="rect">
            <a:avLst/>
          </a:prstGeom>
          <a:noFill/>
        </p:spPr>
        <p:txBody>
          <a:bodyPr wrap="none" rtlCol="0">
            <a:spAutoFit/>
          </a:bodyPr>
          <a:lstStyle/>
          <a:p>
            <a:r>
              <a:rPr lang="en-US" dirty="0"/>
              <a:t>Quadtree </a:t>
            </a:r>
          </a:p>
        </p:txBody>
      </p:sp>
      <p:sp>
        <p:nvSpPr>
          <p:cNvPr id="17" name="TextBox 16">
            <a:extLst>
              <a:ext uri="{FF2B5EF4-FFF2-40B4-BE49-F238E27FC236}">
                <a16:creationId xmlns:a16="http://schemas.microsoft.com/office/drawing/2014/main" id="{C98F4732-DE75-4AA7-8FA9-C1E5C696459D}"/>
              </a:ext>
            </a:extLst>
          </p:cNvPr>
          <p:cNvSpPr txBox="1"/>
          <p:nvPr/>
        </p:nvSpPr>
        <p:spPr>
          <a:xfrm>
            <a:off x="3094082" y="1904406"/>
            <a:ext cx="1292213" cy="369332"/>
          </a:xfrm>
          <a:prstGeom prst="rect">
            <a:avLst/>
          </a:prstGeom>
          <a:noFill/>
        </p:spPr>
        <p:txBody>
          <a:bodyPr wrap="none" rtlCol="0">
            <a:spAutoFit/>
          </a:bodyPr>
          <a:lstStyle/>
          <a:p>
            <a:r>
              <a:rPr lang="en-US" dirty="0"/>
              <a:t>Binary Tree </a:t>
            </a:r>
          </a:p>
        </p:txBody>
      </p:sp>
      <p:sp>
        <p:nvSpPr>
          <p:cNvPr id="18" name="TextBox 17">
            <a:extLst>
              <a:ext uri="{FF2B5EF4-FFF2-40B4-BE49-F238E27FC236}">
                <a16:creationId xmlns:a16="http://schemas.microsoft.com/office/drawing/2014/main" id="{66EF5C42-B3D0-492C-B906-B3F26313346D}"/>
              </a:ext>
            </a:extLst>
          </p:cNvPr>
          <p:cNvSpPr txBox="1"/>
          <p:nvPr/>
        </p:nvSpPr>
        <p:spPr>
          <a:xfrm>
            <a:off x="1458130" y="3453000"/>
            <a:ext cx="1217449" cy="369332"/>
          </a:xfrm>
          <a:prstGeom prst="rect">
            <a:avLst/>
          </a:prstGeom>
          <a:noFill/>
        </p:spPr>
        <p:txBody>
          <a:bodyPr wrap="none" rtlCol="0">
            <a:spAutoFit/>
          </a:bodyPr>
          <a:lstStyle/>
          <a:p>
            <a:r>
              <a:rPr lang="en-US" dirty="0"/>
              <a:t>Triple Tree </a:t>
            </a:r>
          </a:p>
        </p:txBody>
      </p:sp>
      <p:sp>
        <p:nvSpPr>
          <p:cNvPr id="19" name="TextBox 18">
            <a:extLst>
              <a:ext uri="{FF2B5EF4-FFF2-40B4-BE49-F238E27FC236}">
                <a16:creationId xmlns:a16="http://schemas.microsoft.com/office/drawing/2014/main" id="{55292E92-F7AC-46BF-BC9B-4402201E3D7B}"/>
              </a:ext>
            </a:extLst>
          </p:cNvPr>
          <p:cNvSpPr txBox="1"/>
          <p:nvPr/>
        </p:nvSpPr>
        <p:spPr>
          <a:xfrm>
            <a:off x="2427849" y="4986255"/>
            <a:ext cx="2368725" cy="369332"/>
          </a:xfrm>
          <a:prstGeom prst="rect">
            <a:avLst/>
          </a:prstGeom>
          <a:noFill/>
        </p:spPr>
        <p:txBody>
          <a:bodyPr wrap="none" rtlCol="0">
            <a:spAutoFit/>
          </a:bodyPr>
          <a:lstStyle/>
          <a:p>
            <a:r>
              <a:rPr lang="en-US" dirty="0"/>
              <a:t>Asymmetric Tree (ABT) </a:t>
            </a:r>
          </a:p>
        </p:txBody>
      </p:sp>
      <p:sp>
        <p:nvSpPr>
          <p:cNvPr id="20" name="TextBox 19">
            <a:extLst>
              <a:ext uri="{FF2B5EF4-FFF2-40B4-BE49-F238E27FC236}">
                <a16:creationId xmlns:a16="http://schemas.microsoft.com/office/drawing/2014/main" id="{883014D3-7E1E-4341-87F8-FAE96F5F4BD9}"/>
              </a:ext>
            </a:extLst>
          </p:cNvPr>
          <p:cNvSpPr txBox="1"/>
          <p:nvPr/>
        </p:nvSpPr>
        <p:spPr>
          <a:xfrm>
            <a:off x="9518904" y="100232"/>
            <a:ext cx="2517036" cy="369332"/>
          </a:xfrm>
          <a:prstGeom prst="rect">
            <a:avLst/>
          </a:prstGeom>
          <a:noFill/>
        </p:spPr>
        <p:txBody>
          <a:bodyPr wrap="none" rtlCol="0">
            <a:spAutoFit/>
          </a:bodyPr>
          <a:lstStyle/>
          <a:p>
            <a:r>
              <a:rPr lang="en-CA" dirty="0"/>
              <a:t>JVET-D0117, JVET-D0064</a:t>
            </a:r>
            <a:endParaRPr lang="en-US" dirty="0"/>
          </a:p>
        </p:txBody>
      </p:sp>
    </p:spTree>
    <p:extLst>
      <p:ext uri="{BB962C8B-B14F-4D97-AF65-F5344CB8AC3E}">
        <p14:creationId xmlns:p14="http://schemas.microsoft.com/office/powerpoint/2010/main" val="1671728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7C654-8C60-4D1F-92D3-2D2C2F2EFD20}"/>
              </a:ext>
            </a:extLst>
          </p:cNvPr>
          <p:cNvSpPr>
            <a:spLocks noGrp="1"/>
          </p:cNvSpPr>
          <p:nvPr>
            <p:ph type="title"/>
          </p:nvPr>
        </p:nvSpPr>
        <p:spPr/>
        <p:txBody>
          <a:bodyPr/>
          <a:lstStyle/>
          <a:p>
            <a:r>
              <a:rPr lang="en-US" dirty="0"/>
              <a:t>Intra Prediction</a:t>
            </a:r>
          </a:p>
        </p:txBody>
      </p:sp>
      <p:sp>
        <p:nvSpPr>
          <p:cNvPr id="3" name="Content Placeholder 2">
            <a:extLst>
              <a:ext uri="{FF2B5EF4-FFF2-40B4-BE49-F238E27FC236}">
                <a16:creationId xmlns:a16="http://schemas.microsoft.com/office/drawing/2014/main" id="{5FCAEABE-6844-47FF-8F86-F724AE8F0FB2}"/>
              </a:ext>
            </a:extLst>
          </p:cNvPr>
          <p:cNvSpPr>
            <a:spLocks noGrp="1"/>
          </p:cNvSpPr>
          <p:nvPr>
            <p:ph idx="1"/>
          </p:nvPr>
        </p:nvSpPr>
        <p:spPr>
          <a:xfrm>
            <a:off x="471488" y="1333501"/>
            <a:ext cx="11196881" cy="2445238"/>
          </a:xfrm>
        </p:spPr>
        <p:txBody>
          <a:bodyPr>
            <a:noAutofit/>
          </a:bodyPr>
          <a:lstStyle/>
          <a:p>
            <a:r>
              <a:rPr lang="en-CA" sz="2000" dirty="0"/>
              <a:t>The number of intra modes in a block can vary between 35, 67, or 131 modes, depending on the block size.</a:t>
            </a:r>
          </a:p>
          <a:p>
            <a:r>
              <a:rPr lang="en-CA" sz="2000" dirty="0"/>
              <a:t>The two nearest reference lines are used except for planar, DC, horizontal and vertical modes. For each angular mode two predictor blocks are generated, each based on one reference line, and a weighted predictor (3,1) is used as the final one.</a:t>
            </a:r>
          </a:p>
          <a:p>
            <a:r>
              <a:rPr lang="en-CA" sz="2000" dirty="0"/>
              <a:t>Intra prediction is based on unfiltered or filtered multi-line references. </a:t>
            </a:r>
          </a:p>
          <a:p>
            <a:pPr lvl="1"/>
            <a:r>
              <a:rPr lang="en-CA" sz="1800" dirty="0"/>
              <a:t>5-tap bilateral filter is used to generate the filtered reference, which reduces noise while preserving edges.</a:t>
            </a:r>
          </a:p>
        </p:txBody>
      </p:sp>
      <p:pic>
        <p:nvPicPr>
          <p:cNvPr id="5" name="Picture 4">
            <a:extLst>
              <a:ext uri="{FF2B5EF4-FFF2-40B4-BE49-F238E27FC236}">
                <a16:creationId xmlns:a16="http://schemas.microsoft.com/office/drawing/2014/main" id="{0A87535D-FF05-46D5-93CB-9A8ED35367EB}"/>
              </a:ext>
            </a:extLst>
          </p:cNvPr>
          <p:cNvPicPr>
            <a:picLocks noChangeAspect="1"/>
          </p:cNvPicPr>
          <p:nvPr/>
        </p:nvPicPr>
        <p:blipFill>
          <a:blip r:embed="rId2"/>
          <a:stretch>
            <a:fillRect/>
          </a:stretch>
        </p:blipFill>
        <p:spPr>
          <a:xfrm>
            <a:off x="7359856" y="3796774"/>
            <a:ext cx="4023066" cy="2519125"/>
          </a:xfrm>
          <a:prstGeom prst="rect">
            <a:avLst/>
          </a:prstGeom>
        </p:spPr>
      </p:pic>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6513C8DF-8A7E-4C98-90BE-404CC02F80E3}"/>
                  </a:ext>
                </a:extLst>
              </p:cNvPr>
              <p:cNvSpPr txBox="1">
                <a:spLocks/>
              </p:cNvSpPr>
              <p:nvPr/>
            </p:nvSpPr>
            <p:spPr>
              <a:xfrm>
                <a:off x="467579" y="3635433"/>
                <a:ext cx="6499836" cy="28418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2000" dirty="0"/>
                  <a:t>Interpolation filters are used for angular intra prediction. </a:t>
                </a:r>
              </a:p>
              <a:p>
                <a:pPr lvl="1"/>
                <a:r>
                  <a:rPr lang="en-CA" sz="1800" dirty="0"/>
                  <a:t>To derivation of the predicted samples from the references samples (two filters dependent on block width).</a:t>
                </a:r>
              </a:p>
              <a:p>
                <a:pPr lvl="1"/>
                <a:r>
                  <a:rPr lang="en-CA" sz="1800" dirty="0"/>
                  <a:t>To derive the extended intra reference samples, the 4-tap cubic interpolation filter is used instead of the nearest neighbor rounding. </a:t>
                </a:r>
              </a:p>
              <a:p>
                <a:r>
                  <a:rPr lang="en-CA" sz="2000" dirty="0"/>
                  <a:t>Combined LM-Angular mode.</a:t>
                </a:r>
              </a:p>
              <a:p>
                <a:pPr marL="0" indent="0">
                  <a:buNone/>
                </a:pPr>
                <a14:m>
                  <m:oMathPara xmlns:m="http://schemas.openxmlformats.org/officeDocument/2006/math">
                    <m:oMathParaPr>
                      <m:jc m:val="centerGroup"/>
                    </m:oMathParaPr>
                    <m:oMath xmlns:m="http://schemas.openxmlformats.org/officeDocument/2006/math">
                      <m:r>
                        <a:rPr lang="en-CA" sz="2000" i="1">
                          <a:latin typeface="Cambria Math" panose="02040503050406030204" pitchFamily="18" charset="0"/>
                        </a:rPr>
                        <m:t>𝑃</m:t>
                      </m:r>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r>
                        <a:rPr lang="en-CA" sz="2000" i="1">
                          <a:latin typeface="Cambria Math" panose="02040503050406030204" pitchFamily="18" charset="0"/>
                        </a:rPr>
                        <m:t>=</m:t>
                      </m:r>
                      <m:f>
                        <m:fPr>
                          <m:type m:val="lin"/>
                          <m:ctrlPr>
                            <a:rPr lang="en-US" sz="2000" i="1">
                              <a:latin typeface="Cambria Math" panose="02040503050406030204" pitchFamily="18" charset="0"/>
                            </a:rPr>
                          </m:ctrlPr>
                        </m:fPr>
                        <m:num>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CA" sz="2000" i="1">
                                      <a:latin typeface="Cambria Math" panose="02040503050406030204" pitchFamily="18" charset="0"/>
                                    </a:rPr>
                                    <m:t>𝑃</m:t>
                                  </m:r>
                                </m:e>
                                <m:sub>
                                  <m:r>
                                    <a:rPr lang="en-CA" sz="2000" i="1">
                                      <a:latin typeface="Cambria Math" panose="02040503050406030204" pitchFamily="18" charset="0"/>
                                    </a:rPr>
                                    <m:t>0</m:t>
                                  </m:r>
                                </m:sub>
                              </m:sSub>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𝑃</m:t>
                                  </m:r>
                                </m:e>
                                <m:sub>
                                  <m:r>
                                    <a:rPr lang="en-CA" sz="2000" i="1">
                                      <a:latin typeface="Cambria Math" panose="02040503050406030204" pitchFamily="18" charset="0"/>
                                    </a:rPr>
                                    <m:t>1</m:t>
                                  </m:r>
                                </m:sub>
                              </m:sSub>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e>
                          </m:d>
                        </m:num>
                        <m:den>
                          <m:r>
                            <a:rPr lang="en-CA" sz="2000" i="1">
                              <a:latin typeface="Cambria Math" panose="02040503050406030204" pitchFamily="18" charset="0"/>
                            </a:rPr>
                            <m:t>2</m:t>
                          </m:r>
                        </m:den>
                      </m:f>
                    </m:oMath>
                  </m:oMathPara>
                </a14:m>
                <a:endParaRPr lang="en-US" sz="2000" dirty="0"/>
              </a:p>
            </p:txBody>
          </p:sp>
        </mc:Choice>
        <mc:Fallback xmlns="">
          <p:sp>
            <p:nvSpPr>
              <p:cNvPr id="6" name="Content Placeholder 2">
                <a:extLst>
                  <a:ext uri="{FF2B5EF4-FFF2-40B4-BE49-F238E27FC236}">
                    <a16:creationId xmlns:a16="http://schemas.microsoft.com/office/drawing/2014/main" id="{6513C8DF-8A7E-4C98-90BE-404CC02F80E3}"/>
                  </a:ext>
                </a:extLst>
              </p:cNvPr>
              <p:cNvSpPr txBox="1">
                <a:spLocks noRot="1" noChangeAspect="1" noMove="1" noResize="1" noEditPoints="1" noAdjustHandles="1" noChangeArrowheads="1" noChangeShapeType="1" noTextEdit="1"/>
              </p:cNvSpPr>
              <p:nvPr/>
            </p:nvSpPr>
            <p:spPr>
              <a:xfrm>
                <a:off x="467579" y="3635433"/>
                <a:ext cx="6499836" cy="2841809"/>
              </a:xfrm>
              <a:prstGeom prst="rect">
                <a:avLst/>
              </a:prstGeom>
              <a:blipFill>
                <a:blip r:embed="rId3"/>
                <a:stretch>
                  <a:fillRect l="-844" t="-2141" b="-10493"/>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103B9571-7C42-41CB-A8D0-F40F73C3DBE9}"/>
              </a:ext>
            </a:extLst>
          </p:cNvPr>
          <p:cNvSpPr txBox="1"/>
          <p:nvPr/>
        </p:nvSpPr>
        <p:spPr>
          <a:xfrm>
            <a:off x="8371590" y="106642"/>
            <a:ext cx="3738524" cy="369332"/>
          </a:xfrm>
          <a:prstGeom prst="rect">
            <a:avLst/>
          </a:prstGeom>
          <a:noFill/>
        </p:spPr>
        <p:txBody>
          <a:bodyPr wrap="none" rtlCol="0">
            <a:spAutoFit/>
          </a:bodyPr>
          <a:lstStyle/>
          <a:p>
            <a:r>
              <a:rPr lang="en-CA" dirty="0"/>
              <a:t>JVET-D0113, JVET-D0119, JVET-D0110</a:t>
            </a:r>
            <a:endParaRPr lang="en-US" dirty="0"/>
          </a:p>
        </p:txBody>
      </p:sp>
    </p:spTree>
    <p:extLst>
      <p:ext uri="{BB962C8B-B14F-4D97-AF65-F5344CB8AC3E}">
        <p14:creationId xmlns:p14="http://schemas.microsoft.com/office/powerpoint/2010/main" val="302956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217D3-4522-43A8-B530-CF0073AEA82A}"/>
              </a:ext>
            </a:extLst>
          </p:cNvPr>
          <p:cNvSpPr>
            <a:spLocks noGrp="1"/>
          </p:cNvSpPr>
          <p:nvPr>
            <p:ph type="title"/>
          </p:nvPr>
        </p:nvSpPr>
        <p:spPr/>
        <p:txBody>
          <a:bodyPr/>
          <a:lstStyle/>
          <a:p>
            <a:r>
              <a:rPr lang="en-US" dirty="0"/>
              <a:t>Intra Prediction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88332-7D45-4FF3-A697-AB41DED5A5DB}"/>
                  </a:ext>
                </a:extLst>
              </p:cNvPr>
              <p:cNvSpPr>
                <a:spLocks noGrp="1"/>
              </p:cNvSpPr>
              <p:nvPr>
                <p:ph idx="1"/>
              </p:nvPr>
            </p:nvSpPr>
            <p:spPr>
              <a:xfrm>
                <a:off x="471487" y="1333500"/>
                <a:ext cx="11349037" cy="4843463"/>
              </a:xfrm>
            </p:spPr>
            <p:txBody>
              <a:bodyPr/>
              <a:lstStyle/>
              <a:p>
                <a:r>
                  <a:rPr lang="en-CA" sz="2000" dirty="0"/>
                  <a:t>Position dependent intra prediction (PDPC) is applied to planar, DC, horizontal and vertical modes.  </a:t>
                </a:r>
              </a:p>
              <a:p>
                <a:pPr>
                  <a:spcAft>
                    <a:spcPts val="1000"/>
                  </a:spcAft>
                </a:pPr>
                <a:r>
                  <a:rPr lang="en-CA" sz="2000" dirty="0"/>
                  <a:t>The prediction sample </a:t>
                </a:r>
                <a14:m>
                  <m:oMath xmlns:m="http://schemas.openxmlformats.org/officeDocument/2006/math">
                    <m:r>
                      <a:rPr lang="en-CA" sz="2000" i="1">
                        <a:latin typeface="Cambria Math" panose="02040503050406030204" pitchFamily="18" charset="0"/>
                      </a:rPr>
                      <m:t>𝑃</m:t>
                    </m:r>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oMath>
                </a14:m>
                <a:r>
                  <a:rPr lang="en-CA" sz="2000" dirty="0"/>
                  <a:t> located at (</a:t>
                </a:r>
                <a:r>
                  <a:rPr lang="en-CA" sz="2000" i="1" dirty="0"/>
                  <a:t>x</a:t>
                </a:r>
                <a:r>
                  <a:rPr lang="en-CA" sz="2000" dirty="0"/>
                  <a:t>, </a:t>
                </a:r>
                <a:r>
                  <a:rPr lang="en-CA" sz="2000" i="1" dirty="0"/>
                  <a:t>y</a:t>
                </a:r>
                <a:r>
                  <a:rPr lang="en-CA" sz="2000" dirty="0"/>
                  <a:t>) is calculated as (look up table removed):</a:t>
                </a:r>
                <a:endParaRPr lang="en-US" sz="2000" dirty="0"/>
              </a:p>
              <a:p>
                <a:pPr marL="0" indent="0">
                  <a:buNone/>
                </a:pPr>
                <a14:m>
                  <m:oMathPara xmlns:m="http://schemas.openxmlformats.org/officeDocument/2006/math">
                    <m:oMathParaPr>
                      <m:jc m:val="centerGroup"/>
                    </m:oMathParaPr>
                    <m:oMath xmlns:m="http://schemas.openxmlformats.org/officeDocument/2006/math">
                      <m:r>
                        <a:rPr lang="en-CA" sz="2000" i="1">
                          <a:latin typeface="Cambria Math" panose="02040503050406030204" pitchFamily="18" charset="0"/>
                        </a:rPr>
                        <m:t>𝑃</m:t>
                      </m:r>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r>
                        <a:rPr lang="en-CA" sz="2000" i="1">
                          <a:latin typeface="Cambria Math" panose="02040503050406030204" pitchFamily="18" charset="0"/>
                        </a:rPr>
                        <m:t>=</m:t>
                      </m:r>
                      <m:d>
                        <m:dPr>
                          <m:ctrlPr>
                            <a:rPr lang="en-US" sz="2000" i="1">
                              <a:latin typeface="Cambria Math" panose="02040503050406030204" pitchFamily="18" charset="0"/>
                            </a:rPr>
                          </m:ctrlPr>
                        </m:dPr>
                        <m:e>
                          <m:r>
                            <a:rPr lang="en-CA" sz="2000" i="1">
                              <a:latin typeface="Cambria Math" panose="02040503050406030204" pitchFamily="18" charset="0"/>
                            </a:rPr>
                            <m:t>𝑤𝐿</m:t>
                          </m:r>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𝑅</m:t>
                              </m:r>
                            </m:e>
                            <m:sub>
                              <m:r>
                                <a:rPr lang="en-CA" sz="2000" i="1">
                                  <a:latin typeface="Cambria Math" panose="02040503050406030204" pitchFamily="18" charset="0"/>
                                </a:rPr>
                                <m:t>−1,</m:t>
                              </m:r>
                              <m:r>
                                <a:rPr lang="en-CA" sz="2000" i="1">
                                  <a:latin typeface="Cambria Math" panose="02040503050406030204" pitchFamily="18" charset="0"/>
                                </a:rPr>
                                <m:t>𝑦</m:t>
                              </m:r>
                            </m:sub>
                          </m:sSub>
                          <m:r>
                            <a:rPr lang="en-CA" sz="2000" i="1">
                              <a:latin typeface="Cambria Math" panose="02040503050406030204" pitchFamily="18" charset="0"/>
                            </a:rPr>
                            <m:t>+</m:t>
                          </m:r>
                          <m:r>
                            <a:rPr lang="en-CA" sz="2000" i="1">
                              <a:latin typeface="Cambria Math" panose="02040503050406030204" pitchFamily="18" charset="0"/>
                            </a:rPr>
                            <m:t>𝑤𝑇</m:t>
                          </m:r>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𝑅</m:t>
                              </m:r>
                            </m:e>
                            <m:sub>
                              <m:r>
                                <a:rPr lang="en-CA" sz="2000" i="1">
                                  <a:latin typeface="Cambria Math" panose="02040503050406030204" pitchFamily="18" charset="0"/>
                                </a:rPr>
                                <m:t>𝑥</m:t>
                              </m:r>
                              <m:r>
                                <a:rPr lang="en-CA" sz="2000" i="1">
                                  <a:latin typeface="Cambria Math" panose="02040503050406030204" pitchFamily="18" charset="0"/>
                                </a:rPr>
                                <m:t>,−1</m:t>
                              </m:r>
                            </m:sub>
                          </m:sSub>
                          <m:r>
                            <a:rPr lang="en-CA" sz="2000" i="1">
                              <a:latin typeface="Cambria Math" panose="02040503050406030204" pitchFamily="18" charset="0"/>
                            </a:rPr>
                            <m:t>+</m:t>
                          </m:r>
                          <m:r>
                            <a:rPr lang="en-CA" sz="2000" i="1">
                              <a:latin typeface="Cambria Math" panose="02040503050406030204" pitchFamily="18" charset="0"/>
                            </a:rPr>
                            <m:t>𝑤𝑇𝐿</m:t>
                          </m:r>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i="1">
                                  <a:latin typeface="Cambria Math" panose="02040503050406030204" pitchFamily="18" charset="0"/>
                                </a:rPr>
                                <m:t>𝑅</m:t>
                              </m:r>
                            </m:e>
                            <m:sub>
                              <m:r>
                                <a:rPr lang="en-CA" sz="2000" i="1">
                                  <a:latin typeface="Cambria Math" panose="02040503050406030204" pitchFamily="18" charset="0"/>
                                </a:rPr>
                                <m:t>−1,−1</m:t>
                              </m:r>
                            </m:sub>
                          </m:sSub>
                          <m:r>
                            <a:rPr lang="en-CA" sz="2000" i="1">
                              <a:latin typeface="Cambria Math" panose="02040503050406030204" pitchFamily="18" charset="0"/>
                            </a:rPr>
                            <m:t>+</m:t>
                          </m:r>
                          <m:d>
                            <m:dPr>
                              <m:ctrlPr>
                                <a:rPr lang="en-US" sz="2000" i="1">
                                  <a:latin typeface="Cambria Math" panose="02040503050406030204" pitchFamily="18" charset="0"/>
                                </a:rPr>
                              </m:ctrlPr>
                            </m:dPr>
                            <m:e>
                              <m:r>
                                <a:rPr lang="en-CA" sz="2000" i="1">
                                  <a:latin typeface="Cambria Math" panose="02040503050406030204" pitchFamily="18" charset="0"/>
                                </a:rPr>
                                <m:t>64−</m:t>
                              </m:r>
                              <m:r>
                                <a:rPr lang="en-CA" sz="2000" i="1">
                                  <a:latin typeface="Cambria Math" panose="02040503050406030204" pitchFamily="18" charset="0"/>
                                </a:rPr>
                                <m:t>𝑤𝑙</m:t>
                              </m:r>
                              <m:r>
                                <a:rPr lang="en-CA" sz="2000" i="1">
                                  <a:latin typeface="Cambria Math" panose="02040503050406030204" pitchFamily="18" charset="0"/>
                                </a:rPr>
                                <m:t>−</m:t>
                              </m:r>
                              <m:r>
                                <a:rPr lang="en-CA" sz="2000" i="1">
                                  <a:latin typeface="Cambria Math" panose="02040503050406030204" pitchFamily="18" charset="0"/>
                                </a:rPr>
                                <m:t>𝑤𝑇</m:t>
                              </m:r>
                              <m:r>
                                <a:rPr lang="en-CA" sz="2000" i="1">
                                  <a:latin typeface="Cambria Math" panose="02040503050406030204" pitchFamily="18" charset="0"/>
                                </a:rPr>
                                <m:t>−</m:t>
                              </m:r>
                              <m:r>
                                <a:rPr lang="en-CA" sz="2000" i="1">
                                  <a:latin typeface="Cambria Math" panose="02040503050406030204" pitchFamily="18" charset="0"/>
                                </a:rPr>
                                <m:t>𝑤𝑇𝐿</m:t>
                              </m:r>
                            </m:e>
                          </m:d>
                          <m:r>
                            <a:rPr lang="en-CA" sz="2000" i="1">
                              <a:latin typeface="Cambria Math" panose="02040503050406030204" pitchFamily="18" charset="0"/>
                            </a:rPr>
                            <m:t>×</m:t>
                          </m:r>
                          <m:r>
                            <a:rPr lang="en-CA" sz="2000" i="1">
                              <a:latin typeface="Cambria Math" panose="02040503050406030204" pitchFamily="18" charset="0"/>
                            </a:rPr>
                            <m:t>𝑃</m:t>
                          </m:r>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m:t>
                              </m:r>
                              <m:r>
                                <a:rPr lang="en-CA" sz="2000" i="1">
                                  <a:latin typeface="Cambria Math" panose="02040503050406030204" pitchFamily="18" charset="0"/>
                                </a:rPr>
                                <m:t>𝑦</m:t>
                              </m:r>
                            </m:e>
                          </m:d>
                          <m:r>
                            <a:rPr lang="en-CA" sz="2000" i="1">
                              <a:latin typeface="Cambria Math" panose="02040503050406030204" pitchFamily="18" charset="0"/>
                            </a:rPr>
                            <m:t>+32</m:t>
                          </m:r>
                        </m:e>
                      </m:d>
                      <m:r>
                        <a:rPr lang="en-CA" sz="2000" i="1">
                          <a:latin typeface="Cambria Math" panose="02040503050406030204" pitchFamily="18" charset="0"/>
                        </a:rPr>
                        <m:t>≫6</m:t>
                      </m:r>
                      <m:r>
                        <a:rPr lang="en-US" sz="2000" b="0" i="1" smtClean="0">
                          <a:latin typeface="Cambria Math" panose="02040503050406030204" pitchFamily="18" charset="0"/>
                        </a:rPr>
                        <m:t>.</m:t>
                      </m:r>
                    </m:oMath>
                  </m:oMathPara>
                </a14:m>
                <a:endParaRPr lang="en-US" sz="2000" dirty="0"/>
              </a:p>
              <a:p>
                <a:pPr>
                  <a:spcAft>
                    <a:spcPts val="1000"/>
                  </a:spcAft>
                </a:pPr>
                <a:r>
                  <a:rPr lang="en-CA" sz="2000" dirty="0"/>
                  <a:t>The DC mode weights are:</a:t>
                </a:r>
                <a:endParaRPr lang="en-US" sz="2000" dirty="0"/>
              </a:p>
              <a:p>
                <a:pPr marL="0" indent="0">
                  <a:spcAft>
                    <a:spcPts val="1000"/>
                  </a:spcAft>
                  <a:buNone/>
                </a:pPr>
                <a14:m>
                  <m:oMathPara xmlns:m="http://schemas.openxmlformats.org/officeDocument/2006/math">
                    <m:oMathParaPr>
                      <m:jc m:val="centerGroup"/>
                    </m:oMathParaPr>
                    <m:oMath xmlns:m="http://schemas.openxmlformats.org/officeDocument/2006/math">
                      <m:r>
                        <a:rPr lang="en-CA" sz="2000" i="1">
                          <a:latin typeface="Cambria Math" panose="02040503050406030204" pitchFamily="18" charset="0"/>
                        </a:rPr>
                        <m:t>𝑤𝑇</m:t>
                      </m:r>
                      <m:r>
                        <a:rPr lang="en-CA" sz="2000" i="1">
                          <a:latin typeface="Cambria Math" panose="02040503050406030204" pitchFamily="18" charset="0"/>
                        </a:rPr>
                        <m:t>=32≫</m:t>
                      </m:r>
                      <m:d>
                        <m:dPr>
                          <m:ctrlPr>
                            <a:rPr lang="en-US" sz="2000" i="1">
                              <a:latin typeface="Cambria Math" panose="02040503050406030204" pitchFamily="18" charset="0"/>
                            </a:rPr>
                          </m:ctrlPr>
                        </m:dPr>
                        <m:e>
                          <m:d>
                            <m:dPr>
                              <m:ctrlPr>
                                <a:rPr lang="en-US" sz="2000" i="1">
                                  <a:latin typeface="Cambria Math" panose="02040503050406030204" pitchFamily="18" charset="0"/>
                                </a:rPr>
                              </m:ctrlPr>
                            </m:dPr>
                            <m:e>
                              <m:r>
                                <a:rPr lang="en-CA" sz="2000" i="1">
                                  <a:latin typeface="Cambria Math" panose="02040503050406030204" pitchFamily="18" charset="0"/>
                                </a:rPr>
                                <m:t>𝑦</m:t>
                              </m:r>
                              <m:r>
                                <a:rPr lang="en-CA" sz="2000" i="1">
                                  <a:latin typeface="Cambria Math" panose="02040503050406030204" pitchFamily="18" charset="0"/>
                                </a:rPr>
                                <m:t>≪1</m:t>
                              </m:r>
                            </m:e>
                          </m:d>
                          <m:r>
                            <a:rPr lang="en-CA" sz="2000" i="1">
                              <a:latin typeface="Cambria Math" panose="02040503050406030204" pitchFamily="18" charset="0"/>
                            </a:rPr>
                            <m:t>≫</m:t>
                          </m:r>
                          <m:r>
                            <a:rPr lang="en-CA" sz="2000" i="1">
                              <a:latin typeface="Cambria Math" panose="02040503050406030204" pitchFamily="18" charset="0"/>
                            </a:rPr>
                            <m:t>𝑠h𝑖𝑓𝑡</m:t>
                          </m:r>
                        </m:e>
                      </m:d>
                      <m:r>
                        <a:rPr lang="en-CA" sz="2000" i="1">
                          <a:latin typeface="Cambria Math" panose="02040503050406030204" pitchFamily="18" charset="0"/>
                        </a:rPr>
                        <m:t>, </m:t>
                      </m:r>
                      <m:r>
                        <a:rPr lang="en-CA" sz="2000" i="1">
                          <a:latin typeface="Cambria Math" panose="02040503050406030204" pitchFamily="18" charset="0"/>
                        </a:rPr>
                        <m:t>𝑤𝐿</m:t>
                      </m:r>
                      <m:r>
                        <a:rPr lang="en-CA" sz="2000" i="1">
                          <a:latin typeface="Cambria Math" panose="02040503050406030204" pitchFamily="18" charset="0"/>
                        </a:rPr>
                        <m:t>=32≫</m:t>
                      </m:r>
                      <m:d>
                        <m:dPr>
                          <m:ctrlPr>
                            <a:rPr lang="en-US" sz="2000" i="1">
                              <a:latin typeface="Cambria Math" panose="02040503050406030204" pitchFamily="18" charset="0"/>
                            </a:rPr>
                          </m:ctrlPr>
                        </m:dPr>
                        <m:e>
                          <m:d>
                            <m:dPr>
                              <m:ctrlPr>
                                <a:rPr lang="en-US" sz="2000" i="1">
                                  <a:latin typeface="Cambria Math" panose="02040503050406030204" pitchFamily="18" charset="0"/>
                                </a:rPr>
                              </m:ctrlPr>
                            </m:dPr>
                            <m:e>
                              <m:r>
                                <a:rPr lang="en-CA" sz="2000" i="1">
                                  <a:latin typeface="Cambria Math" panose="02040503050406030204" pitchFamily="18" charset="0"/>
                                </a:rPr>
                                <m:t>𝑥</m:t>
                              </m:r>
                              <m:r>
                                <a:rPr lang="en-CA" sz="2000" i="1">
                                  <a:latin typeface="Cambria Math" panose="02040503050406030204" pitchFamily="18" charset="0"/>
                                </a:rPr>
                                <m:t>≪1</m:t>
                              </m:r>
                            </m:e>
                          </m:d>
                          <m:r>
                            <a:rPr lang="en-CA" sz="2000" i="1">
                              <a:latin typeface="Cambria Math" panose="02040503050406030204" pitchFamily="18" charset="0"/>
                            </a:rPr>
                            <m:t>≫</m:t>
                          </m:r>
                          <m:r>
                            <a:rPr lang="en-CA" sz="2000" i="1">
                              <a:latin typeface="Cambria Math" panose="02040503050406030204" pitchFamily="18" charset="0"/>
                            </a:rPr>
                            <m:t>𝑠h𝑖𝑓𝑡</m:t>
                          </m:r>
                        </m:e>
                      </m:d>
                      <m:r>
                        <a:rPr lang="en-CA" sz="2000" i="1">
                          <a:latin typeface="Cambria Math" panose="02040503050406030204" pitchFamily="18" charset="0"/>
                        </a:rPr>
                        <m:t>, </m:t>
                      </m:r>
                      <m:r>
                        <a:rPr lang="en-CA" sz="2000" i="1">
                          <a:latin typeface="Cambria Math" panose="02040503050406030204" pitchFamily="18" charset="0"/>
                        </a:rPr>
                        <m:t>𝑤𝑇𝐿</m:t>
                      </m:r>
                      <m:r>
                        <a:rPr lang="en-CA" sz="2000" i="1">
                          <a:latin typeface="Cambria Math" panose="02040503050406030204" pitchFamily="18" charset="0"/>
                        </a:rPr>
                        <m:t>=−</m:t>
                      </m:r>
                      <m:d>
                        <m:dPr>
                          <m:ctrlPr>
                            <a:rPr lang="en-US" sz="2000" i="1">
                              <a:latin typeface="Cambria Math" panose="02040503050406030204" pitchFamily="18" charset="0"/>
                            </a:rPr>
                          </m:ctrlPr>
                        </m:dPr>
                        <m:e>
                          <m:r>
                            <a:rPr lang="en-CA" sz="2000" i="1">
                              <a:latin typeface="Cambria Math" panose="02040503050406030204" pitchFamily="18" charset="0"/>
                            </a:rPr>
                            <m:t>𝑤𝐿</m:t>
                          </m:r>
                          <m:r>
                            <a:rPr lang="en-CA" sz="2000" i="1">
                              <a:latin typeface="Cambria Math" panose="02040503050406030204" pitchFamily="18" charset="0"/>
                            </a:rPr>
                            <m:t>≫4</m:t>
                          </m:r>
                        </m:e>
                      </m:d>
                      <m:r>
                        <a:rPr lang="en-CA" sz="2000" i="1">
                          <a:latin typeface="Cambria Math" panose="02040503050406030204" pitchFamily="18" charset="0"/>
                        </a:rPr>
                        <m:t>−</m:t>
                      </m:r>
                      <m:d>
                        <m:dPr>
                          <m:ctrlPr>
                            <a:rPr lang="en-US" sz="2000" i="1">
                              <a:latin typeface="Cambria Math" panose="02040503050406030204" pitchFamily="18" charset="0"/>
                            </a:rPr>
                          </m:ctrlPr>
                        </m:dPr>
                        <m:e>
                          <m:r>
                            <a:rPr lang="en-CA" sz="2000" i="1">
                              <a:latin typeface="Cambria Math" panose="02040503050406030204" pitchFamily="18" charset="0"/>
                            </a:rPr>
                            <m:t>𝑤𝑇</m:t>
                          </m:r>
                          <m:r>
                            <a:rPr lang="en-CA" sz="2000" i="1">
                              <a:latin typeface="Cambria Math" panose="02040503050406030204" pitchFamily="18" charset="0"/>
                            </a:rPr>
                            <m:t>≫4</m:t>
                          </m:r>
                        </m:e>
                      </m:d>
                      <m:r>
                        <a:rPr lang="en-CA" sz="2000" i="1">
                          <a:latin typeface="Cambria Math" panose="02040503050406030204" pitchFamily="18" charset="0"/>
                        </a:rPr>
                        <m:t>,</m:t>
                      </m:r>
                    </m:oMath>
                  </m:oMathPara>
                </a14:m>
                <a:endParaRPr lang="en-US" sz="2000" dirty="0"/>
              </a:p>
              <a:p>
                <a:pPr marL="0" indent="0">
                  <a:buNone/>
                </a:pPr>
                <a14:m>
                  <m:oMathPara xmlns:m="http://schemas.openxmlformats.org/officeDocument/2006/math">
                    <m:oMathParaPr>
                      <m:jc m:val="centerGroup"/>
                    </m:oMathParaPr>
                    <m:oMath xmlns:m="http://schemas.openxmlformats.org/officeDocument/2006/math">
                      <m:r>
                        <a:rPr lang="en-CA" sz="2000" i="1">
                          <a:latin typeface="Cambria Math" panose="02040503050406030204" pitchFamily="18" charset="0"/>
                        </a:rPr>
                        <m:t>𝑠h𝑖𝑓𝑡</m:t>
                      </m:r>
                      <m:r>
                        <a:rPr lang="en-CA" sz="2000" i="1">
                          <a:latin typeface="Cambria Math" panose="02040503050406030204" pitchFamily="18" charset="0"/>
                        </a:rPr>
                        <m:t>=</m:t>
                      </m:r>
                      <m:d>
                        <m:dPr>
                          <m:ctrlPr>
                            <a:rPr lang="en-US" sz="2000" i="1">
                              <a:latin typeface="Cambria Math" panose="02040503050406030204" pitchFamily="18" charset="0"/>
                            </a:rPr>
                          </m:ctrlPr>
                        </m:dPr>
                        <m:e>
                          <m:func>
                            <m:funcPr>
                              <m:ctrlPr>
                                <a:rPr lang="en-US" sz="2000" i="1">
                                  <a:latin typeface="Cambria Math" panose="02040503050406030204" pitchFamily="18" charset="0"/>
                                </a:rPr>
                              </m:ctrlPr>
                            </m:funcPr>
                            <m:fName>
                              <m:sSub>
                                <m:sSubPr>
                                  <m:ctrlPr>
                                    <a:rPr lang="en-US" sz="2000" i="1">
                                      <a:latin typeface="Cambria Math" panose="02040503050406030204" pitchFamily="18" charset="0"/>
                                    </a:rPr>
                                  </m:ctrlPr>
                                </m:sSubPr>
                                <m:e>
                                  <m:r>
                                    <m:rPr>
                                      <m:sty m:val="p"/>
                                    </m:rPr>
                                    <a:rPr lang="en-CA" sz="2000">
                                      <a:latin typeface="Cambria Math" panose="02040503050406030204" pitchFamily="18" charset="0"/>
                                    </a:rPr>
                                    <m:t>log</m:t>
                                  </m:r>
                                </m:e>
                                <m:sub>
                                  <m:r>
                                    <a:rPr lang="en-CA" sz="2000" i="1">
                                      <a:latin typeface="Cambria Math" panose="02040503050406030204" pitchFamily="18" charset="0"/>
                                    </a:rPr>
                                    <m:t>2</m:t>
                                  </m:r>
                                </m:sub>
                              </m:sSub>
                            </m:fName>
                            <m:e>
                              <m:d>
                                <m:dPr>
                                  <m:ctrlPr>
                                    <a:rPr lang="en-US" sz="2000" i="1">
                                      <a:latin typeface="Cambria Math" panose="02040503050406030204" pitchFamily="18" charset="0"/>
                                    </a:rPr>
                                  </m:ctrlPr>
                                </m:dPr>
                                <m:e>
                                  <m:r>
                                    <a:rPr lang="en-CA" sz="2000" i="1">
                                      <a:latin typeface="Cambria Math" panose="02040503050406030204" pitchFamily="18" charset="0"/>
                                    </a:rPr>
                                    <m:t>𝑤𝑖𝑑𝑡h</m:t>
                                  </m:r>
                                </m:e>
                              </m:d>
                              <m:r>
                                <a:rPr lang="en-CA" sz="2000" i="1">
                                  <a:latin typeface="Cambria Math" panose="02040503050406030204" pitchFamily="18" charset="0"/>
                                </a:rPr>
                                <m:t>+</m:t>
                              </m:r>
                            </m:e>
                          </m:func>
                          <m:func>
                            <m:funcPr>
                              <m:ctrlPr>
                                <a:rPr lang="en-US" sz="2000" i="1">
                                  <a:latin typeface="Cambria Math" panose="02040503050406030204" pitchFamily="18" charset="0"/>
                                </a:rPr>
                              </m:ctrlPr>
                            </m:funcPr>
                            <m:fName>
                              <m:sSub>
                                <m:sSubPr>
                                  <m:ctrlPr>
                                    <a:rPr lang="en-US" sz="2000" i="1">
                                      <a:latin typeface="Cambria Math" panose="02040503050406030204" pitchFamily="18" charset="0"/>
                                    </a:rPr>
                                  </m:ctrlPr>
                                </m:sSubPr>
                                <m:e>
                                  <m:r>
                                    <m:rPr>
                                      <m:sty m:val="p"/>
                                    </m:rPr>
                                    <a:rPr lang="en-CA" sz="2000">
                                      <a:latin typeface="Cambria Math" panose="02040503050406030204" pitchFamily="18" charset="0"/>
                                    </a:rPr>
                                    <m:t>log</m:t>
                                  </m:r>
                                </m:e>
                                <m:sub>
                                  <m:r>
                                    <a:rPr lang="en-CA" sz="2000" i="1">
                                      <a:latin typeface="Cambria Math" panose="02040503050406030204" pitchFamily="18" charset="0"/>
                                    </a:rPr>
                                    <m:t>2</m:t>
                                  </m:r>
                                </m:sub>
                              </m:sSub>
                            </m:fName>
                            <m:e>
                              <m:d>
                                <m:dPr>
                                  <m:ctrlPr>
                                    <a:rPr lang="en-US" sz="2000" i="1">
                                      <a:latin typeface="Cambria Math" panose="02040503050406030204" pitchFamily="18" charset="0"/>
                                    </a:rPr>
                                  </m:ctrlPr>
                                </m:dPr>
                                <m:e>
                                  <m:r>
                                    <a:rPr lang="en-CA" sz="2000" i="1">
                                      <a:latin typeface="Cambria Math" panose="02040503050406030204" pitchFamily="18" charset="0"/>
                                    </a:rPr>
                                    <m:t>h𝑒𝑖𝑔h𝑡</m:t>
                                  </m:r>
                                </m:e>
                              </m:d>
                              <m:r>
                                <a:rPr lang="en-CA" sz="2000" i="1">
                                  <a:latin typeface="Cambria Math" panose="02040503050406030204" pitchFamily="18" charset="0"/>
                                </a:rPr>
                                <m:t>+2</m:t>
                              </m:r>
                            </m:e>
                          </m:func>
                        </m:e>
                      </m:d>
                      <m:r>
                        <a:rPr lang="en-CA" sz="2000" i="1">
                          <a:latin typeface="Cambria Math" panose="02040503050406030204" pitchFamily="18" charset="0"/>
                        </a:rPr>
                        <m:t>≫2.</m:t>
                      </m:r>
                    </m:oMath>
                  </m:oMathPara>
                </a14:m>
                <a:endParaRPr lang="en-US" sz="2000" dirty="0"/>
              </a:p>
              <a:p>
                <a:r>
                  <a:rPr lang="en-CA" sz="2000" dirty="0"/>
                  <a:t>For planar mode </a:t>
                </a:r>
                <a:r>
                  <a:rPr lang="en-CA" sz="2000" i="1" dirty="0" err="1"/>
                  <a:t>wTL</a:t>
                </a:r>
                <a:r>
                  <a:rPr lang="en-CA" sz="2000" i="1" dirty="0"/>
                  <a:t> = 0</a:t>
                </a:r>
                <a:r>
                  <a:rPr lang="en-CA" sz="2000" dirty="0"/>
                  <a:t>, while for the horizontal mode </a:t>
                </a:r>
                <a:r>
                  <a:rPr lang="en-CA" sz="2000" i="1" dirty="0" err="1"/>
                  <a:t>wTL</a:t>
                </a:r>
                <a:r>
                  <a:rPr lang="en-CA" sz="2000" i="1" dirty="0"/>
                  <a:t> = </a:t>
                </a:r>
                <a:r>
                  <a:rPr lang="en-CA" sz="2000" i="1" dirty="0" err="1"/>
                  <a:t>wT</a:t>
                </a:r>
                <a:r>
                  <a:rPr lang="en-CA" sz="2000" dirty="0"/>
                  <a:t> and for vertical mode </a:t>
                </a:r>
                <a:r>
                  <a:rPr lang="en-CA" sz="2000" i="1" dirty="0" err="1"/>
                  <a:t>wTL</a:t>
                </a:r>
                <a:r>
                  <a:rPr lang="en-CA" sz="2000" i="1" dirty="0"/>
                  <a:t> = </a:t>
                </a:r>
                <a:r>
                  <a:rPr lang="en-CA" sz="2000" i="1" dirty="0" err="1"/>
                  <a:t>wL</a:t>
                </a:r>
                <a:r>
                  <a:rPr lang="en-CA" sz="2000" dirty="0"/>
                  <a:t>. </a:t>
                </a:r>
                <a:endParaRPr lang="en-US" sz="2000" dirty="0"/>
              </a:p>
              <a:p>
                <a:endParaRPr lang="en-US" dirty="0"/>
              </a:p>
            </p:txBody>
          </p:sp>
        </mc:Choice>
        <mc:Fallback xmlns="">
          <p:sp>
            <p:nvSpPr>
              <p:cNvPr id="3" name="Content Placeholder 2">
                <a:extLst>
                  <a:ext uri="{FF2B5EF4-FFF2-40B4-BE49-F238E27FC236}">
                    <a16:creationId xmlns:a16="http://schemas.microsoft.com/office/drawing/2014/main" id="{80788332-7D45-4FF3-A697-AB41DED5A5DB}"/>
                  </a:ext>
                </a:extLst>
              </p:cNvPr>
              <p:cNvSpPr>
                <a:spLocks noGrp="1" noRot="1" noChangeAspect="1" noMove="1" noResize="1" noEditPoints="1" noAdjustHandles="1" noChangeArrowheads="1" noChangeShapeType="1" noTextEdit="1"/>
              </p:cNvSpPr>
              <p:nvPr>
                <p:ph idx="1"/>
              </p:nvPr>
            </p:nvSpPr>
            <p:spPr>
              <a:xfrm>
                <a:off x="471487" y="1333500"/>
                <a:ext cx="11349037" cy="4843463"/>
              </a:xfrm>
              <a:blipFill>
                <a:blip r:embed="rId2"/>
                <a:stretch>
                  <a:fillRect l="-483" t="-1385"/>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B93D2B52-EE2B-4D05-8CD2-582C8344DB7A}"/>
              </a:ext>
            </a:extLst>
          </p:cNvPr>
          <p:cNvPicPr>
            <a:picLocks noChangeAspect="1"/>
          </p:cNvPicPr>
          <p:nvPr/>
        </p:nvPicPr>
        <p:blipFill>
          <a:blip r:embed="rId3"/>
          <a:stretch>
            <a:fillRect/>
          </a:stretch>
        </p:blipFill>
        <p:spPr>
          <a:xfrm>
            <a:off x="4769278" y="4361995"/>
            <a:ext cx="2171630" cy="2130879"/>
          </a:xfrm>
          <a:prstGeom prst="rect">
            <a:avLst/>
          </a:prstGeom>
        </p:spPr>
      </p:pic>
      <p:sp>
        <p:nvSpPr>
          <p:cNvPr id="5" name="TextBox 4">
            <a:extLst>
              <a:ext uri="{FF2B5EF4-FFF2-40B4-BE49-F238E27FC236}">
                <a16:creationId xmlns:a16="http://schemas.microsoft.com/office/drawing/2014/main" id="{D58CF8FF-B728-45B6-A0D0-119DABBD49FF}"/>
              </a:ext>
            </a:extLst>
          </p:cNvPr>
          <p:cNvSpPr txBox="1"/>
          <p:nvPr/>
        </p:nvSpPr>
        <p:spPr>
          <a:xfrm>
            <a:off x="10778351" y="100232"/>
            <a:ext cx="1297150" cy="369332"/>
          </a:xfrm>
          <a:prstGeom prst="rect">
            <a:avLst/>
          </a:prstGeom>
          <a:noFill/>
        </p:spPr>
        <p:txBody>
          <a:bodyPr wrap="none" rtlCol="0">
            <a:spAutoFit/>
          </a:bodyPr>
          <a:lstStyle/>
          <a:p>
            <a:r>
              <a:rPr lang="en-CA" dirty="0"/>
              <a:t>JVET-H0057</a:t>
            </a:r>
            <a:endParaRPr lang="en-US" dirty="0"/>
          </a:p>
        </p:txBody>
      </p:sp>
    </p:spTree>
    <p:extLst>
      <p:ext uri="{BB962C8B-B14F-4D97-AF65-F5344CB8AC3E}">
        <p14:creationId xmlns:p14="http://schemas.microsoft.com/office/powerpoint/2010/main" val="136443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6DFE2-DF43-46BB-920F-C284071E00C7}"/>
              </a:ext>
            </a:extLst>
          </p:cNvPr>
          <p:cNvSpPr>
            <a:spLocks noGrp="1"/>
          </p:cNvSpPr>
          <p:nvPr>
            <p:ph type="title"/>
          </p:nvPr>
        </p:nvSpPr>
        <p:spPr/>
        <p:txBody>
          <a:bodyPr>
            <a:normAutofit/>
          </a:bodyPr>
          <a:lstStyle/>
          <a:p>
            <a:r>
              <a:rPr lang="en-US" dirty="0"/>
              <a:t>Intra Prediction Mode Coding</a:t>
            </a:r>
          </a:p>
        </p:txBody>
      </p:sp>
      <p:sp>
        <p:nvSpPr>
          <p:cNvPr id="3" name="Content Placeholder 2">
            <a:extLst>
              <a:ext uri="{FF2B5EF4-FFF2-40B4-BE49-F238E27FC236}">
                <a16:creationId xmlns:a16="http://schemas.microsoft.com/office/drawing/2014/main" id="{E16D7B83-C1D7-4D3A-B28B-ADAF5F4786BE}"/>
              </a:ext>
            </a:extLst>
          </p:cNvPr>
          <p:cNvSpPr>
            <a:spLocks noGrp="1"/>
          </p:cNvSpPr>
          <p:nvPr>
            <p:ph idx="1"/>
          </p:nvPr>
        </p:nvSpPr>
        <p:spPr>
          <a:xfrm>
            <a:off x="471487" y="1266092"/>
            <a:ext cx="7104379" cy="5341586"/>
          </a:xfrm>
        </p:spPr>
        <p:txBody>
          <a:bodyPr/>
          <a:lstStyle/>
          <a:p>
            <a:r>
              <a:rPr lang="en-CA" dirty="0"/>
              <a:t>Most Probable Mode (MPM).</a:t>
            </a:r>
          </a:p>
          <a:p>
            <a:pPr lvl="1"/>
            <a:r>
              <a:rPr lang="en-CA" dirty="0"/>
              <a:t>Left (L), Above (A), Planar, Below-Left (BL), Above-Right (AR), Above-Left (AL), and DC. </a:t>
            </a:r>
          </a:p>
          <a:p>
            <a:pPr lvl="2"/>
            <a:r>
              <a:rPr lang="en-CA" dirty="0"/>
              <a:t>Left and Above order can be swapped for rectangular blocks – probability of different modes depends on the shape of the blocks.</a:t>
            </a:r>
          </a:p>
          <a:p>
            <a:pPr lvl="1"/>
            <a:r>
              <a:rPr lang="en-CA" dirty="0"/>
              <a:t>Adding ±1 to the angular modes already included into the MPM list.</a:t>
            </a:r>
          </a:p>
          <a:p>
            <a:pPr lvl="1"/>
            <a:r>
              <a:rPr lang="en-CA" dirty="0"/>
              <a:t>Default modes: VER_IDX, HOR_IDX, 2, etc.</a:t>
            </a:r>
          </a:p>
          <a:p>
            <a:r>
              <a:rPr lang="en-CA" dirty="0"/>
              <a:t>Secondary MPMs.</a:t>
            </a:r>
          </a:p>
          <a:p>
            <a:pPr lvl="1"/>
            <a:r>
              <a:rPr lang="en-CA" dirty="0"/>
              <a:t>Adding an offset ±1, ±2, ±3, … to the MPM modes.</a:t>
            </a:r>
          </a:p>
          <a:p>
            <a:pPr lvl="1"/>
            <a:r>
              <a:rPr lang="en-CA" dirty="0"/>
              <a:t>Default modes.</a:t>
            </a:r>
          </a:p>
          <a:p>
            <a:r>
              <a:rPr lang="en-US" dirty="0"/>
              <a:t>Chroma mode coding same as in JEM.</a:t>
            </a:r>
          </a:p>
          <a:p>
            <a:r>
              <a:rPr lang="en-US" dirty="0"/>
              <a:t>Modifications of Intra tools bring 1.2% rate reduction (CTC conditions).</a:t>
            </a:r>
          </a:p>
        </p:txBody>
      </p:sp>
      <p:pic>
        <p:nvPicPr>
          <p:cNvPr id="8" name="Picture 7">
            <a:extLst>
              <a:ext uri="{FF2B5EF4-FFF2-40B4-BE49-F238E27FC236}">
                <a16:creationId xmlns:a16="http://schemas.microsoft.com/office/drawing/2014/main" id="{F08D32DD-52E7-46E9-A6A6-EB98235C2B64}"/>
              </a:ext>
            </a:extLst>
          </p:cNvPr>
          <p:cNvPicPr>
            <a:picLocks noChangeAspect="1"/>
          </p:cNvPicPr>
          <p:nvPr/>
        </p:nvPicPr>
        <p:blipFill>
          <a:blip r:embed="rId2"/>
          <a:stretch>
            <a:fillRect/>
          </a:stretch>
        </p:blipFill>
        <p:spPr>
          <a:xfrm>
            <a:off x="7914820" y="1195187"/>
            <a:ext cx="3842438" cy="1579967"/>
          </a:xfrm>
          <a:prstGeom prst="rect">
            <a:avLst/>
          </a:prstGeom>
        </p:spPr>
      </p:pic>
      <p:pic>
        <p:nvPicPr>
          <p:cNvPr id="10" name="Picture 9">
            <a:extLst>
              <a:ext uri="{FF2B5EF4-FFF2-40B4-BE49-F238E27FC236}">
                <a16:creationId xmlns:a16="http://schemas.microsoft.com/office/drawing/2014/main" id="{FC8F46BE-061D-4B9E-8056-2B8A0BA6D624}"/>
              </a:ext>
            </a:extLst>
          </p:cNvPr>
          <p:cNvPicPr>
            <a:picLocks noChangeAspect="1"/>
          </p:cNvPicPr>
          <p:nvPr/>
        </p:nvPicPr>
        <p:blipFill>
          <a:blip r:embed="rId3"/>
          <a:stretch>
            <a:fillRect/>
          </a:stretch>
        </p:blipFill>
        <p:spPr>
          <a:xfrm>
            <a:off x="8423287" y="3540184"/>
            <a:ext cx="2567447" cy="2506350"/>
          </a:xfrm>
          <a:prstGeom prst="rect">
            <a:avLst/>
          </a:prstGeom>
        </p:spPr>
      </p:pic>
      <p:sp>
        <p:nvSpPr>
          <p:cNvPr id="4" name="TextBox 3">
            <a:extLst>
              <a:ext uri="{FF2B5EF4-FFF2-40B4-BE49-F238E27FC236}">
                <a16:creationId xmlns:a16="http://schemas.microsoft.com/office/drawing/2014/main" id="{1FB1ED21-59D9-4375-B6CB-91A0117C3FFE}"/>
              </a:ext>
            </a:extLst>
          </p:cNvPr>
          <p:cNvSpPr txBox="1"/>
          <p:nvPr/>
        </p:nvSpPr>
        <p:spPr>
          <a:xfrm>
            <a:off x="9518904" y="100232"/>
            <a:ext cx="2577950" cy="369332"/>
          </a:xfrm>
          <a:prstGeom prst="rect">
            <a:avLst/>
          </a:prstGeom>
          <a:noFill/>
        </p:spPr>
        <p:txBody>
          <a:bodyPr wrap="none" rtlCol="0">
            <a:spAutoFit/>
          </a:bodyPr>
          <a:lstStyle/>
          <a:p>
            <a:r>
              <a:rPr lang="en-CA" dirty="0"/>
              <a:t>JVET-D0114, JVET-G0060</a:t>
            </a:r>
            <a:endParaRPr lang="en-US" dirty="0"/>
          </a:p>
        </p:txBody>
      </p:sp>
    </p:spTree>
    <p:extLst>
      <p:ext uri="{BB962C8B-B14F-4D97-AF65-F5344CB8AC3E}">
        <p14:creationId xmlns:p14="http://schemas.microsoft.com/office/powerpoint/2010/main" val="2750699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EF388-B238-43E5-9EED-BA40693ECE1A}"/>
              </a:ext>
            </a:extLst>
          </p:cNvPr>
          <p:cNvSpPr>
            <a:spLocks noGrp="1"/>
          </p:cNvSpPr>
          <p:nvPr>
            <p:ph type="title"/>
          </p:nvPr>
        </p:nvSpPr>
        <p:spPr/>
        <p:txBody>
          <a:bodyPr/>
          <a:lstStyle/>
          <a:p>
            <a:r>
              <a:rPr lang="en-US" dirty="0"/>
              <a:t>Inter Mode</a:t>
            </a:r>
          </a:p>
        </p:txBody>
      </p:sp>
      <p:sp>
        <p:nvSpPr>
          <p:cNvPr id="3" name="Content Placeholder 2">
            <a:extLst>
              <a:ext uri="{FF2B5EF4-FFF2-40B4-BE49-F238E27FC236}">
                <a16:creationId xmlns:a16="http://schemas.microsoft.com/office/drawing/2014/main" id="{B829E141-6435-4544-B56A-E7DA810F12C1}"/>
              </a:ext>
            </a:extLst>
          </p:cNvPr>
          <p:cNvSpPr>
            <a:spLocks noGrp="1"/>
          </p:cNvSpPr>
          <p:nvPr>
            <p:ph idx="1"/>
          </p:nvPr>
        </p:nvSpPr>
        <p:spPr>
          <a:xfrm>
            <a:off x="471487" y="1333501"/>
            <a:ext cx="11349037" cy="2024806"/>
          </a:xfrm>
        </p:spPr>
        <p:txBody>
          <a:bodyPr/>
          <a:lstStyle/>
          <a:p>
            <a:r>
              <a:rPr lang="en-CA" dirty="0"/>
              <a:t>A decoder-side motion refinement method, Template Matching (TM), is used to derive the motion vector predictor for the inter mode. </a:t>
            </a:r>
          </a:p>
          <a:p>
            <a:pPr lvl="1"/>
            <a:r>
              <a:rPr lang="en-CA" dirty="0"/>
              <a:t>The two HEVC AMVP candidates are checked and the candidate which leads to the smaller cost (SAD) is selected as the starting point. </a:t>
            </a:r>
          </a:p>
          <a:p>
            <a:pPr lvl="1"/>
            <a:r>
              <a:rPr lang="en-CA" dirty="0"/>
              <a:t>A local search based on template matching around the starting point is performed and the MV which results in the minimum matching cost is selected as the MVP. Weighted TM is used. </a:t>
            </a:r>
            <a:endParaRPr lang="en-US" dirty="0"/>
          </a:p>
        </p:txBody>
      </p:sp>
      <p:sp>
        <p:nvSpPr>
          <p:cNvPr id="24" name="Rectangle 23">
            <a:extLst>
              <a:ext uri="{FF2B5EF4-FFF2-40B4-BE49-F238E27FC236}">
                <a16:creationId xmlns:a16="http://schemas.microsoft.com/office/drawing/2014/main" id="{24AAEBF9-9FA6-497E-9147-B74284A77E68}"/>
              </a:ext>
            </a:extLst>
          </p:cNvPr>
          <p:cNvSpPr/>
          <p:nvPr/>
        </p:nvSpPr>
        <p:spPr>
          <a:xfrm>
            <a:off x="5538174" y="4951719"/>
            <a:ext cx="1635772" cy="150880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909D027A-C2D8-4B97-BD63-02AF0B77FB4D}"/>
              </a:ext>
            </a:extLst>
          </p:cNvPr>
          <p:cNvSpPr/>
          <p:nvPr/>
        </p:nvSpPr>
        <p:spPr>
          <a:xfrm>
            <a:off x="5538174" y="4317219"/>
            <a:ext cx="1635772" cy="63449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974100D3-0DDD-45A1-AD89-E7B6C05CFBA2}"/>
              </a:ext>
            </a:extLst>
          </p:cNvPr>
          <p:cNvSpPr/>
          <p:nvPr/>
        </p:nvSpPr>
        <p:spPr>
          <a:xfrm>
            <a:off x="5538174" y="4788415"/>
            <a:ext cx="1635772" cy="16329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1EF221FB-8CB7-411A-9F61-362DE5D49ECD}"/>
              </a:ext>
            </a:extLst>
          </p:cNvPr>
          <p:cNvSpPr/>
          <p:nvPr/>
        </p:nvSpPr>
        <p:spPr>
          <a:xfrm>
            <a:off x="5538174" y="4625112"/>
            <a:ext cx="1635772" cy="16329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A06FEE5D-4291-4CC3-B9AB-F0A9B551B171}"/>
              </a:ext>
            </a:extLst>
          </p:cNvPr>
          <p:cNvSpPr/>
          <p:nvPr/>
        </p:nvSpPr>
        <p:spPr>
          <a:xfrm>
            <a:off x="5538174" y="4317219"/>
            <a:ext cx="1635772" cy="16329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E79EF618-2597-4219-A610-BDCF7C0B996F}"/>
              </a:ext>
            </a:extLst>
          </p:cNvPr>
          <p:cNvSpPr/>
          <p:nvPr/>
        </p:nvSpPr>
        <p:spPr>
          <a:xfrm rot="16200000">
            <a:off x="4462423" y="5389110"/>
            <a:ext cx="1508800" cy="63402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0B1E0E3B-B1E5-47D1-83F4-5B7057EA6008}"/>
              </a:ext>
            </a:extLst>
          </p:cNvPr>
          <p:cNvSpPr/>
          <p:nvPr/>
        </p:nvSpPr>
        <p:spPr>
          <a:xfrm rot="16200000">
            <a:off x="4389545" y="5629207"/>
            <a:ext cx="1508800" cy="15381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9D652FF-C4E2-49F6-A060-C439512741AB}"/>
              </a:ext>
            </a:extLst>
          </p:cNvPr>
          <p:cNvSpPr/>
          <p:nvPr/>
        </p:nvSpPr>
        <p:spPr>
          <a:xfrm rot="16200000">
            <a:off x="4549877" y="5627036"/>
            <a:ext cx="1508800" cy="15816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522F41A5-E5CE-46EE-B961-96779CE65E4F}"/>
              </a:ext>
            </a:extLst>
          </p:cNvPr>
          <p:cNvSpPr/>
          <p:nvPr/>
        </p:nvSpPr>
        <p:spPr>
          <a:xfrm rot="16200000">
            <a:off x="4700349" y="5627040"/>
            <a:ext cx="1508803" cy="15816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DCD2D61-826E-4A72-80A4-D6706A85A077}"/>
                  </a:ext>
                </a:extLst>
              </p:cNvPr>
              <p:cNvSpPr txBox="1"/>
              <p:nvPr/>
            </p:nvSpPr>
            <p:spPr>
              <a:xfrm>
                <a:off x="7171980" y="4198935"/>
                <a:ext cx="282321"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e>
                        <m:sub>
                          <m:r>
                            <a:rPr lang="en-US" sz="1600" b="0" i="1" smtClean="0">
                              <a:latin typeface="Cambria Math" panose="02040503050406030204" pitchFamily="18" charset="0"/>
                            </a:rPr>
                            <m:t>1</m:t>
                          </m:r>
                        </m:sub>
                      </m:sSub>
                    </m:oMath>
                  </m:oMathPara>
                </a14:m>
                <a:endParaRPr lang="en-US" sz="1600" dirty="0"/>
              </a:p>
            </p:txBody>
          </p:sp>
        </mc:Choice>
        <mc:Fallback xmlns="">
          <p:sp>
            <p:nvSpPr>
              <p:cNvPr id="33" name="TextBox 32">
                <a:extLst>
                  <a:ext uri="{FF2B5EF4-FFF2-40B4-BE49-F238E27FC236}">
                    <a16:creationId xmlns:a16="http://schemas.microsoft.com/office/drawing/2014/main" id="{9DCD2D61-826E-4A72-80A4-D6706A85A077}"/>
                  </a:ext>
                </a:extLst>
              </p:cNvPr>
              <p:cNvSpPr txBox="1">
                <a:spLocks noRot="1" noChangeAspect="1" noMove="1" noResize="1" noEditPoints="1" noAdjustHandles="1" noChangeArrowheads="1" noChangeShapeType="1" noTextEdit="1"/>
              </p:cNvSpPr>
              <p:nvPr/>
            </p:nvSpPr>
            <p:spPr>
              <a:xfrm>
                <a:off x="7171980" y="4198935"/>
                <a:ext cx="282321" cy="246221"/>
              </a:xfrm>
              <a:prstGeom prst="rect">
                <a:avLst/>
              </a:prstGeom>
              <a:blipFill>
                <a:blip r:embed="rId2"/>
                <a:stretch>
                  <a:fillRect l="-10870" r="-4348"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EDD42065-3BDB-480D-AB4C-0C27BCDEB14D}"/>
                  </a:ext>
                </a:extLst>
              </p:cNvPr>
              <p:cNvSpPr txBox="1"/>
              <p:nvPr/>
            </p:nvSpPr>
            <p:spPr>
              <a:xfrm>
                <a:off x="7186161" y="4389813"/>
                <a:ext cx="28706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e>
                        <m:sub>
                          <m:r>
                            <a:rPr lang="en-US" sz="1600" b="0" i="1" smtClean="0">
                              <a:latin typeface="Cambria Math" panose="02040503050406030204" pitchFamily="18" charset="0"/>
                            </a:rPr>
                            <m:t>2</m:t>
                          </m:r>
                        </m:sub>
                      </m:sSub>
                    </m:oMath>
                  </m:oMathPara>
                </a14:m>
                <a:endParaRPr lang="en-US" sz="1600" dirty="0"/>
              </a:p>
            </p:txBody>
          </p:sp>
        </mc:Choice>
        <mc:Fallback xmlns="">
          <p:sp>
            <p:nvSpPr>
              <p:cNvPr id="34" name="TextBox 33">
                <a:extLst>
                  <a:ext uri="{FF2B5EF4-FFF2-40B4-BE49-F238E27FC236}">
                    <a16:creationId xmlns:a16="http://schemas.microsoft.com/office/drawing/2014/main" id="{EDD42065-3BDB-480D-AB4C-0C27BCDEB14D}"/>
                  </a:ext>
                </a:extLst>
              </p:cNvPr>
              <p:cNvSpPr txBox="1">
                <a:spLocks noRot="1" noChangeAspect="1" noMove="1" noResize="1" noEditPoints="1" noAdjustHandles="1" noChangeArrowheads="1" noChangeShapeType="1" noTextEdit="1"/>
              </p:cNvSpPr>
              <p:nvPr/>
            </p:nvSpPr>
            <p:spPr>
              <a:xfrm>
                <a:off x="7186161" y="4389813"/>
                <a:ext cx="287065" cy="246221"/>
              </a:xfrm>
              <a:prstGeom prst="rect">
                <a:avLst/>
              </a:prstGeom>
              <a:blipFill>
                <a:blip r:embed="rId3"/>
                <a:stretch>
                  <a:fillRect l="-10638" r="-4255"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C8A8A0CB-11DB-4AF7-87AE-E4BE57936A54}"/>
                  </a:ext>
                </a:extLst>
              </p:cNvPr>
              <p:cNvSpPr txBox="1"/>
              <p:nvPr/>
            </p:nvSpPr>
            <p:spPr>
              <a:xfrm>
                <a:off x="7191877" y="4575323"/>
                <a:ext cx="28706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e>
                        <m:sub>
                          <m:r>
                            <a:rPr lang="en-US" sz="1600" b="0" i="1" smtClean="0">
                              <a:latin typeface="Cambria Math" panose="02040503050406030204" pitchFamily="18" charset="0"/>
                            </a:rPr>
                            <m:t>3</m:t>
                          </m:r>
                        </m:sub>
                      </m:sSub>
                    </m:oMath>
                  </m:oMathPara>
                </a14:m>
                <a:endParaRPr lang="en-US" sz="1600" dirty="0"/>
              </a:p>
            </p:txBody>
          </p:sp>
        </mc:Choice>
        <mc:Fallback xmlns="">
          <p:sp>
            <p:nvSpPr>
              <p:cNvPr id="35" name="TextBox 34">
                <a:extLst>
                  <a:ext uri="{FF2B5EF4-FFF2-40B4-BE49-F238E27FC236}">
                    <a16:creationId xmlns:a16="http://schemas.microsoft.com/office/drawing/2014/main" id="{C8A8A0CB-11DB-4AF7-87AE-E4BE57936A54}"/>
                  </a:ext>
                </a:extLst>
              </p:cNvPr>
              <p:cNvSpPr txBox="1">
                <a:spLocks noRot="1" noChangeAspect="1" noMove="1" noResize="1" noEditPoints="1" noAdjustHandles="1" noChangeArrowheads="1" noChangeShapeType="1" noTextEdit="1"/>
              </p:cNvSpPr>
              <p:nvPr/>
            </p:nvSpPr>
            <p:spPr>
              <a:xfrm>
                <a:off x="7191877" y="4575323"/>
                <a:ext cx="287065" cy="246221"/>
              </a:xfrm>
              <a:prstGeom prst="rect">
                <a:avLst/>
              </a:prstGeom>
              <a:blipFill>
                <a:blip r:embed="rId4"/>
                <a:stretch>
                  <a:fillRect l="-10638" r="-4255"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86A43220-88B1-43E4-B91A-2922E5E4B514}"/>
                  </a:ext>
                </a:extLst>
              </p:cNvPr>
              <p:cNvSpPr txBox="1"/>
              <p:nvPr/>
            </p:nvSpPr>
            <p:spPr>
              <a:xfrm>
                <a:off x="7197261" y="4750222"/>
                <a:ext cx="280846"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e>
                        <m:sub>
                          <m:r>
                            <a:rPr lang="en-US" sz="1600" b="0" i="1" smtClean="0">
                              <a:latin typeface="Cambria Math" panose="02040503050406030204" pitchFamily="18" charset="0"/>
                            </a:rPr>
                            <m:t>4</m:t>
                          </m:r>
                        </m:sub>
                      </m:sSub>
                    </m:oMath>
                  </m:oMathPara>
                </a14:m>
                <a:endParaRPr lang="en-US" sz="1600" dirty="0"/>
              </a:p>
            </p:txBody>
          </p:sp>
        </mc:Choice>
        <mc:Fallback xmlns="">
          <p:sp>
            <p:nvSpPr>
              <p:cNvPr id="36" name="TextBox 35">
                <a:extLst>
                  <a:ext uri="{FF2B5EF4-FFF2-40B4-BE49-F238E27FC236}">
                    <a16:creationId xmlns:a16="http://schemas.microsoft.com/office/drawing/2014/main" id="{86A43220-88B1-43E4-B91A-2922E5E4B514}"/>
                  </a:ext>
                </a:extLst>
              </p:cNvPr>
              <p:cNvSpPr txBox="1">
                <a:spLocks noRot="1" noChangeAspect="1" noMove="1" noResize="1" noEditPoints="1" noAdjustHandles="1" noChangeArrowheads="1" noChangeShapeType="1" noTextEdit="1"/>
              </p:cNvSpPr>
              <p:nvPr/>
            </p:nvSpPr>
            <p:spPr>
              <a:xfrm>
                <a:off x="7197261" y="4750222"/>
                <a:ext cx="280846" cy="246221"/>
              </a:xfrm>
              <a:prstGeom prst="rect">
                <a:avLst/>
              </a:prstGeom>
              <a:blipFill>
                <a:blip r:embed="rId5"/>
                <a:stretch>
                  <a:fillRect l="-10870" r="-4348" b="-12195"/>
                </a:stretch>
              </a:blipFill>
            </p:spPr>
            <p:txBody>
              <a:bodyPr/>
              <a:lstStyle/>
              <a:p>
                <a:r>
                  <a:rPr lang="en-US">
                    <a:noFill/>
                  </a:rPr>
                  <a:t> </a:t>
                </a:r>
              </a:p>
            </p:txBody>
          </p:sp>
        </mc:Fallback>
      </mc:AlternateContent>
      <p:sp>
        <p:nvSpPr>
          <p:cNvPr id="37" name="TextBox 36">
            <a:extLst>
              <a:ext uri="{FF2B5EF4-FFF2-40B4-BE49-F238E27FC236}">
                <a16:creationId xmlns:a16="http://schemas.microsoft.com/office/drawing/2014/main" id="{818EC709-E13E-4210-B837-22DA95E1BB98}"/>
              </a:ext>
            </a:extLst>
          </p:cNvPr>
          <p:cNvSpPr txBox="1"/>
          <p:nvPr/>
        </p:nvSpPr>
        <p:spPr>
          <a:xfrm>
            <a:off x="7948760" y="3684610"/>
            <a:ext cx="1519604" cy="369332"/>
          </a:xfrm>
          <a:prstGeom prst="rect">
            <a:avLst/>
          </a:prstGeom>
          <a:noFill/>
        </p:spPr>
        <p:txBody>
          <a:bodyPr wrap="square" rtlCol="0">
            <a:spAutoFit/>
          </a:bodyPr>
          <a:lstStyle/>
          <a:p>
            <a:r>
              <a:rPr lang="en-US" dirty="0"/>
              <a:t>Weights</a:t>
            </a:r>
          </a:p>
        </p:txBody>
      </p:sp>
      <p:cxnSp>
        <p:nvCxnSpPr>
          <p:cNvPr id="38" name="Straight Arrow Connector 37">
            <a:extLst>
              <a:ext uri="{FF2B5EF4-FFF2-40B4-BE49-F238E27FC236}">
                <a16:creationId xmlns:a16="http://schemas.microsoft.com/office/drawing/2014/main" id="{9E058B8E-6683-4595-9E30-98E39ADC25D6}"/>
              </a:ext>
            </a:extLst>
          </p:cNvPr>
          <p:cNvCxnSpPr>
            <a:cxnSpLocks/>
          </p:cNvCxnSpPr>
          <p:nvPr/>
        </p:nvCxnSpPr>
        <p:spPr>
          <a:xfrm flipH="1">
            <a:off x="7313140" y="3834350"/>
            <a:ext cx="635620" cy="2162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F2FFE87-6234-42F3-996C-3AF83A57FF71}"/>
              </a:ext>
            </a:extLst>
          </p:cNvPr>
          <p:cNvCxnSpPr>
            <a:cxnSpLocks/>
          </p:cNvCxnSpPr>
          <p:nvPr/>
        </p:nvCxnSpPr>
        <p:spPr>
          <a:xfrm flipH="1">
            <a:off x="7525168" y="4004570"/>
            <a:ext cx="604564" cy="6114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562D287-B806-4511-B774-3458AFF951CE}"/>
              </a:ext>
            </a:extLst>
          </p:cNvPr>
          <p:cNvSpPr/>
          <p:nvPr/>
        </p:nvSpPr>
        <p:spPr>
          <a:xfrm>
            <a:off x="5532456" y="4326031"/>
            <a:ext cx="411480" cy="625681"/>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150D3A1F-CEF6-43A5-AE87-C0F333E44E5C}"/>
              </a:ext>
            </a:extLst>
          </p:cNvPr>
          <p:cNvSpPr/>
          <p:nvPr/>
        </p:nvSpPr>
        <p:spPr>
          <a:xfrm>
            <a:off x="5949558" y="4334047"/>
            <a:ext cx="411480" cy="625681"/>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E66D0815-CE95-4964-ABB0-9B0767A5F977}"/>
              </a:ext>
            </a:extLst>
          </p:cNvPr>
          <p:cNvSpPr/>
          <p:nvPr/>
        </p:nvSpPr>
        <p:spPr>
          <a:xfrm>
            <a:off x="6358621" y="4334047"/>
            <a:ext cx="411480" cy="625681"/>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304DB290-39B8-4196-9F28-B0F5372535BA}"/>
              </a:ext>
            </a:extLst>
          </p:cNvPr>
          <p:cNvSpPr/>
          <p:nvPr/>
        </p:nvSpPr>
        <p:spPr>
          <a:xfrm>
            <a:off x="6767700" y="4334050"/>
            <a:ext cx="411480" cy="625681"/>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985E51E1-BCC3-4D14-98EE-E3BD2E95E5CF}"/>
                  </a:ext>
                </a:extLst>
              </p:cNvPr>
              <p:cNvSpPr txBox="1"/>
              <p:nvPr/>
            </p:nvSpPr>
            <p:spPr>
              <a:xfrm>
                <a:off x="5591884" y="3994905"/>
                <a:ext cx="342017"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1</m:t>
                          </m:r>
                        </m:sub>
                      </m:sSub>
                    </m:oMath>
                  </m:oMathPara>
                </a14:m>
                <a:endParaRPr lang="en-US" sz="1600" dirty="0"/>
              </a:p>
            </p:txBody>
          </p:sp>
        </mc:Choice>
        <mc:Fallback xmlns="">
          <p:sp>
            <p:nvSpPr>
              <p:cNvPr id="46" name="TextBox 45">
                <a:extLst>
                  <a:ext uri="{FF2B5EF4-FFF2-40B4-BE49-F238E27FC236}">
                    <a16:creationId xmlns:a16="http://schemas.microsoft.com/office/drawing/2014/main" id="{985E51E1-BCC3-4D14-98EE-E3BD2E95E5CF}"/>
                  </a:ext>
                </a:extLst>
              </p:cNvPr>
              <p:cNvSpPr txBox="1">
                <a:spLocks noRot="1" noChangeAspect="1" noMove="1" noResize="1" noEditPoints="1" noAdjustHandles="1" noChangeArrowheads="1" noChangeShapeType="1" noTextEdit="1"/>
              </p:cNvSpPr>
              <p:nvPr/>
            </p:nvSpPr>
            <p:spPr>
              <a:xfrm>
                <a:off x="5591884" y="3994905"/>
                <a:ext cx="342017" cy="246221"/>
              </a:xfrm>
              <a:prstGeom prst="rect">
                <a:avLst/>
              </a:prstGeom>
              <a:blipFill>
                <a:blip r:embed="rId6"/>
                <a:stretch>
                  <a:fillRect l="-16071" r="-3571"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D5D5B38B-2901-4178-AC67-7E95D7C239E4}"/>
                  </a:ext>
                </a:extLst>
              </p:cNvPr>
              <p:cNvSpPr txBox="1"/>
              <p:nvPr/>
            </p:nvSpPr>
            <p:spPr>
              <a:xfrm>
                <a:off x="5984920" y="4002922"/>
                <a:ext cx="346762"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2</m:t>
                          </m:r>
                        </m:sub>
                      </m:sSub>
                    </m:oMath>
                  </m:oMathPara>
                </a14:m>
                <a:endParaRPr lang="en-US" sz="1600" dirty="0"/>
              </a:p>
            </p:txBody>
          </p:sp>
        </mc:Choice>
        <mc:Fallback xmlns="">
          <p:sp>
            <p:nvSpPr>
              <p:cNvPr id="47" name="TextBox 46">
                <a:extLst>
                  <a:ext uri="{FF2B5EF4-FFF2-40B4-BE49-F238E27FC236}">
                    <a16:creationId xmlns:a16="http://schemas.microsoft.com/office/drawing/2014/main" id="{D5D5B38B-2901-4178-AC67-7E95D7C239E4}"/>
                  </a:ext>
                </a:extLst>
              </p:cNvPr>
              <p:cNvSpPr txBox="1">
                <a:spLocks noRot="1" noChangeAspect="1" noMove="1" noResize="1" noEditPoints="1" noAdjustHandles="1" noChangeArrowheads="1" noChangeShapeType="1" noTextEdit="1"/>
              </p:cNvSpPr>
              <p:nvPr/>
            </p:nvSpPr>
            <p:spPr>
              <a:xfrm>
                <a:off x="5984920" y="4002922"/>
                <a:ext cx="346762" cy="246221"/>
              </a:xfrm>
              <a:prstGeom prst="rect">
                <a:avLst/>
              </a:prstGeom>
              <a:blipFill>
                <a:blip r:embed="rId7"/>
                <a:stretch>
                  <a:fillRect l="-15789" t="-2500" r="-3509"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1BC7A32F-75F1-4CA2-BF00-5EB0277CE2CF}"/>
                  </a:ext>
                </a:extLst>
              </p:cNvPr>
              <p:cNvSpPr txBox="1"/>
              <p:nvPr/>
            </p:nvSpPr>
            <p:spPr>
              <a:xfrm>
                <a:off x="6446363" y="4011856"/>
                <a:ext cx="346762"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3</m:t>
                          </m:r>
                        </m:sub>
                      </m:sSub>
                    </m:oMath>
                  </m:oMathPara>
                </a14:m>
                <a:endParaRPr lang="en-US" sz="1600" dirty="0"/>
              </a:p>
            </p:txBody>
          </p:sp>
        </mc:Choice>
        <mc:Fallback xmlns="">
          <p:sp>
            <p:nvSpPr>
              <p:cNvPr id="48" name="TextBox 47">
                <a:extLst>
                  <a:ext uri="{FF2B5EF4-FFF2-40B4-BE49-F238E27FC236}">
                    <a16:creationId xmlns:a16="http://schemas.microsoft.com/office/drawing/2014/main" id="{1BC7A32F-75F1-4CA2-BF00-5EB0277CE2CF}"/>
                  </a:ext>
                </a:extLst>
              </p:cNvPr>
              <p:cNvSpPr txBox="1">
                <a:spLocks noRot="1" noChangeAspect="1" noMove="1" noResize="1" noEditPoints="1" noAdjustHandles="1" noChangeArrowheads="1" noChangeShapeType="1" noTextEdit="1"/>
              </p:cNvSpPr>
              <p:nvPr/>
            </p:nvSpPr>
            <p:spPr>
              <a:xfrm>
                <a:off x="6446363" y="4011856"/>
                <a:ext cx="346762" cy="246221"/>
              </a:xfrm>
              <a:prstGeom prst="rect">
                <a:avLst/>
              </a:prstGeom>
              <a:blipFill>
                <a:blip r:embed="rId8"/>
                <a:stretch>
                  <a:fillRect l="-15789" t="-2439" r="-3509"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E54BA017-125B-4023-B045-AFF62453536B}"/>
                  </a:ext>
                </a:extLst>
              </p:cNvPr>
              <p:cNvSpPr txBox="1"/>
              <p:nvPr/>
            </p:nvSpPr>
            <p:spPr>
              <a:xfrm>
                <a:off x="6862131" y="4003172"/>
                <a:ext cx="346762"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4</m:t>
                          </m:r>
                        </m:sub>
                      </m:sSub>
                    </m:oMath>
                  </m:oMathPara>
                </a14:m>
                <a:endParaRPr lang="en-US" sz="1600" dirty="0"/>
              </a:p>
            </p:txBody>
          </p:sp>
        </mc:Choice>
        <mc:Fallback xmlns="">
          <p:sp>
            <p:nvSpPr>
              <p:cNvPr id="49" name="TextBox 48">
                <a:extLst>
                  <a:ext uri="{FF2B5EF4-FFF2-40B4-BE49-F238E27FC236}">
                    <a16:creationId xmlns:a16="http://schemas.microsoft.com/office/drawing/2014/main" id="{E54BA017-125B-4023-B045-AFF62453536B}"/>
                  </a:ext>
                </a:extLst>
              </p:cNvPr>
              <p:cNvSpPr txBox="1">
                <a:spLocks noRot="1" noChangeAspect="1" noMove="1" noResize="1" noEditPoints="1" noAdjustHandles="1" noChangeArrowheads="1" noChangeShapeType="1" noTextEdit="1"/>
              </p:cNvSpPr>
              <p:nvPr/>
            </p:nvSpPr>
            <p:spPr>
              <a:xfrm>
                <a:off x="6862131" y="4003172"/>
                <a:ext cx="346762" cy="246221"/>
              </a:xfrm>
              <a:prstGeom prst="rect">
                <a:avLst/>
              </a:prstGeom>
              <a:blipFill>
                <a:blip r:embed="rId9"/>
                <a:stretch>
                  <a:fillRect l="-15789" t="-2500" r="-3509" b="-15000"/>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1E85F674-B266-4302-AF7E-3262F7B546BB}"/>
              </a:ext>
            </a:extLst>
          </p:cNvPr>
          <p:cNvSpPr/>
          <p:nvPr/>
        </p:nvSpPr>
        <p:spPr>
          <a:xfrm>
            <a:off x="4884110" y="4961828"/>
            <a:ext cx="648346" cy="365760"/>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2299BA08-B42A-4669-9D13-E3740BB8BAAA}"/>
              </a:ext>
            </a:extLst>
          </p:cNvPr>
          <p:cNvSpPr/>
          <p:nvPr/>
        </p:nvSpPr>
        <p:spPr>
          <a:xfrm>
            <a:off x="4892126" y="5330803"/>
            <a:ext cx="648346" cy="365760"/>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C38C04C0-E7F4-4DE7-873A-064FF085A8D1}"/>
              </a:ext>
            </a:extLst>
          </p:cNvPr>
          <p:cNvSpPr/>
          <p:nvPr/>
        </p:nvSpPr>
        <p:spPr>
          <a:xfrm>
            <a:off x="4888111" y="5699776"/>
            <a:ext cx="648346" cy="365760"/>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05018024-AA61-4C73-9623-3ED26DAA8173}"/>
              </a:ext>
            </a:extLst>
          </p:cNvPr>
          <p:cNvSpPr/>
          <p:nvPr/>
        </p:nvSpPr>
        <p:spPr>
          <a:xfrm>
            <a:off x="4900145" y="6072753"/>
            <a:ext cx="648346" cy="365760"/>
          </a:xfrm>
          <a:prstGeom prst="rect">
            <a:avLst/>
          </a:pr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AC2DFB46-8429-4E4F-9987-F065011FB47B}"/>
                  </a:ext>
                </a:extLst>
              </p:cNvPr>
              <p:cNvSpPr txBox="1"/>
              <p:nvPr/>
            </p:nvSpPr>
            <p:spPr>
              <a:xfrm>
                <a:off x="4555493" y="4982683"/>
                <a:ext cx="342017"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1</m:t>
                          </m:r>
                        </m:sub>
                      </m:sSub>
                    </m:oMath>
                  </m:oMathPara>
                </a14:m>
                <a:endParaRPr lang="en-US" sz="1600" dirty="0"/>
              </a:p>
            </p:txBody>
          </p:sp>
        </mc:Choice>
        <mc:Fallback xmlns="">
          <p:sp>
            <p:nvSpPr>
              <p:cNvPr id="54" name="TextBox 53">
                <a:extLst>
                  <a:ext uri="{FF2B5EF4-FFF2-40B4-BE49-F238E27FC236}">
                    <a16:creationId xmlns:a16="http://schemas.microsoft.com/office/drawing/2014/main" id="{AC2DFB46-8429-4E4F-9987-F065011FB47B}"/>
                  </a:ext>
                </a:extLst>
              </p:cNvPr>
              <p:cNvSpPr txBox="1">
                <a:spLocks noRot="1" noChangeAspect="1" noMove="1" noResize="1" noEditPoints="1" noAdjustHandles="1" noChangeArrowheads="1" noChangeShapeType="1" noTextEdit="1"/>
              </p:cNvSpPr>
              <p:nvPr/>
            </p:nvSpPr>
            <p:spPr>
              <a:xfrm>
                <a:off x="4555493" y="4982683"/>
                <a:ext cx="342017" cy="246221"/>
              </a:xfrm>
              <a:prstGeom prst="rect">
                <a:avLst/>
              </a:prstGeom>
              <a:blipFill>
                <a:blip r:embed="rId10"/>
                <a:stretch>
                  <a:fillRect l="-16071" r="-3571"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9F0B1D22-C303-450B-9C30-8E73793FDEFC}"/>
                  </a:ext>
                </a:extLst>
              </p:cNvPr>
              <p:cNvSpPr txBox="1"/>
              <p:nvPr/>
            </p:nvSpPr>
            <p:spPr>
              <a:xfrm>
                <a:off x="4553047" y="5361875"/>
                <a:ext cx="346762" cy="24622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2</m:t>
                          </m:r>
                        </m:sub>
                      </m:sSub>
                    </m:oMath>
                  </m:oMathPara>
                </a14:m>
                <a:endParaRPr lang="en-US" sz="1600" dirty="0"/>
              </a:p>
            </p:txBody>
          </p:sp>
        </mc:Choice>
        <mc:Fallback xmlns="">
          <p:sp>
            <p:nvSpPr>
              <p:cNvPr id="55" name="TextBox 54">
                <a:extLst>
                  <a:ext uri="{FF2B5EF4-FFF2-40B4-BE49-F238E27FC236}">
                    <a16:creationId xmlns:a16="http://schemas.microsoft.com/office/drawing/2014/main" id="{9F0B1D22-C303-450B-9C30-8E73793FDEFC}"/>
                  </a:ext>
                </a:extLst>
              </p:cNvPr>
              <p:cNvSpPr txBox="1">
                <a:spLocks noRot="1" noChangeAspect="1" noMove="1" noResize="1" noEditPoints="1" noAdjustHandles="1" noChangeArrowheads="1" noChangeShapeType="1" noTextEdit="1"/>
              </p:cNvSpPr>
              <p:nvPr/>
            </p:nvSpPr>
            <p:spPr>
              <a:xfrm>
                <a:off x="4553047" y="5361875"/>
                <a:ext cx="346762" cy="246221"/>
              </a:xfrm>
              <a:prstGeom prst="rect">
                <a:avLst/>
              </a:prstGeom>
              <a:blipFill>
                <a:blip r:embed="rId11"/>
                <a:stretch>
                  <a:fillRect l="-15789" t="-2500" r="-3509"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4813B4AF-EE1F-4162-AC5A-D6527C8477BA}"/>
                  </a:ext>
                </a:extLst>
              </p:cNvPr>
              <p:cNvSpPr txBox="1"/>
              <p:nvPr/>
            </p:nvSpPr>
            <p:spPr>
              <a:xfrm>
                <a:off x="4533498" y="5717197"/>
                <a:ext cx="346762"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3</m:t>
                          </m:r>
                        </m:sub>
                      </m:sSub>
                    </m:oMath>
                  </m:oMathPara>
                </a14:m>
                <a:endParaRPr lang="en-US" sz="1600" dirty="0"/>
              </a:p>
            </p:txBody>
          </p:sp>
        </mc:Choice>
        <mc:Fallback xmlns="">
          <p:sp>
            <p:nvSpPr>
              <p:cNvPr id="56" name="TextBox 55">
                <a:extLst>
                  <a:ext uri="{FF2B5EF4-FFF2-40B4-BE49-F238E27FC236}">
                    <a16:creationId xmlns:a16="http://schemas.microsoft.com/office/drawing/2014/main" id="{4813B4AF-EE1F-4162-AC5A-D6527C8477BA}"/>
                  </a:ext>
                </a:extLst>
              </p:cNvPr>
              <p:cNvSpPr txBox="1">
                <a:spLocks noRot="1" noChangeAspect="1" noMove="1" noResize="1" noEditPoints="1" noAdjustHandles="1" noChangeArrowheads="1" noChangeShapeType="1" noTextEdit="1"/>
              </p:cNvSpPr>
              <p:nvPr/>
            </p:nvSpPr>
            <p:spPr>
              <a:xfrm>
                <a:off x="4533498" y="5717197"/>
                <a:ext cx="346762" cy="246221"/>
              </a:xfrm>
              <a:prstGeom prst="rect">
                <a:avLst/>
              </a:prstGeom>
              <a:blipFill>
                <a:blip r:embed="rId12"/>
                <a:stretch>
                  <a:fillRect l="-15789" t="-2500" r="-3509"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71304221-E8DB-4444-AF3E-0D67216DAC9A}"/>
                  </a:ext>
                </a:extLst>
              </p:cNvPr>
              <p:cNvSpPr txBox="1"/>
              <p:nvPr/>
            </p:nvSpPr>
            <p:spPr>
              <a:xfrm>
                <a:off x="4529735" y="6132522"/>
                <a:ext cx="346762"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𝑤</m:t>
                          </m:r>
                          <m:r>
                            <a:rPr lang="en-US" sz="1600" b="0" i="1" smtClean="0">
                              <a:latin typeface="Cambria Math" panose="02040503050406030204" pitchFamily="18" charset="0"/>
                            </a:rPr>
                            <m:t>′</m:t>
                          </m:r>
                        </m:e>
                        <m:sub>
                          <m:r>
                            <a:rPr lang="en-US" sz="1600" b="0" i="1" smtClean="0">
                              <a:latin typeface="Cambria Math" panose="02040503050406030204" pitchFamily="18" charset="0"/>
                            </a:rPr>
                            <m:t>4</m:t>
                          </m:r>
                        </m:sub>
                      </m:sSub>
                    </m:oMath>
                  </m:oMathPara>
                </a14:m>
                <a:endParaRPr lang="en-US" sz="1600" dirty="0"/>
              </a:p>
            </p:txBody>
          </p:sp>
        </mc:Choice>
        <mc:Fallback xmlns="">
          <p:sp>
            <p:nvSpPr>
              <p:cNvPr id="57" name="TextBox 56">
                <a:extLst>
                  <a:ext uri="{FF2B5EF4-FFF2-40B4-BE49-F238E27FC236}">
                    <a16:creationId xmlns:a16="http://schemas.microsoft.com/office/drawing/2014/main" id="{71304221-E8DB-4444-AF3E-0D67216DAC9A}"/>
                  </a:ext>
                </a:extLst>
              </p:cNvPr>
              <p:cNvSpPr txBox="1">
                <a:spLocks noRot="1" noChangeAspect="1" noMove="1" noResize="1" noEditPoints="1" noAdjustHandles="1" noChangeArrowheads="1" noChangeShapeType="1" noTextEdit="1"/>
              </p:cNvSpPr>
              <p:nvPr/>
            </p:nvSpPr>
            <p:spPr>
              <a:xfrm>
                <a:off x="4529735" y="6132522"/>
                <a:ext cx="346762" cy="246221"/>
              </a:xfrm>
              <a:prstGeom prst="rect">
                <a:avLst/>
              </a:prstGeom>
              <a:blipFill>
                <a:blip r:embed="rId13"/>
                <a:stretch>
                  <a:fillRect l="-15789" t="-2500" r="-3509"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21A5B864-1A78-4CD8-8F9A-DEFDE90DD93C}"/>
                  </a:ext>
                </a:extLst>
              </p:cNvPr>
              <p:cNvSpPr txBox="1"/>
              <p:nvPr/>
            </p:nvSpPr>
            <p:spPr>
              <a:xfrm>
                <a:off x="5026429" y="6452307"/>
                <a:ext cx="249940" cy="2154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𝑤</m:t>
                          </m:r>
                        </m:e>
                        <m:sub>
                          <m:r>
                            <a:rPr lang="en-US" sz="1400" b="0" i="1" smtClean="0">
                              <a:latin typeface="Cambria Math" panose="02040503050406030204" pitchFamily="18" charset="0"/>
                            </a:rPr>
                            <m:t>2</m:t>
                          </m:r>
                        </m:sub>
                      </m:sSub>
                    </m:oMath>
                  </m:oMathPara>
                </a14:m>
                <a:endParaRPr lang="en-US" sz="1400" dirty="0"/>
              </a:p>
            </p:txBody>
          </p:sp>
        </mc:Choice>
        <mc:Fallback xmlns="">
          <p:sp>
            <p:nvSpPr>
              <p:cNvPr id="58" name="TextBox 57">
                <a:extLst>
                  <a:ext uri="{FF2B5EF4-FFF2-40B4-BE49-F238E27FC236}">
                    <a16:creationId xmlns:a16="http://schemas.microsoft.com/office/drawing/2014/main" id="{21A5B864-1A78-4CD8-8F9A-DEFDE90DD93C}"/>
                  </a:ext>
                </a:extLst>
              </p:cNvPr>
              <p:cNvSpPr txBox="1">
                <a:spLocks noRot="1" noChangeAspect="1" noMove="1" noResize="1" noEditPoints="1" noAdjustHandles="1" noChangeArrowheads="1" noChangeShapeType="1" noTextEdit="1"/>
              </p:cNvSpPr>
              <p:nvPr/>
            </p:nvSpPr>
            <p:spPr>
              <a:xfrm>
                <a:off x="5026429" y="6452307"/>
                <a:ext cx="249940" cy="215444"/>
              </a:xfrm>
              <a:prstGeom prst="rect">
                <a:avLst/>
              </a:prstGeom>
              <a:blipFill>
                <a:blip r:embed="rId14"/>
                <a:stretch>
                  <a:fillRect l="-12195" r="-2439"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0E6EFACB-FEFE-4177-A0B6-D1F27793CE48}"/>
                  </a:ext>
                </a:extLst>
              </p:cNvPr>
              <p:cNvSpPr txBox="1"/>
              <p:nvPr/>
            </p:nvSpPr>
            <p:spPr>
              <a:xfrm>
                <a:off x="5227615" y="6464421"/>
                <a:ext cx="249940" cy="2154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𝑤</m:t>
                          </m:r>
                        </m:e>
                        <m:sub>
                          <m:r>
                            <a:rPr lang="en-US" sz="1400" b="0" i="1" smtClean="0">
                              <a:latin typeface="Cambria Math" panose="02040503050406030204" pitchFamily="18" charset="0"/>
                            </a:rPr>
                            <m:t>3</m:t>
                          </m:r>
                        </m:sub>
                      </m:sSub>
                    </m:oMath>
                  </m:oMathPara>
                </a14:m>
                <a:endParaRPr lang="en-US" sz="1400" dirty="0"/>
              </a:p>
            </p:txBody>
          </p:sp>
        </mc:Choice>
        <mc:Fallback xmlns="">
          <p:sp>
            <p:nvSpPr>
              <p:cNvPr id="59" name="TextBox 58">
                <a:extLst>
                  <a:ext uri="{FF2B5EF4-FFF2-40B4-BE49-F238E27FC236}">
                    <a16:creationId xmlns:a16="http://schemas.microsoft.com/office/drawing/2014/main" id="{0E6EFACB-FEFE-4177-A0B6-D1F27793CE48}"/>
                  </a:ext>
                </a:extLst>
              </p:cNvPr>
              <p:cNvSpPr txBox="1">
                <a:spLocks noRot="1" noChangeAspect="1" noMove="1" noResize="1" noEditPoints="1" noAdjustHandles="1" noChangeArrowheads="1" noChangeShapeType="1" noTextEdit="1"/>
              </p:cNvSpPr>
              <p:nvPr/>
            </p:nvSpPr>
            <p:spPr>
              <a:xfrm>
                <a:off x="5227615" y="6464421"/>
                <a:ext cx="249940" cy="215444"/>
              </a:xfrm>
              <a:prstGeom prst="rect">
                <a:avLst/>
              </a:prstGeom>
              <a:blipFill>
                <a:blip r:embed="rId15"/>
                <a:stretch>
                  <a:fillRect l="-12195" r="-2439"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E4329E7F-CFF4-494C-A6C9-6A89FBA3AA76}"/>
                  </a:ext>
                </a:extLst>
              </p:cNvPr>
              <p:cNvSpPr txBox="1"/>
              <p:nvPr/>
            </p:nvSpPr>
            <p:spPr>
              <a:xfrm>
                <a:off x="5395665" y="6460515"/>
                <a:ext cx="28084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𝑤</m:t>
                          </m:r>
                        </m:e>
                        <m:sub>
                          <m:r>
                            <a:rPr lang="en-US" sz="1400" b="0" i="1" smtClean="0">
                              <a:latin typeface="Cambria Math" panose="02040503050406030204" pitchFamily="18" charset="0"/>
                            </a:rPr>
                            <m:t>4</m:t>
                          </m:r>
                        </m:sub>
                      </m:sSub>
                    </m:oMath>
                  </m:oMathPara>
                </a14:m>
                <a:endParaRPr lang="en-US" sz="1400" dirty="0"/>
              </a:p>
            </p:txBody>
          </p:sp>
        </mc:Choice>
        <mc:Fallback xmlns="">
          <p:sp>
            <p:nvSpPr>
              <p:cNvPr id="60" name="TextBox 59">
                <a:extLst>
                  <a:ext uri="{FF2B5EF4-FFF2-40B4-BE49-F238E27FC236}">
                    <a16:creationId xmlns:a16="http://schemas.microsoft.com/office/drawing/2014/main" id="{E4329E7F-CFF4-494C-A6C9-6A89FBA3AA76}"/>
                  </a:ext>
                </a:extLst>
              </p:cNvPr>
              <p:cNvSpPr txBox="1">
                <a:spLocks noRot="1" noChangeAspect="1" noMove="1" noResize="1" noEditPoints="1" noAdjustHandles="1" noChangeArrowheads="1" noChangeShapeType="1" noTextEdit="1"/>
              </p:cNvSpPr>
              <p:nvPr/>
            </p:nvSpPr>
            <p:spPr>
              <a:xfrm>
                <a:off x="5395665" y="6460515"/>
                <a:ext cx="280846" cy="215444"/>
              </a:xfrm>
              <a:prstGeom prst="rect">
                <a:avLst/>
              </a:prstGeom>
              <a:blipFill>
                <a:blip r:embed="rId16"/>
                <a:stretch>
                  <a:fillRect l="-2174"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BBD7A769-1BA8-40A8-B86C-D965D48D0408}"/>
                  </a:ext>
                </a:extLst>
              </p:cNvPr>
              <p:cNvSpPr txBox="1"/>
              <p:nvPr/>
            </p:nvSpPr>
            <p:spPr>
              <a:xfrm>
                <a:off x="4833311" y="6445410"/>
                <a:ext cx="245773" cy="2154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𝑤</m:t>
                          </m:r>
                        </m:e>
                        <m:sub>
                          <m:r>
                            <a:rPr lang="en-US" sz="1400" b="0" i="1" smtClean="0">
                              <a:latin typeface="Cambria Math" panose="02040503050406030204" pitchFamily="18" charset="0"/>
                            </a:rPr>
                            <m:t>1</m:t>
                          </m:r>
                        </m:sub>
                      </m:sSub>
                    </m:oMath>
                  </m:oMathPara>
                </a14:m>
                <a:endParaRPr lang="en-US" sz="1400" dirty="0"/>
              </a:p>
            </p:txBody>
          </p:sp>
        </mc:Choice>
        <mc:Fallback xmlns="">
          <p:sp>
            <p:nvSpPr>
              <p:cNvPr id="61" name="TextBox 60">
                <a:extLst>
                  <a:ext uri="{FF2B5EF4-FFF2-40B4-BE49-F238E27FC236}">
                    <a16:creationId xmlns:a16="http://schemas.microsoft.com/office/drawing/2014/main" id="{BBD7A769-1BA8-40A8-B86C-D965D48D0408}"/>
                  </a:ext>
                </a:extLst>
              </p:cNvPr>
              <p:cNvSpPr txBox="1">
                <a:spLocks noRot="1" noChangeAspect="1" noMove="1" noResize="1" noEditPoints="1" noAdjustHandles="1" noChangeArrowheads="1" noChangeShapeType="1" noTextEdit="1"/>
              </p:cNvSpPr>
              <p:nvPr/>
            </p:nvSpPr>
            <p:spPr>
              <a:xfrm>
                <a:off x="4833311" y="6445410"/>
                <a:ext cx="245773" cy="215444"/>
              </a:xfrm>
              <a:prstGeom prst="rect">
                <a:avLst/>
              </a:prstGeom>
              <a:blipFill>
                <a:blip r:embed="rId17"/>
                <a:stretch>
                  <a:fillRect l="-12500" r="-5000" b="-11111"/>
                </a:stretch>
              </a:blipFill>
            </p:spPr>
            <p:txBody>
              <a:bodyPr/>
              <a:lstStyle/>
              <a:p>
                <a:r>
                  <a:rPr lang="en-US">
                    <a:noFill/>
                  </a:rPr>
                  <a:t> </a:t>
                </a:r>
              </a:p>
            </p:txBody>
          </p:sp>
        </mc:Fallback>
      </mc:AlternateContent>
    </p:spTree>
    <p:extLst>
      <p:ext uri="{BB962C8B-B14F-4D97-AF65-F5344CB8AC3E}">
        <p14:creationId xmlns:p14="http://schemas.microsoft.com/office/powerpoint/2010/main" val="700739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B5F43-5854-44DC-8DC8-FF5F1AC060B0}"/>
              </a:ext>
            </a:extLst>
          </p:cNvPr>
          <p:cNvSpPr>
            <a:spLocks noGrp="1"/>
          </p:cNvSpPr>
          <p:nvPr>
            <p:ph type="title"/>
          </p:nvPr>
        </p:nvSpPr>
        <p:spPr/>
        <p:txBody>
          <a:bodyPr/>
          <a:lstStyle/>
          <a:p>
            <a:r>
              <a:rPr lang="en-US" dirty="0"/>
              <a:t>Affine Motion Vector Prediction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6802F35-E8B8-4E9F-9A50-32146EE5D437}"/>
                  </a:ext>
                </a:extLst>
              </p:cNvPr>
              <p:cNvSpPr>
                <a:spLocks noGrp="1"/>
              </p:cNvSpPr>
              <p:nvPr>
                <p:ph idx="1"/>
              </p:nvPr>
            </p:nvSpPr>
            <p:spPr>
              <a:xfrm>
                <a:off x="471487" y="1333500"/>
                <a:ext cx="6015577" cy="4843463"/>
              </a:xfrm>
            </p:spPr>
            <p:txBody>
              <a:bodyPr/>
              <a:lstStyle/>
              <a:p>
                <a:r>
                  <a:rPr lang="en-US" sz="2000" dirty="0"/>
                  <a:t>4 and 6 parameter affine model used (signaled and slice and block level).</a:t>
                </a:r>
              </a:p>
              <a:p>
                <a:r>
                  <a:rPr lang="en-CA" sz="2000" dirty="0"/>
                  <a:t>Given motion vector difference vectors, </a:t>
                </a:r>
                <a14:m>
                  <m:oMath xmlns:m="http://schemas.openxmlformats.org/officeDocument/2006/math">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0</m:t>
                        </m:r>
                      </m:sub>
                    </m:sSub>
                    <m:r>
                      <a:rPr lang="en-CA" sz="2000" i="1">
                        <a:latin typeface="Cambria Math" panose="02040503050406030204" pitchFamily="18" charset="0"/>
                      </a:rPr>
                      <m:t>, </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1</m:t>
                        </m:r>
                      </m:sub>
                    </m:sSub>
                    <m:r>
                      <a:rPr lang="en-CA" sz="2000" i="1">
                        <a:latin typeface="Cambria Math" panose="02040503050406030204" pitchFamily="18" charset="0"/>
                      </a:rPr>
                      <m:t>, </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2</m:t>
                        </m:r>
                      </m:sub>
                    </m:sSub>
                  </m:oMath>
                </a14:m>
                <a:r>
                  <a:rPr lang="en-CA" sz="2000" dirty="0"/>
                  <a:t>, the control points are calculated as:</a:t>
                </a:r>
                <a:endParaRPr lang="en-US" sz="200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b="1" i="1">
                              <a:latin typeface="Cambria Math" panose="02040503050406030204" pitchFamily="18" charset="0"/>
                            </a:rPr>
                            <m:t>𝒎𝒗</m:t>
                          </m:r>
                        </m:e>
                        <m:sub>
                          <m:r>
                            <a:rPr lang="en-CA" sz="2000" i="1">
                              <a:latin typeface="Cambria Math" panose="02040503050406030204" pitchFamily="18" charset="0"/>
                            </a:rPr>
                            <m:t>0</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US" sz="2000" b="1" i="1" smtClean="0">
                              <a:latin typeface="Cambria Math" panose="02040503050406030204" pitchFamily="18" charset="0"/>
                            </a:rPr>
                            <m:t>𝒎𝒗𝒑</m:t>
                          </m:r>
                        </m:e>
                        <m:sub>
                          <m:r>
                            <a:rPr lang="en-CA" sz="2000" i="1">
                              <a:latin typeface="Cambria Math" panose="02040503050406030204" pitchFamily="18" charset="0"/>
                            </a:rPr>
                            <m:t>0</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0</m:t>
                          </m:r>
                        </m:sub>
                      </m:sSub>
                      <m:r>
                        <a:rPr lang="en-US" sz="2000" b="0" i="1" smtClean="0">
                          <a:latin typeface="Cambria Math" panose="02040503050406030204" pitchFamily="18" charset="0"/>
                        </a:rPr>
                        <m:t>, </m:t>
                      </m:r>
                    </m:oMath>
                  </m:oMathPara>
                </a14:m>
                <a:endParaRPr lang="en-US" sz="2000" b="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 </m:t>
                          </m:r>
                          <m:r>
                            <a:rPr lang="en-CA" sz="2000" b="1" i="1">
                              <a:latin typeface="Cambria Math" panose="02040503050406030204" pitchFamily="18" charset="0"/>
                            </a:rPr>
                            <m:t>𝒎𝒗</m:t>
                          </m:r>
                        </m:e>
                        <m:sub>
                          <m:r>
                            <a:rPr lang="en-CA" sz="2000" i="1">
                              <a:latin typeface="Cambria Math" panose="02040503050406030204" pitchFamily="18" charset="0"/>
                            </a:rPr>
                            <m:t>1</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m:t>
                          </m:r>
                          <m:r>
                            <a:rPr lang="en-US" sz="2000" b="1" i="1">
                              <a:latin typeface="Cambria Math" panose="02040503050406030204" pitchFamily="18" charset="0"/>
                            </a:rPr>
                            <m:t>𝒑</m:t>
                          </m:r>
                        </m:e>
                        <m:sub>
                          <m:r>
                            <a:rPr lang="en-CA" sz="2000" i="1">
                              <a:latin typeface="Cambria Math" panose="02040503050406030204" pitchFamily="18" charset="0"/>
                            </a:rPr>
                            <m:t>1</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1</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0</m:t>
                          </m:r>
                        </m:sub>
                      </m:sSub>
                      <m:r>
                        <a:rPr lang="en-US" sz="2000" b="0" i="1" smtClean="0">
                          <a:latin typeface="Cambria Math" panose="02040503050406030204" pitchFamily="18" charset="0"/>
                        </a:rPr>
                        <m:t>,</m:t>
                      </m:r>
                    </m:oMath>
                  </m:oMathPara>
                </a14:m>
                <a:endParaRPr lang="en-US" sz="200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CA" sz="2000" b="1" i="1">
                              <a:latin typeface="Cambria Math" panose="02040503050406030204" pitchFamily="18" charset="0"/>
                            </a:rPr>
                            <m:t>𝒎𝒗</m:t>
                          </m:r>
                        </m:e>
                        <m:sub>
                          <m:r>
                            <a:rPr lang="en-CA" sz="2000" i="1">
                              <a:latin typeface="Cambria Math" panose="02040503050406030204" pitchFamily="18" charset="0"/>
                            </a:rPr>
                            <m:t>2</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m:t>
                          </m:r>
                          <m:r>
                            <a:rPr lang="en-US" sz="2000" b="1" i="1">
                              <a:latin typeface="Cambria Math" panose="02040503050406030204" pitchFamily="18" charset="0"/>
                            </a:rPr>
                            <m:t>𝒑</m:t>
                          </m:r>
                        </m:e>
                        <m:sub>
                          <m:r>
                            <a:rPr lang="en-US" sz="2000" i="1">
                              <a:latin typeface="Cambria Math" panose="02040503050406030204" pitchFamily="18" charset="0"/>
                            </a:rPr>
                            <m:t>2</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2</m:t>
                          </m:r>
                        </m:sub>
                      </m:sSub>
                      <m:r>
                        <a:rPr lang="en-CA" sz="2000" i="1">
                          <a:latin typeface="Cambria Math" panose="02040503050406030204" pitchFamily="18" charset="0"/>
                        </a:rPr>
                        <m:t>+</m:t>
                      </m:r>
                      <m:sSub>
                        <m:sSubPr>
                          <m:ctrlPr>
                            <a:rPr lang="en-US" sz="2000" i="1">
                              <a:latin typeface="Cambria Math" panose="02040503050406030204" pitchFamily="18" charset="0"/>
                            </a:rPr>
                          </m:ctrlPr>
                        </m:sSubPr>
                        <m:e>
                          <m:r>
                            <a:rPr lang="en-CA" sz="2000" b="1" i="1">
                              <a:latin typeface="Cambria Math" panose="02040503050406030204" pitchFamily="18" charset="0"/>
                            </a:rPr>
                            <m:t>𝒎𝒗𝒅</m:t>
                          </m:r>
                        </m:e>
                        <m:sub>
                          <m:r>
                            <a:rPr lang="en-CA" sz="2000" i="1">
                              <a:latin typeface="Cambria Math" panose="02040503050406030204" pitchFamily="18" charset="0"/>
                            </a:rPr>
                            <m:t>0</m:t>
                          </m:r>
                        </m:sub>
                      </m:sSub>
                      <m:r>
                        <a:rPr lang="en-US" sz="2000" b="0" i="1" smtClean="0">
                          <a:latin typeface="Cambria Math" panose="02040503050406030204" pitchFamily="18" charset="0"/>
                        </a:rPr>
                        <m:t>.</m:t>
                      </m:r>
                    </m:oMath>
                  </m:oMathPara>
                </a14:m>
                <a:endParaRPr lang="en-US" sz="2000" dirty="0"/>
              </a:p>
              <a:p>
                <a:r>
                  <a:rPr lang="en-US" sz="2000" dirty="0"/>
                  <a:t>Motion vector predictors (2):</a:t>
                </a:r>
              </a:p>
              <a:p>
                <a:pPr lvl="1"/>
                <a:r>
                  <a:rPr lang="en-CA" sz="1800" dirty="0"/>
                  <a:t>Extrapolated affine candidates (extending affine model of spatial neighbours).</a:t>
                </a:r>
              </a:p>
              <a:p>
                <a:pPr lvl="1"/>
                <a:r>
                  <a:rPr lang="en-CA" sz="1800" dirty="0"/>
                  <a:t>Virtual affine candidates - combination of motion vectors from spatial neighboring blocks.</a:t>
                </a:r>
              </a:p>
              <a:p>
                <a:pPr lvl="1"/>
                <a:r>
                  <a:rPr lang="en-CA" sz="1800" dirty="0"/>
                  <a:t>HEVC motion vector prediction (MVP) candidates.</a:t>
                </a:r>
                <a:endParaRPr lang="en-US" sz="1800" dirty="0"/>
              </a:p>
              <a:p>
                <a:endParaRPr lang="en-US" dirty="0"/>
              </a:p>
            </p:txBody>
          </p:sp>
        </mc:Choice>
        <mc:Fallback xmlns="">
          <p:sp>
            <p:nvSpPr>
              <p:cNvPr id="3" name="Content Placeholder 2">
                <a:extLst>
                  <a:ext uri="{FF2B5EF4-FFF2-40B4-BE49-F238E27FC236}">
                    <a16:creationId xmlns:a16="http://schemas.microsoft.com/office/drawing/2014/main" id="{36802F35-E8B8-4E9F-9A50-32146EE5D437}"/>
                  </a:ext>
                </a:extLst>
              </p:cNvPr>
              <p:cNvSpPr>
                <a:spLocks noGrp="1" noRot="1" noChangeAspect="1" noMove="1" noResize="1" noEditPoints="1" noAdjustHandles="1" noChangeArrowheads="1" noChangeShapeType="1" noTextEdit="1"/>
              </p:cNvSpPr>
              <p:nvPr>
                <p:ph idx="1"/>
              </p:nvPr>
            </p:nvSpPr>
            <p:spPr>
              <a:xfrm>
                <a:off x="471487" y="1333500"/>
                <a:ext cx="6015577" cy="4843463"/>
              </a:xfrm>
              <a:blipFill>
                <a:blip r:embed="rId2"/>
                <a:stretch>
                  <a:fillRect l="-912" t="-1385" r="-912"/>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78008F94-7358-48E2-BDF4-C5A06AE51E44}"/>
              </a:ext>
            </a:extLst>
          </p:cNvPr>
          <p:cNvPicPr>
            <a:picLocks noChangeAspect="1"/>
          </p:cNvPicPr>
          <p:nvPr/>
        </p:nvPicPr>
        <p:blipFill>
          <a:blip r:embed="rId3"/>
          <a:stretch>
            <a:fillRect/>
          </a:stretch>
        </p:blipFill>
        <p:spPr>
          <a:xfrm>
            <a:off x="7920497" y="3270417"/>
            <a:ext cx="3700876" cy="3044120"/>
          </a:xfrm>
          <a:prstGeom prst="rect">
            <a:avLst/>
          </a:prstGeom>
        </p:spPr>
      </p:pic>
      <p:pic>
        <p:nvPicPr>
          <p:cNvPr id="5" name="Picture 4">
            <a:extLst>
              <a:ext uri="{FF2B5EF4-FFF2-40B4-BE49-F238E27FC236}">
                <a16:creationId xmlns:a16="http://schemas.microsoft.com/office/drawing/2014/main" id="{5DE4C356-922E-4DDE-A3DF-8F2777058E32}"/>
              </a:ext>
            </a:extLst>
          </p:cNvPr>
          <p:cNvPicPr>
            <a:picLocks noChangeAspect="1"/>
          </p:cNvPicPr>
          <p:nvPr/>
        </p:nvPicPr>
        <p:blipFill>
          <a:blip r:embed="rId4"/>
          <a:stretch>
            <a:fillRect/>
          </a:stretch>
        </p:blipFill>
        <p:spPr>
          <a:xfrm>
            <a:off x="8228136" y="718512"/>
            <a:ext cx="2373728" cy="1930816"/>
          </a:xfrm>
          <a:prstGeom prst="rect">
            <a:avLst/>
          </a:prstGeom>
        </p:spPr>
      </p:pic>
    </p:spTree>
    <p:extLst>
      <p:ext uri="{BB962C8B-B14F-4D97-AF65-F5344CB8AC3E}">
        <p14:creationId xmlns:p14="http://schemas.microsoft.com/office/powerpoint/2010/main" val="2709771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626FE-8342-4213-899C-D60711854733}"/>
              </a:ext>
            </a:extLst>
          </p:cNvPr>
          <p:cNvSpPr>
            <a:spLocks noGrp="1"/>
          </p:cNvSpPr>
          <p:nvPr>
            <p:ph type="title"/>
          </p:nvPr>
        </p:nvSpPr>
        <p:spPr/>
        <p:txBody>
          <a:bodyPr/>
          <a:lstStyle/>
          <a:p>
            <a:r>
              <a:rPr lang="en-US" dirty="0"/>
              <a:t>Merge Mode with Bilateral Matching</a:t>
            </a:r>
          </a:p>
        </p:txBody>
      </p:sp>
      <p:sp>
        <p:nvSpPr>
          <p:cNvPr id="3" name="Content Placeholder 2">
            <a:extLst>
              <a:ext uri="{FF2B5EF4-FFF2-40B4-BE49-F238E27FC236}">
                <a16:creationId xmlns:a16="http://schemas.microsoft.com/office/drawing/2014/main" id="{CAE3D980-8150-472B-9091-46F8097CDEC8}"/>
              </a:ext>
            </a:extLst>
          </p:cNvPr>
          <p:cNvSpPr>
            <a:spLocks noGrp="1"/>
          </p:cNvSpPr>
          <p:nvPr>
            <p:ph idx="1"/>
          </p:nvPr>
        </p:nvSpPr>
        <p:spPr>
          <a:xfrm>
            <a:off x="471487" y="1096459"/>
            <a:ext cx="6050083" cy="4843463"/>
          </a:xfrm>
        </p:spPr>
        <p:txBody>
          <a:bodyPr/>
          <a:lstStyle/>
          <a:p>
            <a:pPr lvl="0"/>
            <a:r>
              <a:rPr lang="en-CA" sz="2000" dirty="0"/>
              <a:t>Merge candidates (19):</a:t>
            </a:r>
          </a:p>
          <a:p>
            <a:pPr lvl="1"/>
            <a:r>
              <a:rPr lang="en-CA" sz="1800" dirty="0"/>
              <a:t>Spatial candidates for blocks 1-4.</a:t>
            </a:r>
            <a:endParaRPr lang="en-US" sz="1800" dirty="0"/>
          </a:p>
          <a:p>
            <a:pPr lvl="1"/>
            <a:r>
              <a:rPr lang="en-CA" sz="1800" dirty="0"/>
              <a:t>Extrapolated affine candidates for blocks 1-4.</a:t>
            </a:r>
            <a:endParaRPr lang="en-US" sz="1800" dirty="0"/>
          </a:p>
          <a:p>
            <a:pPr lvl="1"/>
            <a:r>
              <a:rPr lang="en-CA" sz="1800" dirty="0"/>
              <a:t>ATMVP, STMVP.</a:t>
            </a:r>
            <a:endParaRPr lang="en-US" sz="1800" dirty="0"/>
          </a:p>
          <a:p>
            <a:pPr lvl="1"/>
            <a:r>
              <a:rPr lang="en-CA" sz="1800" dirty="0"/>
              <a:t>Virtual affine candidate.</a:t>
            </a:r>
            <a:endParaRPr lang="en-US" sz="1800" dirty="0"/>
          </a:p>
          <a:p>
            <a:pPr lvl="1"/>
            <a:r>
              <a:rPr lang="en-CA" sz="1800" dirty="0"/>
              <a:t>Spatial candidate (block 5).</a:t>
            </a:r>
            <a:endParaRPr lang="en-US" sz="1800" dirty="0"/>
          </a:p>
          <a:p>
            <a:pPr lvl="1"/>
            <a:r>
              <a:rPr lang="en-CA" sz="1800" dirty="0"/>
              <a:t>Extrapolated affine candidate (block 5).</a:t>
            </a:r>
            <a:endParaRPr lang="en-US" sz="1800" dirty="0"/>
          </a:p>
          <a:p>
            <a:pPr lvl="1"/>
            <a:r>
              <a:rPr lang="en-CA" sz="1800" dirty="0"/>
              <a:t>Temporal candidate (derived as in HEVC).</a:t>
            </a:r>
            <a:endParaRPr lang="en-US" sz="1800" dirty="0"/>
          </a:p>
          <a:p>
            <a:pPr lvl="1"/>
            <a:r>
              <a:rPr lang="en-CA" sz="1800" dirty="0"/>
              <a:t>Non-adjacent spatial candidate followed by extrapolated affine candidate (blocks 6 to 49).</a:t>
            </a:r>
            <a:endParaRPr lang="en-US" sz="1800" dirty="0"/>
          </a:p>
          <a:p>
            <a:pPr lvl="1"/>
            <a:r>
              <a:rPr lang="en-CA" sz="1800" dirty="0"/>
              <a:t>Combined candidates, zero candidates.</a:t>
            </a:r>
            <a:endParaRPr lang="en-US" sz="1800" dirty="0"/>
          </a:p>
          <a:p>
            <a:r>
              <a:rPr lang="en-US" sz="2000" dirty="0"/>
              <a:t>Bilateral Matching maybe applied only to the signaled candidate.</a:t>
            </a:r>
          </a:p>
          <a:p>
            <a:pPr lvl="1"/>
            <a:r>
              <a:rPr lang="en-CA" sz="1800" dirty="0"/>
              <a:t>Excluded candidates: </a:t>
            </a:r>
            <a:r>
              <a:rPr lang="en-CA" sz="1800" dirty="0" err="1"/>
              <a:t>uni</a:t>
            </a:r>
            <a:r>
              <a:rPr lang="en-CA" sz="1800" dirty="0"/>
              <a:t>-directional, ATMVP, STMVP, affine and candidates using IC mode;</a:t>
            </a:r>
            <a:r>
              <a:rPr lang="en-CA" sz="1600" dirty="0"/>
              <a:t> </a:t>
            </a:r>
            <a:r>
              <a:rPr lang="en-CA" sz="1800" dirty="0"/>
              <a:t>MV difference between the selected and any of the previous candidates is smaller than threshold.</a:t>
            </a:r>
            <a:endParaRPr lang="en-US" sz="1800" dirty="0"/>
          </a:p>
          <a:p>
            <a:pPr lvl="1"/>
            <a:r>
              <a:rPr lang="en-CA" sz="1800" dirty="0"/>
              <a:t>The sub-block level refinement is removed</a:t>
            </a:r>
            <a:r>
              <a:rPr lang="en-CA" dirty="0"/>
              <a:t>.</a:t>
            </a:r>
            <a:endParaRPr lang="en-US" dirty="0"/>
          </a:p>
        </p:txBody>
      </p:sp>
      <p:pic>
        <p:nvPicPr>
          <p:cNvPr id="4" name="Content Placeholder 3">
            <a:extLst>
              <a:ext uri="{FF2B5EF4-FFF2-40B4-BE49-F238E27FC236}">
                <a16:creationId xmlns:a16="http://schemas.microsoft.com/office/drawing/2014/main" id="{297FCDA7-252F-4886-80B1-995E7955BF52}"/>
              </a:ext>
            </a:extLst>
          </p:cNvPr>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35310" y="1557009"/>
            <a:ext cx="5546454" cy="4629568"/>
          </a:xfrm>
          <a:prstGeom prst="rect">
            <a:avLst/>
          </a:prstGeom>
          <a:noFill/>
        </p:spPr>
      </p:pic>
    </p:spTree>
    <p:extLst>
      <p:ext uri="{BB962C8B-B14F-4D97-AF65-F5344CB8AC3E}">
        <p14:creationId xmlns:p14="http://schemas.microsoft.com/office/powerpoint/2010/main" val="16551150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5716</TotalTime>
  <Words>3152</Words>
  <Application>Microsoft Office PowerPoint</Application>
  <PresentationFormat>Widescreen</PresentationFormat>
  <Paragraphs>709</Paragraphs>
  <Slides>25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Cambria Math</vt:lpstr>
      <vt:lpstr>Times New Roman</vt:lpstr>
      <vt:lpstr>Office Theme</vt:lpstr>
      <vt:lpstr>JVET-J0021 – Description of SDR, HDR and 360° video coding technology proposal by Qualcomm and Technicolor – low and high complexity versions</vt:lpstr>
      <vt:lpstr>Overview</vt:lpstr>
      <vt:lpstr>Partitioning</vt:lpstr>
      <vt:lpstr>Intra Prediction</vt:lpstr>
      <vt:lpstr>Intra Prediction </vt:lpstr>
      <vt:lpstr>Intra Prediction Mode Coding</vt:lpstr>
      <vt:lpstr>Inter Mode</vt:lpstr>
      <vt:lpstr>Affine Motion Vector Prediction</vt:lpstr>
      <vt:lpstr>Merge Mode with Bilateral Matching</vt:lpstr>
      <vt:lpstr>Merge Mode with Template Matching</vt:lpstr>
      <vt:lpstr>Primary and Secondary Transforms</vt:lpstr>
      <vt:lpstr>Sign Prediction </vt:lpstr>
      <vt:lpstr>In-Loop Filters</vt:lpstr>
      <vt:lpstr>In-Loop Filters</vt:lpstr>
      <vt:lpstr>Arithmetic Coding Engine</vt:lpstr>
      <vt:lpstr>360 Video</vt:lpstr>
      <vt:lpstr>HDR Video</vt:lpstr>
      <vt:lpstr>SDR Results – Constraint Set 1</vt:lpstr>
      <vt:lpstr>Partitioning Only Results</vt:lpstr>
      <vt:lpstr>SDR Results (Limited Tools) – Constraint Set 1</vt:lpstr>
      <vt:lpstr>SDR Results (Limited Tools) – Constraint Set 1</vt:lpstr>
      <vt:lpstr>SDR Results – Constraint Set 2</vt:lpstr>
      <vt:lpstr>360 Results – Constraint Set 1</vt:lpstr>
      <vt:lpstr>HDR Results – Constraint Set 1</vt:lpstr>
      <vt:lpstr>Software</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Karczewicz, Marta</dc:creator>
  <cp:lastModifiedBy>Marta Karczewicz</cp:lastModifiedBy>
  <cp:revision>316</cp:revision>
  <dcterms:created xsi:type="dcterms:W3CDTF">2015-02-09T09:49:06Z</dcterms:created>
  <dcterms:modified xsi:type="dcterms:W3CDTF">2018-04-11T17:38:19Z</dcterms:modified>
</cp:coreProperties>
</file>