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664" r:id="rId3"/>
    <p:sldId id="656" r:id="rId4"/>
    <p:sldId id="657" r:id="rId5"/>
    <p:sldId id="660" r:id="rId6"/>
    <p:sldId id="633" r:id="rId7"/>
    <p:sldId id="662" r:id="rId8"/>
    <p:sldId id="647" r:id="rId9"/>
    <p:sldId id="661" r:id="rId10"/>
    <p:sldId id="663" r:id="rId11"/>
    <p:sldId id="659" r:id="rId12"/>
    <p:sldId id="622" r:id="rId13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2018/1/23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2018/1/23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756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87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38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4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________2.xlsm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________1.xlsm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JVET-I0028: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Report of H0091 Restriction of fast intra-mode decision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Lin,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err="1" smtClean="0">
                <a:ea typeface="新細明體" panose="02020500000000000000" pitchFamily="18" charset="-120"/>
              </a:rPr>
              <a:t>Gwangju</a:t>
            </a:r>
            <a:r>
              <a:rPr lang="en-US" altLang="zh-TW" dirty="0" smtClean="0">
                <a:ea typeface="新細明體" panose="02020500000000000000" pitchFamily="18" charset="-120"/>
              </a:rPr>
              <a:t>, Korea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Jan.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err="1" smtClean="0"/>
              <a:t>CampfireParty</a:t>
            </a:r>
            <a:r>
              <a:rPr lang="en-US" altLang="zh-TW" sz="3600" dirty="0" smtClean="0"/>
              <a:t> </a:t>
            </a:r>
            <a:r>
              <a:rPr lang="en-US" altLang="zh-TW" sz="3600" dirty="0"/>
              <a:t>and </a:t>
            </a:r>
            <a:r>
              <a:rPr lang="en-US" altLang="zh-TW" sz="3600" dirty="0" err="1"/>
              <a:t>ToddlerFountain</a:t>
            </a: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/>
              <a:t> </a:t>
            </a:r>
            <a:r>
              <a:rPr lang="en-US" altLang="zh-TW" sz="3600" dirty="0" smtClean="0"/>
              <a:t>LD results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3834207" y="3844206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LDP</a:t>
            </a:r>
            <a:endParaRPr lang="zh-TW" altLang="en-US" sz="22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3828760" y="1458815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LDB</a:t>
            </a:r>
            <a:endParaRPr lang="zh-TW" altLang="en-US" sz="2200" dirty="0"/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878837"/>
              </p:ext>
            </p:extLst>
          </p:nvPr>
        </p:nvGraphicFramePr>
        <p:xfrm>
          <a:off x="374976" y="4504215"/>
          <a:ext cx="854392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啟用巨集的工作表" r:id="rId4" imgW="8543938" imgH="1500032" progId="Excel.SheetMacroEnabled.12">
                  <p:embed/>
                </p:oleObj>
              </mc:Choice>
              <mc:Fallback>
                <p:oleObj name="啟用巨集的工作表" r:id="rId4" imgW="8543938" imgH="1500032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976" y="4504215"/>
                        <a:ext cx="8543925" cy="150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109614"/>
              </p:ext>
            </p:extLst>
          </p:nvPr>
        </p:nvGraphicFramePr>
        <p:xfrm>
          <a:off x="374976" y="2009698"/>
          <a:ext cx="854392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啟用巨集的工作表" r:id="rId6" imgW="8543938" imgH="1500032" progId="Excel.SheetMacroEnabled.12">
                  <p:embed/>
                </p:oleObj>
              </mc:Choice>
              <mc:Fallback>
                <p:oleObj name="啟用巨集的工作表" r:id="rId6" imgW="8543938" imgH="1500032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4976" y="2009698"/>
                        <a:ext cx="8543925" cy="150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20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LD results of H0091 are provided.</a:t>
            </a:r>
          </a:p>
          <a:p>
            <a:endParaRPr lang="en-US" altLang="zh-TW" sz="2800" dirty="0"/>
          </a:p>
          <a:p>
            <a:r>
              <a:rPr lang="en-US" altLang="zh-TW" sz="2800" dirty="0"/>
              <a:t>G</a:t>
            </a:r>
            <a:r>
              <a:rPr lang="en-US" altLang="zh-TW" sz="2800" dirty="0" smtClean="0"/>
              <a:t>ain was also observed in </a:t>
            </a:r>
            <a:r>
              <a:rPr lang="en-US" altLang="zh-TW" sz="2800" dirty="0" err="1" smtClean="0"/>
              <a:t>CampfireParty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and </a:t>
            </a:r>
            <a:r>
              <a:rPr lang="en-US" altLang="zh-TW" sz="2800" dirty="0" err="1" smtClean="0"/>
              <a:t>ToddlerFountain</a:t>
            </a:r>
            <a:r>
              <a:rPr lang="en-US" altLang="zh-TW" sz="2800" dirty="0" smtClean="0"/>
              <a:t> </a:t>
            </a:r>
            <a:r>
              <a:rPr lang="en-US" altLang="zh-TW" sz="2800" dirty="0" smtClean="0"/>
              <a:t>for </a:t>
            </a:r>
            <a:r>
              <a:rPr lang="en-US" altLang="zh-TW" sz="2800" dirty="0" smtClean="0"/>
              <a:t>LD test condition.</a:t>
            </a:r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Follow up of JVET-H0091</a:t>
            </a:r>
          </a:p>
          <a:p>
            <a:pPr lvl="1"/>
            <a:r>
              <a:rPr lang="en-US" altLang="zh-TW" dirty="0" smtClean="0"/>
              <a:t>Provide CTC LD results</a:t>
            </a:r>
          </a:p>
          <a:p>
            <a:pPr lvl="1"/>
            <a:r>
              <a:rPr lang="en-US" altLang="zh-TW" dirty="0" smtClean="0"/>
              <a:t>LD results of </a:t>
            </a:r>
            <a:r>
              <a:rPr lang="en-US" altLang="zh-TW" dirty="0" err="1" smtClean="0"/>
              <a:t>CampfireParty</a:t>
            </a:r>
            <a:r>
              <a:rPr lang="zh-TW" altLang="en-US" dirty="0" smtClean="0"/>
              <a:t> </a:t>
            </a:r>
            <a:r>
              <a:rPr lang="en-US" altLang="zh-TW" dirty="0" smtClean="0"/>
              <a:t>and </a:t>
            </a:r>
            <a:r>
              <a:rPr lang="en-US" altLang="zh-TW" dirty="0" err="1" smtClean="0"/>
              <a:t>ToddlerFountain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current intra mode 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</a:t>
            </a:r>
            <a:r>
              <a:rPr lang="en-US" altLang="zh-TW" dirty="0" smtClean="0"/>
              <a:t>the current </a:t>
            </a:r>
            <a:r>
              <a:rPr lang="en-US" altLang="zh-TW" dirty="0"/>
              <a:t>intra mode 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intra prediction mode in the RDO list will be removed.</a:t>
            </a:r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modification in JVET-H0091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If the following inequality holds, the fast algorithm is disabled.</a:t>
            </a:r>
            <a:endParaRPr lang="en-US" altLang="zh-TW" sz="2430" dirty="0" smtClean="0"/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smtClean="0"/>
              <a:t>(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/ </a:t>
            </a:r>
            <a:r>
              <a:rPr lang="en-US" altLang="zh-TW" sz="2800" dirty="0" err="1" smtClean="0"/>
              <a:t>Block_size</a:t>
            </a:r>
            <a:r>
              <a:rPr lang="en-US" altLang="zh-TW" sz="2800" dirty="0" smtClean="0"/>
              <a:t>) &gt; </a:t>
            </a:r>
            <a:r>
              <a:rPr lang="en-US" altLang="zh-TW" sz="2800" dirty="0" err="1" smtClean="0"/>
              <a:t>theshold</a:t>
            </a:r>
            <a:endParaRPr lang="en-US" altLang="zh-TW" sz="2800" baseline="300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01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0350" y="1941320"/>
            <a:ext cx="10101358" cy="4273049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169994" y="2785627"/>
            <a:ext cx="7157260" cy="4192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smtClean="0"/>
              <a:t>Statistics of Class A1</a:t>
            </a:r>
            <a:endParaRPr lang="zh-TW" alt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dirty="0" smtClean="0"/>
              <a:t>Random Access test condition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42" y="2294655"/>
            <a:ext cx="8600708" cy="3321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41058" y="4119716"/>
            <a:ext cx="688258" cy="1496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917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80368"/>
              </p:ext>
            </p:extLst>
          </p:nvPr>
        </p:nvGraphicFramePr>
        <p:xfrm>
          <a:off x="739181" y="2519260"/>
          <a:ext cx="7858719" cy="1577612"/>
        </p:xfrm>
        <a:graphic>
          <a:graphicData uri="http://schemas.openxmlformats.org/drawingml/2006/table">
            <a:tbl>
              <a:tblPr firstRow="1" firstCol="1" bandRow="1"/>
              <a:tblGrid>
                <a:gridCol w="1913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3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4403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1.11%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1.02%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1.44%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2.83%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results in class A1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655618" y="3291073"/>
            <a:ext cx="5942282" cy="808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LD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27" y="1589633"/>
            <a:ext cx="5278635" cy="206796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627" y="3936198"/>
            <a:ext cx="5276258" cy="206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59146</TotalTime>
  <Pages>0</Pages>
  <Words>246</Words>
  <Characters>0</Characters>
  <Application>Microsoft Office PowerPoint</Application>
  <DocSecurity>0</DocSecurity>
  <PresentationFormat>如螢幕大小 (4:3)</PresentationFormat>
  <Lines>0</Lines>
  <Paragraphs>74</Paragraphs>
  <Slides>12</Slides>
  <Notes>11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8" baseType="lpstr">
      <vt:lpstr>新細明體</vt:lpstr>
      <vt:lpstr>Arial</vt:lpstr>
      <vt:lpstr>Calibri</vt:lpstr>
      <vt:lpstr>Times New Roman</vt:lpstr>
      <vt:lpstr>11_Custom Design</vt:lpstr>
      <vt:lpstr>Microsoft Excel 啟用巨集的工作表</vt:lpstr>
      <vt:lpstr>JVET-I0028: Report of H0091 Restriction of fast intra-mode decision</vt:lpstr>
      <vt:lpstr>Summary</vt:lpstr>
      <vt:lpstr>A fast algorithm in the current intra mode selection</vt:lpstr>
      <vt:lpstr>A fast algorithm in the current intra mode selection</vt:lpstr>
      <vt:lpstr>Proposed modification in JVET-H0091</vt:lpstr>
      <vt:lpstr>Results on RA condition</vt:lpstr>
      <vt:lpstr>Statistics of Class A1</vt:lpstr>
      <vt:lpstr>Per-sequence results in class A1</vt:lpstr>
      <vt:lpstr>Results on LD condition</vt:lpstr>
      <vt:lpstr>CampfireParty and ToddlerFountain  LD results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1964</cp:revision>
  <cp:lastPrinted>2015-06-05T01:53:20Z</cp:lastPrinted>
  <dcterms:created xsi:type="dcterms:W3CDTF">2009-04-27T03:22:15Z</dcterms:created>
  <dcterms:modified xsi:type="dcterms:W3CDTF">2018-01-23T01:06:35Z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