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664" r:id="rId3"/>
    <p:sldId id="656" r:id="rId4"/>
    <p:sldId id="657" r:id="rId5"/>
    <p:sldId id="660" r:id="rId6"/>
    <p:sldId id="633" r:id="rId7"/>
    <p:sldId id="662" r:id="rId8"/>
    <p:sldId id="647" r:id="rId9"/>
    <p:sldId id="661" r:id="rId10"/>
    <p:sldId id="663" r:id="rId11"/>
    <p:sldId id="659" r:id="rId12"/>
    <p:sldId id="622" r:id="rId13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28" autoAdjust="0"/>
    <p:restoredTop sz="84051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2018/1/20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2018/1/20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763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491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7568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287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138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4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JVET-I0028: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Report of H0091 Restriction of fast intra-mode decision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Lin, Chun-Lung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 and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err="1" smtClean="0">
                <a:ea typeface="新細明體" panose="02020500000000000000" pitchFamily="18" charset="-120"/>
              </a:rPr>
              <a:t>Gwangju</a:t>
            </a:r>
            <a:r>
              <a:rPr lang="en-US" altLang="zh-TW" dirty="0" smtClean="0">
                <a:ea typeface="新細明體" panose="02020500000000000000" pitchFamily="18" charset="-120"/>
              </a:rPr>
              <a:t>, Korea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Jan. 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err="1" smtClean="0"/>
              <a:t>CampfireParty</a:t>
            </a:r>
            <a:r>
              <a:rPr lang="en-US" altLang="zh-TW" sz="3600" dirty="0" smtClean="0"/>
              <a:t> LD results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49" y="2080905"/>
            <a:ext cx="8204341" cy="87101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48" y="4466296"/>
            <a:ext cx="8204341" cy="871017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834207" y="3844206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LDP</a:t>
            </a:r>
            <a:endParaRPr lang="zh-TW" altLang="en-US" sz="22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3828760" y="1458815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LDB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9020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81282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LD </a:t>
            </a:r>
            <a:r>
              <a:rPr lang="en-US" altLang="zh-TW" sz="2800" dirty="0" smtClean="0"/>
              <a:t>results of </a:t>
            </a:r>
            <a:r>
              <a:rPr lang="en-US" altLang="zh-TW" sz="2800" dirty="0" smtClean="0"/>
              <a:t>H0091 are provided.</a:t>
            </a:r>
          </a:p>
          <a:p>
            <a:endParaRPr lang="en-US" altLang="zh-TW" sz="2800" dirty="0"/>
          </a:p>
          <a:p>
            <a:r>
              <a:rPr lang="en-US" altLang="zh-TW" sz="2800" dirty="0"/>
              <a:t>G</a:t>
            </a:r>
            <a:r>
              <a:rPr lang="en-US" altLang="zh-TW" sz="2800" dirty="0" smtClean="0"/>
              <a:t>ain was also observed in </a:t>
            </a:r>
            <a:r>
              <a:rPr lang="en-US" altLang="zh-TW" sz="2800" dirty="0" err="1" smtClean="0"/>
              <a:t>CampfireParty</a:t>
            </a:r>
            <a:r>
              <a:rPr lang="en-US" altLang="zh-TW" sz="2800" dirty="0" smtClean="0"/>
              <a:t> for LD test condition.</a:t>
            </a:r>
            <a:endParaRPr lang="en-US" altLang="zh-TW" sz="2800" dirty="0" smtClean="0"/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Summary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Follow up of JVET-H0091</a:t>
            </a:r>
          </a:p>
          <a:p>
            <a:pPr lvl="1"/>
            <a:r>
              <a:rPr lang="en-US" altLang="zh-TW" dirty="0" smtClean="0"/>
              <a:t>Provide CTC LD results</a:t>
            </a:r>
          </a:p>
          <a:p>
            <a:pPr lvl="1"/>
            <a:r>
              <a:rPr lang="en-US" altLang="zh-TW" dirty="0" smtClean="0"/>
              <a:t>LD results of </a:t>
            </a:r>
            <a:r>
              <a:rPr lang="en-US" altLang="zh-TW" dirty="0" err="1"/>
              <a:t>CampfireParty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 fast algorithm in the current intra mode selection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457200" y="3396492"/>
            <a:ext cx="8406393" cy="1671794"/>
            <a:chOff x="1238349" y="4639377"/>
            <a:chExt cx="6605621" cy="1183907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349" y="5010688"/>
              <a:ext cx="6605621" cy="812596"/>
            </a:xfrm>
            <a:prstGeom prst="rect">
              <a:avLst/>
            </a:prstGeom>
          </p:spPr>
        </p:pic>
        <p:cxnSp>
          <p:nvCxnSpPr>
            <p:cNvPr id="7" name="直線單箭頭接點 6"/>
            <p:cNvCxnSpPr/>
            <p:nvPr/>
          </p:nvCxnSpPr>
          <p:spPr>
            <a:xfrm>
              <a:off x="5505651" y="4639377"/>
              <a:ext cx="0" cy="76039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字方塊 5"/>
          <p:cNvSpPr txBox="1"/>
          <p:nvPr/>
        </p:nvSpPr>
        <p:spPr>
          <a:xfrm>
            <a:off x="1602015" y="2122699"/>
            <a:ext cx="6431642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In B or P slice, JEM compares</a:t>
            </a:r>
            <a:r>
              <a:rPr lang="zh-TW" altLang="en-US" sz="2400" dirty="0"/>
              <a:t> </a:t>
            </a:r>
            <a:r>
              <a:rPr lang="en-US" altLang="zh-TW" sz="2400" dirty="0"/>
              <a:t>the SATD of the best inter prediction and intra prediction modes in the RDO list before the RDO stage. </a:t>
            </a:r>
          </a:p>
        </p:txBody>
      </p:sp>
    </p:spTree>
    <p:extLst>
      <p:ext uri="{BB962C8B-B14F-4D97-AF65-F5344CB8AC3E}">
        <p14:creationId xmlns:p14="http://schemas.microsoft.com/office/powerpoint/2010/main" val="42097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A fast algorithm in </a:t>
            </a:r>
            <a:r>
              <a:rPr lang="en-US" altLang="zh-TW" dirty="0" smtClean="0"/>
              <a:t>the current </a:t>
            </a:r>
            <a:r>
              <a:rPr lang="en-US" altLang="zh-TW" dirty="0"/>
              <a:t>intra mode selection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following inequality holds, the intra prediction mode in the RDO list will be removed.</a:t>
            </a:r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* 1.1 &lt; 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intra</a:t>
            </a:r>
            <a:r>
              <a:rPr lang="en-US" altLang="zh-TW" sz="2800" baseline="-25000" dirty="0" smtClean="0"/>
              <a:t> mode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modification in JVET-H0091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endParaRPr lang="en-US" altLang="zh-TW" sz="2800" dirty="0" smtClean="0"/>
          </a:p>
          <a:p>
            <a:r>
              <a:rPr lang="en-US" altLang="zh-TW" sz="2800" dirty="0" smtClean="0"/>
              <a:t>If the following inequality holds, the fast algorithm is disabled.</a:t>
            </a:r>
            <a:endParaRPr lang="en-US" altLang="zh-TW" sz="2430" dirty="0" smtClean="0"/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smtClean="0"/>
              <a:t>(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/ </a:t>
            </a:r>
            <a:r>
              <a:rPr lang="en-US" altLang="zh-TW" sz="2800" dirty="0" err="1" smtClean="0"/>
              <a:t>Block_size</a:t>
            </a:r>
            <a:r>
              <a:rPr lang="en-US" altLang="zh-TW" sz="2800" dirty="0" smtClean="0"/>
              <a:t>) &gt; </a:t>
            </a:r>
            <a:r>
              <a:rPr lang="en-US" altLang="zh-TW" sz="2800" dirty="0" err="1" smtClean="0"/>
              <a:t>theshold</a:t>
            </a:r>
            <a:endParaRPr lang="en-US" altLang="zh-TW" sz="2800" baseline="300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010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4132" y="2326611"/>
            <a:ext cx="7392394" cy="2593258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994132" y="2909915"/>
            <a:ext cx="7392394" cy="2904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 smtClean="0"/>
              <a:t>Statistics of Class A1</a:t>
            </a:r>
            <a:endParaRPr lang="zh-TW" alt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7"/>
          </a:xfrm>
        </p:spPr>
        <p:txBody>
          <a:bodyPr/>
          <a:lstStyle/>
          <a:p>
            <a:r>
              <a:rPr lang="en-US" altLang="zh-TW" dirty="0" smtClean="0"/>
              <a:t>Random Access test condition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42" y="2294655"/>
            <a:ext cx="8600708" cy="3321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41058" y="4119716"/>
            <a:ext cx="688258" cy="1496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917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087176"/>
              </p:ext>
            </p:extLst>
          </p:nvPr>
        </p:nvGraphicFramePr>
        <p:xfrm>
          <a:off x="739181" y="2519260"/>
          <a:ext cx="7858719" cy="1577612"/>
        </p:xfrm>
        <a:graphic>
          <a:graphicData uri="http://schemas.openxmlformats.org/drawingml/2006/table">
            <a:tbl>
              <a:tblPr firstRow="1" firstCol="1" bandRow="1"/>
              <a:tblGrid>
                <a:gridCol w="1913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13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4403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Tango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Drums100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CampfireParty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0.7%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ToddlerFountain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2.8%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Per-sequence results in class A1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655618" y="3291073"/>
            <a:ext cx="5942282" cy="8089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LD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627" y="1589633"/>
            <a:ext cx="5278635" cy="206796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627" y="3936198"/>
            <a:ext cx="5276258" cy="206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58970</TotalTime>
  <Pages>0</Pages>
  <Words>242</Words>
  <Characters>0</Characters>
  <Application>Microsoft Office PowerPoint</Application>
  <DocSecurity>0</DocSecurity>
  <PresentationFormat>如螢幕大小 (4:3)</PresentationFormat>
  <Lines>0</Lines>
  <Paragraphs>74</Paragraphs>
  <Slides>12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7" baseType="lpstr">
      <vt:lpstr>新細明體</vt:lpstr>
      <vt:lpstr>Arial</vt:lpstr>
      <vt:lpstr>Calibri</vt:lpstr>
      <vt:lpstr>Times New Roman</vt:lpstr>
      <vt:lpstr>11_Custom Design</vt:lpstr>
      <vt:lpstr>JVET-I0028: Report of H0091 Restriction of fast intra-mode decision</vt:lpstr>
      <vt:lpstr>Summary</vt:lpstr>
      <vt:lpstr>A fast algorithm in the current intra mode selection</vt:lpstr>
      <vt:lpstr>A fast algorithm in the current intra mode selection</vt:lpstr>
      <vt:lpstr>Proposed modification in JVET-H0091</vt:lpstr>
      <vt:lpstr>Results on RA condition</vt:lpstr>
      <vt:lpstr>Statistics of Class A1</vt:lpstr>
      <vt:lpstr>Per-sequence results in class A1</vt:lpstr>
      <vt:lpstr>Results on LD condition</vt:lpstr>
      <vt:lpstr>CampfireParty LD results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1957</cp:revision>
  <cp:lastPrinted>2015-06-05T01:53:20Z</cp:lastPrinted>
  <dcterms:created xsi:type="dcterms:W3CDTF">2009-04-27T03:22:15Z</dcterms:created>
  <dcterms:modified xsi:type="dcterms:W3CDTF">2018-01-20T01:16:00Z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