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5177" r:id="rId1"/>
  </p:sldMasterIdLst>
  <p:notesMasterIdLst>
    <p:notesMasterId r:id="rId12"/>
  </p:notesMasterIdLst>
  <p:handoutMasterIdLst>
    <p:handoutMasterId r:id="rId13"/>
  </p:handoutMasterIdLst>
  <p:sldIdLst>
    <p:sldId id="256" r:id="rId2"/>
    <p:sldId id="639" r:id="rId3"/>
    <p:sldId id="655" r:id="rId4"/>
    <p:sldId id="656" r:id="rId5"/>
    <p:sldId id="657" r:id="rId6"/>
    <p:sldId id="660" r:id="rId7"/>
    <p:sldId id="633" r:id="rId8"/>
    <p:sldId id="647" r:id="rId9"/>
    <p:sldId id="659" r:id="rId10"/>
    <p:sldId id="622" r:id="rId11"/>
  </p:sldIdLst>
  <p:sldSz cx="9144000" cy="6858000" type="screen4x3"/>
  <p:notesSz cx="6797675" cy="9928225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>
          <p15:clr>
            <a:srgbClr val="A4A3A4"/>
          </p15:clr>
        </p15:guide>
        <p15:guide id="2" pos="288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2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FF"/>
    <a:srgbClr val="1F8EBB"/>
    <a:srgbClr val="F8F8F8"/>
    <a:srgbClr val="154D9F"/>
    <a:srgbClr val="008000"/>
    <a:srgbClr val="28AECF"/>
    <a:srgbClr val="249D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無樣式、表格格線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18" autoAdjust="0"/>
    <p:restoredTop sz="74837" autoAdjust="0"/>
  </p:normalViewPr>
  <p:slideViewPr>
    <p:cSldViewPr snapToGrid="0" showGuides="1">
      <p:cViewPr varScale="1">
        <p:scale>
          <a:sx n="48" d="100"/>
          <a:sy n="48" d="100"/>
        </p:scale>
        <p:origin x="1824" y="39"/>
      </p:cViewPr>
      <p:guideLst>
        <p:guide orient="horz" pos="2115"/>
        <p:guide pos="2881"/>
      </p:guideLst>
    </p:cSldViewPr>
  </p:slideViewPr>
  <p:outlineViewPr>
    <p:cViewPr>
      <p:scale>
        <a:sx n="20" d="100"/>
        <a:sy n="20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2" d="100"/>
          <a:sy n="82" d="100"/>
        </p:scale>
        <p:origin x="-3918" y="-84"/>
      </p:cViewPr>
      <p:guideLst>
        <p:guide orient="horz" pos="3127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1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t" anchorCtr="0" compatLnSpc="1">
            <a:prstTxWarp prst="textNoShape">
              <a:avLst/>
            </a:prstTxWarp>
          </a:bodyPr>
          <a:lstStyle>
            <a:lvl1pPr algn="l" defTabSz="917536" eaLnBrk="1" hangingPunct="1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 bwMode="auto">
          <a:xfrm>
            <a:off x="3850294" y="1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t" anchorCtr="0" compatLnSpc="1">
            <a:prstTxWarp prst="textNoShape">
              <a:avLst/>
            </a:prstTxWarp>
          </a:bodyPr>
          <a:lstStyle>
            <a:lvl1pPr algn="r" defTabSz="917536" eaLnBrk="1" hangingPunct="1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fld id="{D424C761-3D04-44A5-B18F-DD5BF02629FF}" type="datetimeFigureOut">
              <a:rPr lang="zh-TW" altLang="en-US"/>
              <a:pPr>
                <a:defRPr/>
              </a:pPr>
              <a:t>2017/10/19</a:t>
            </a:fld>
            <a:endParaRPr lang="en-US" altLang="zh-TW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 bwMode="auto">
          <a:xfrm>
            <a:off x="0" y="9430813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b" anchorCtr="0" compatLnSpc="1">
            <a:prstTxWarp prst="textNoShape">
              <a:avLst/>
            </a:prstTxWarp>
          </a:bodyPr>
          <a:lstStyle>
            <a:lvl1pPr algn="l" defTabSz="917536" eaLnBrk="1" hangingPunct="1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 bwMode="auto">
          <a:xfrm>
            <a:off x="3850294" y="9430813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b" anchorCtr="0" compatLnSpc="1">
            <a:prstTxWarp prst="textNoShape">
              <a:avLst/>
            </a:prstTxWarp>
          </a:bodyPr>
          <a:lstStyle>
            <a:lvl1pPr algn="r" defTabSz="917536" eaLnBrk="1" hangingPunct="1">
              <a:defRPr sz="1200"/>
            </a:lvl1pPr>
          </a:lstStyle>
          <a:p>
            <a:pPr>
              <a:defRPr/>
            </a:pPr>
            <a:fld id="{AC0045CC-BCB6-47C4-9C04-3E0C6F3104C4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5915208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1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t" anchorCtr="0" compatLnSpc="1">
            <a:prstTxWarp prst="textNoShape">
              <a:avLst/>
            </a:prstTxWarp>
          </a:bodyPr>
          <a:lstStyle>
            <a:lvl1pPr algn="l" defTabSz="917536" eaLnBrk="1" hangingPunct="1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 bwMode="auto">
          <a:xfrm>
            <a:off x="3850294" y="1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t" anchorCtr="0" compatLnSpc="1">
            <a:prstTxWarp prst="textNoShape">
              <a:avLst/>
            </a:prstTxWarp>
          </a:bodyPr>
          <a:lstStyle>
            <a:lvl1pPr algn="r" defTabSz="917536" eaLnBrk="1" hangingPunct="1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fld id="{80BC22A9-0249-47D1-B80D-6FE00BB5BFE4}" type="datetimeFigureOut">
              <a:rPr lang="zh-TW" altLang="en-US"/>
              <a:pPr>
                <a:defRPr/>
              </a:pPr>
              <a:t>2017/10/19</a:t>
            </a:fld>
            <a:endParaRPr lang="en-US" altLang="zh-TW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5988" y="744538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88230" tIns="44115" rIns="88230" bIns="44115" rtlCol="0" anchor="ctr"/>
          <a:lstStyle/>
          <a:p>
            <a:pPr lvl="0"/>
            <a:endParaRPr lang="zh-TW" alt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679464" y="4715407"/>
            <a:ext cx="5438748" cy="4469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noProof="0" smtClean="0"/>
              <a:t>Click to edit Master text styles</a:t>
            </a:r>
          </a:p>
          <a:p>
            <a:pPr lvl="0"/>
            <a:r>
              <a:rPr lang="en-US" altLang="zh-TW" noProof="0" smtClean="0"/>
              <a:t>Second level</a:t>
            </a:r>
          </a:p>
          <a:p>
            <a:pPr lvl="0"/>
            <a:r>
              <a:rPr lang="en-US" altLang="zh-TW" noProof="0" smtClean="0"/>
              <a:t>Third level</a:t>
            </a:r>
          </a:p>
          <a:p>
            <a:pPr lvl="0"/>
            <a:r>
              <a:rPr lang="en-US" altLang="zh-TW" noProof="0" smtClean="0"/>
              <a:t>Fourth level</a:t>
            </a:r>
          </a:p>
          <a:p>
            <a:pPr lvl="0"/>
            <a:r>
              <a:rPr lang="en-US" altLang="zh-TW" noProof="0" smtClean="0"/>
              <a:t>Fifth level</a:t>
            </a:r>
            <a:endParaRPr lang="zh-TW" altLang="en-US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 bwMode="auto">
          <a:xfrm>
            <a:off x="0" y="9430813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b" anchorCtr="0" compatLnSpc="1">
            <a:prstTxWarp prst="textNoShape">
              <a:avLst/>
            </a:prstTxWarp>
          </a:bodyPr>
          <a:lstStyle>
            <a:lvl1pPr algn="l" defTabSz="917536" eaLnBrk="1" hangingPunct="1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 bwMode="auto">
          <a:xfrm>
            <a:off x="3850294" y="9430813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b" anchorCtr="0" compatLnSpc="1">
            <a:prstTxWarp prst="textNoShape">
              <a:avLst/>
            </a:prstTxWarp>
          </a:bodyPr>
          <a:lstStyle>
            <a:lvl1pPr algn="r" defTabSz="917536" eaLnBrk="1" hangingPunct="1">
              <a:defRPr sz="1200"/>
            </a:lvl1pPr>
          </a:lstStyle>
          <a:p>
            <a:pPr>
              <a:defRPr/>
            </a:pPr>
            <a:fld id="{982509DB-6945-4DF6-87A6-EF194D524380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59796276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1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5892665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2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9881596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 smtClean="0"/>
              <a:t>Because</a:t>
            </a:r>
            <a:r>
              <a:rPr lang="en-US" altLang="zh-TW" baseline="0" dirty="0" smtClean="0"/>
              <a:t> RDO is more complicated, JEM reduces the number of modes to process RDO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3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0884324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 smtClean="0"/>
              <a:t>To reduce the number</a:t>
            </a:r>
            <a:r>
              <a:rPr lang="en-US" altLang="zh-TW" baseline="0" dirty="0" smtClean="0"/>
              <a:t> of elements in the RDO list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4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9876383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5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5454917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6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8275687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7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189011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8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906986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9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7014205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8"/>
          <p:cNvSpPr txBox="1">
            <a:spLocks noChangeArrowheads="1"/>
          </p:cNvSpPr>
          <p:nvPr userDrawn="1"/>
        </p:nvSpPr>
        <p:spPr bwMode="auto">
          <a:xfrm>
            <a:off x="0" y="6589713"/>
            <a:ext cx="8074025" cy="2444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defRPr/>
            </a:pPr>
            <a:r>
              <a:rPr lang="en-US" altLang="zh-TW" sz="1000" dirty="0" smtClean="0"/>
              <a:t>All rights reserved.  No part of this confidential report may be reproduced in any form or by any means without written permission from ITRI.</a:t>
            </a:r>
          </a:p>
        </p:txBody>
      </p:sp>
      <p:sp>
        <p:nvSpPr>
          <p:cNvPr id="5" name="Slide Number Placeholder 5"/>
          <p:cNvSpPr txBox="1">
            <a:spLocks/>
          </p:cNvSpPr>
          <p:nvPr userDrawn="1"/>
        </p:nvSpPr>
        <p:spPr>
          <a:xfrm>
            <a:off x="8597900" y="6492875"/>
            <a:ext cx="546100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>
              <a:defRPr/>
            </a:pPr>
            <a:fld id="{48C3B264-A979-4D7A-AA51-2737199811A6}" type="slidenum">
              <a:rPr lang="zh-TW" altLang="en-US" sz="1200" smtClean="0">
                <a:solidFill>
                  <a:srgbClr val="898989"/>
                </a:solidFill>
              </a:rPr>
              <a:pPr algn="r" eaLnBrk="1" hangingPunct="1">
                <a:defRPr/>
              </a:pPr>
              <a:t>‹#›</a:t>
            </a:fld>
            <a:endParaRPr lang="zh-TW" altLang="en-US" sz="1200" smtClean="0">
              <a:solidFill>
                <a:srgbClr val="898989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Click to edit Master title style</a:t>
            </a:r>
            <a:endParaRPr lang="zh-TW" altLang="en-US" dirty="0"/>
          </a:p>
        </p:txBody>
      </p:sp>
      <p:sp>
        <p:nvSpPr>
          <p:cNvPr id="6" name="內容版面配置區 2"/>
          <p:cNvSpPr>
            <a:spLocks noGrp="1"/>
          </p:cNvSpPr>
          <p:nvPr>
            <p:ph idx="13"/>
          </p:nvPr>
        </p:nvSpPr>
        <p:spPr>
          <a:xfrm>
            <a:off x="457200" y="1701800"/>
            <a:ext cx="8229600" cy="4708525"/>
          </a:xfrm>
        </p:spPr>
        <p:txBody>
          <a:bodyPr/>
          <a:lstStyle>
            <a:lvl2pPr>
              <a:defRPr sz="2800"/>
            </a:lvl2pPr>
            <a:lvl3pPr>
              <a:defRPr sz="2400"/>
            </a:lvl3pPr>
            <a:lvl4pPr>
              <a:defRPr sz="1800"/>
            </a:lvl4pPr>
            <a:lvl5pPr>
              <a:defRPr sz="1600"/>
            </a:lvl5pPr>
          </a:lstStyle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D87FD-DC78-4E40-985C-A65395BA1DC6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286418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 txBox="1">
            <a:spLocks/>
          </p:cNvSpPr>
          <p:nvPr userDrawn="1"/>
        </p:nvSpPr>
        <p:spPr>
          <a:xfrm>
            <a:off x="8597900" y="6492875"/>
            <a:ext cx="546100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>
              <a:defRPr/>
            </a:pPr>
            <a:fld id="{0773841D-8D5E-47E6-9EF1-866E9019DB7E}" type="slidenum">
              <a:rPr lang="zh-TW" altLang="en-US" sz="1200" smtClean="0">
                <a:solidFill>
                  <a:srgbClr val="898989"/>
                </a:solidFill>
              </a:rPr>
              <a:pPr algn="r" eaLnBrk="1" hangingPunct="1">
                <a:defRPr/>
              </a:pPr>
              <a:t>‹#›</a:t>
            </a:fld>
            <a:endParaRPr lang="zh-TW" altLang="en-US" sz="1200" smtClean="0">
              <a:solidFill>
                <a:srgbClr val="898989"/>
              </a:solidFill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4" name="投影片編號版面配置區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A423D4-7A27-4E3C-A5D5-3A0114509D89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47292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 txBox="1">
            <a:spLocks/>
          </p:cNvSpPr>
          <p:nvPr userDrawn="1"/>
        </p:nvSpPr>
        <p:spPr>
          <a:xfrm>
            <a:off x="8597900" y="6492875"/>
            <a:ext cx="546100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>
              <a:defRPr/>
            </a:pPr>
            <a:fld id="{0D5F4460-6B17-4670-B271-CE1C0AFE577E}" type="slidenum">
              <a:rPr lang="zh-TW" altLang="en-US" sz="1200" smtClean="0">
                <a:solidFill>
                  <a:srgbClr val="898989"/>
                </a:solidFill>
              </a:rPr>
              <a:pPr algn="r" eaLnBrk="1" hangingPunct="1">
                <a:defRPr/>
              </a:pPr>
              <a:t>‹#›</a:t>
            </a:fld>
            <a:endParaRPr lang="zh-TW" altLang="en-US" sz="1200" smtClean="0">
              <a:solidFill>
                <a:srgbClr val="898989"/>
              </a:solidFill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0D43FF-E1B0-4D0B-9AB1-253CD242FC87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269730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zh-TW" altLang="en-US" dirty="0"/>
          </a:p>
        </p:txBody>
      </p:sp>
      <p:sp>
        <p:nvSpPr>
          <p:cNvPr id="10" name="內容版面配置區 9"/>
          <p:cNvSpPr>
            <a:spLocks noGrp="1"/>
          </p:cNvSpPr>
          <p:nvPr>
            <p:ph sz="quarter" idx="10"/>
          </p:nvPr>
        </p:nvSpPr>
        <p:spPr>
          <a:xfrm>
            <a:off x="3133725" y="5895975"/>
            <a:ext cx="2867025" cy="552450"/>
          </a:xfrm>
        </p:spPr>
        <p:txBody>
          <a:bodyPr/>
          <a:lstStyle>
            <a:lvl1pPr>
              <a:buNone/>
              <a:defRPr sz="2000"/>
            </a:lvl1pPr>
          </a:lstStyle>
          <a:p>
            <a:pPr lvl="0"/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370806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 txBox="1">
            <a:spLocks/>
          </p:cNvSpPr>
          <p:nvPr userDrawn="1"/>
        </p:nvSpPr>
        <p:spPr>
          <a:xfrm>
            <a:off x="8597900" y="6492875"/>
            <a:ext cx="546100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>
              <a:defRPr/>
            </a:pPr>
            <a:fld id="{376E82F3-45B2-4D09-83C3-E85B83CD2857}" type="slidenum">
              <a:rPr lang="zh-TW" altLang="en-US" sz="1200" smtClean="0">
                <a:solidFill>
                  <a:srgbClr val="898989"/>
                </a:solidFill>
              </a:rPr>
              <a:pPr algn="r" eaLnBrk="1" hangingPunct="1">
                <a:defRPr/>
              </a:pPr>
              <a:t>‹#›</a:t>
            </a:fld>
            <a:endParaRPr lang="zh-TW" altLang="en-US" sz="1200" smtClean="0">
              <a:solidFill>
                <a:srgbClr val="898989"/>
              </a:solidFill>
            </a:endParaRPr>
          </a:p>
        </p:txBody>
      </p:sp>
      <p:sp>
        <p:nvSpPr>
          <p:cNvPr id="3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5299D6-372A-406A-B5D2-33E5D23B47D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98029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Click to edit Master title style</a:t>
            </a:r>
            <a:endParaRPr lang="zh-TW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954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  <a:endParaRPr lang="zh-TW" altLang="en-US" smtClean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7900" y="6492875"/>
            <a:ext cx="5461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23DE313F-F22A-43C4-B5CA-B3EED09E8D6C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  <p:pic>
        <p:nvPicPr>
          <p:cNvPr id="1029" name="Picture 9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7650" y="6492875"/>
            <a:ext cx="903288" cy="28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48"/>
          <p:cNvSpPr txBox="1">
            <a:spLocks noChangeArrowheads="1"/>
          </p:cNvSpPr>
          <p:nvPr userDrawn="1"/>
        </p:nvSpPr>
        <p:spPr bwMode="auto">
          <a:xfrm>
            <a:off x="0" y="6589713"/>
            <a:ext cx="8074025" cy="2444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defRPr/>
            </a:pPr>
            <a:r>
              <a:rPr lang="en-US" altLang="zh-TW" sz="1000" dirty="0" smtClean="0"/>
              <a:t>All rights reserved.  No part of this confidential report may be reproduced in any form or by any means without written permission from ITRI.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786" r:id="rId1"/>
    <p:sldLayoutId id="2147485787" r:id="rId2"/>
    <p:sldLayoutId id="2147485788" r:id="rId3"/>
    <p:sldLayoutId id="2147485789" r:id="rId4"/>
    <p:sldLayoutId id="2147485790" r:id="rId5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154DA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154DA9"/>
          </a:solidFill>
          <a:latin typeface="Arial" charset="0"/>
          <a:ea typeface="新細明體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154DA9"/>
          </a:solidFill>
          <a:latin typeface="Arial" charset="0"/>
          <a:ea typeface="新細明體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154DA9"/>
          </a:solidFill>
          <a:latin typeface="Arial" charset="0"/>
          <a:ea typeface="新細明體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154DA9"/>
          </a:solidFill>
          <a:latin typeface="Arial" charset="0"/>
          <a:ea typeface="新細明體" pitchFamily="18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ctrTitle"/>
          </p:nvPr>
        </p:nvSpPr>
        <p:spPr>
          <a:xfrm>
            <a:off x="685800" y="1526743"/>
            <a:ext cx="7772400" cy="1470025"/>
          </a:xfrm>
        </p:spPr>
        <p:txBody>
          <a:bodyPr/>
          <a:lstStyle/>
          <a:p>
            <a:r>
              <a:rPr lang="en-US" altLang="zh-TW" dirty="0" smtClean="0">
                <a:ea typeface="新細明體" panose="02020500000000000000" pitchFamily="18" charset="-120"/>
              </a:rPr>
              <a:t>JVET-H0091:</a:t>
            </a:r>
            <a:br>
              <a:rPr lang="en-US" altLang="zh-TW" dirty="0" smtClean="0">
                <a:ea typeface="新細明體" panose="02020500000000000000" pitchFamily="18" charset="-120"/>
              </a:rPr>
            </a:br>
            <a:r>
              <a:rPr lang="en-US" altLang="zh-TW" b="1" dirty="0"/>
              <a:t>Restriction of fast intra-mode decision</a:t>
            </a:r>
            <a:endParaRPr lang="zh-TW" altLang="en-US" dirty="0"/>
          </a:p>
        </p:txBody>
      </p:sp>
      <p:sp>
        <p:nvSpPr>
          <p:cNvPr id="5" name="副標題 4"/>
          <p:cNvSpPr>
            <a:spLocks noGrp="1"/>
          </p:cNvSpPr>
          <p:nvPr>
            <p:ph type="subTitle" idx="1"/>
          </p:nvPr>
        </p:nvSpPr>
        <p:spPr>
          <a:xfrm>
            <a:off x="1371600" y="3787346"/>
            <a:ext cx="6400800" cy="1406091"/>
          </a:xfrm>
        </p:spPr>
        <p:txBody>
          <a:bodyPr/>
          <a:lstStyle/>
          <a:p>
            <a:r>
              <a:rPr lang="en-US" altLang="zh-TW" b="1" u="sng" dirty="0" smtClean="0">
                <a:solidFill>
                  <a:srgbClr val="28AECF"/>
                </a:solidFill>
                <a:ea typeface="新細明體" panose="02020500000000000000" pitchFamily="18" charset="-120"/>
              </a:rPr>
              <a:t>Po-Han </a:t>
            </a:r>
            <a:r>
              <a:rPr lang="en-US" altLang="zh-TW" b="1" u="sng" dirty="0">
                <a:solidFill>
                  <a:srgbClr val="28AECF"/>
                </a:solidFill>
                <a:ea typeface="新細明體" panose="02020500000000000000" pitchFamily="18" charset="-120"/>
              </a:rPr>
              <a:t>Lin</a:t>
            </a:r>
            <a:r>
              <a:rPr lang="en-US" altLang="zh-TW" b="1" dirty="0">
                <a:solidFill>
                  <a:srgbClr val="28AECF"/>
                </a:solidFill>
                <a:ea typeface="新細明體" panose="02020500000000000000" pitchFamily="18" charset="-120"/>
              </a:rPr>
              <a:t>, Chun-Lung </a:t>
            </a:r>
            <a:r>
              <a:rPr lang="en-US" altLang="zh-TW" b="1" dirty="0" smtClean="0">
                <a:solidFill>
                  <a:srgbClr val="28AECF"/>
                </a:solidFill>
                <a:ea typeface="新細明體" panose="02020500000000000000" pitchFamily="18" charset="-120"/>
              </a:rPr>
              <a:t>Lin, </a:t>
            </a:r>
            <a:r>
              <a:rPr lang="en-US" altLang="zh-TW" b="1" dirty="0" err="1" smtClean="0">
                <a:solidFill>
                  <a:srgbClr val="28AECF"/>
                </a:solidFill>
                <a:ea typeface="新細明體" panose="02020500000000000000" pitchFamily="18" charset="-120"/>
              </a:rPr>
              <a:t>Ching-Chieh</a:t>
            </a:r>
            <a:r>
              <a:rPr lang="en-US" altLang="zh-TW" b="1" dirty="0" smtClean="0">
                <a:solidFill>
                  <a:srgbClr val="28AECF"/>
                </a:solidFill>
                <a:ea typeface="新細明體" panose="02020500000000000000" pitchFamily="18" charset="-120"/>
              </a:rPr>
              <a:t> Lin and Yi-Ting Tsai</a:t>
            </a:r>
            <a:endParaRPr lang="zh-TW" altLang="en-US" dirty="0">
              <a:solidFill>
                <a:srgbClr val="28AECF"/>
              </a:solidFill>
              <a:ea typeface="新細明體" panose="02020500000000000000" pitchFamily="18" charset="-120"/>
            </a:endParaRP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10"/>
          </p:nvPr>
        </p:nvSpPr>
        <p:spPr>
          <a:xfrm>
            <a:off x="2860490" y="5707790"/>
            <a:ext cx="3460750" cy="552450"/>
          </a:xfrm>
        </p:spPr>
        <p:txBody>
          <a:bodyPr/>
          <a:lstStyle/>
          <a:p>
            <a:pPr algn="ctr"/>
            <a:r>
              <a:rPr lang="en-US" altLang="zh-TW" dirty="0" smtClean="0">
                <a:ea typeface="新細明體" panose="02020500000000000000" pitchFamily="18" charset="-120"/>
              </a:rPr>
              <a:t>Macau, CN</a:t>
            </a:r>
          </a:p>
          <a:p>
            <a:pPr algn="ctr"/>
            <a:r>
              <a:rPr lang="en-US" altLang="zh-TW" dirty="0" smtClean="0">
                <a:ea typeface="新細明體" panose="02020500000000000000" pitchFamily="18" charset="-120"/>
              </a:rPr>
              <a:t>Oct. 2017</a:t>
            </a:r>
            <a:endParaRPr lang="zh-TW" altLang="en-US" dirty="0" smtClean="0">
              <a:ea typeface="新細明體" panose="020205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557937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368300" y="2705928"/>
            <a:ext cx="8229600" cy="840259"/>
          </a:xfrm>
        </p:spPr>
        <p:txBody>
          <a:bodyPr/>
          <a:lstStyle/>
          <a:p>
            <a:r>
              <a:rPr lang="en-US" altLang="zh-TW" sz="4500" dirty="0" smtClean="0"/>
              <a:t>Thank you!</a:t>
            </a:r>
            <a:endParaRPr lang="zh-TW" altLang="en-US" sz="4500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10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36907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8700"/>
          </a:xfrm>
        </p:spPr>
        <p:txBody>
          <a:bodyPr/>
          <a:lstStyle/>
          <a:p>
            <a:r>
              <a:rPr lang="en-US" altLang="zh-TW" dirty="0" err="1" smtClean="0"/>
              <a:t>Luma</a:t>
            </a:r>
            <a:r>
              <a:rPr lang="en-US" altLang="zh-TW" dirty="0" smtClean="0"/>
              <a:t> </a:t>
            </a:r>
            <a:r>
              <a:rPr lang="en-US" altLang="zh-TW" dirty="0" smtClean="0"/>
              <a:t>intra mode </a:t>
            </a:r>
            <a:r>
              <a:rPr lang="en-US" altLang="zh-TW" dirty="0"/>
              <a:t>selection</a:t>
            </a:r>
            <a:r>
              <a:rPr lang="en-US" altLang="zh-TW" dirty="0" smtClean="0"/>
              <a:t> process</a:t>
            </a:r>
            <a:endParaRPr lang="zh-TW" altLang="en-US" dirty="0"/>
          </a:p>
        </p:txBody>
      </p:sp>
      <p:sp>
        <p:nvSpPr>
          <p:cNvPr id="5" name="內容版面配置區 4"/>
          <p:cNvSpPr>
            <a:spLocks noGrp="1"/>
          </p:cNvSpPr>
          <p:nvPr>
            <p:ph idx="13"/>
          </p:nvPr>
        </p:nvSpPr>
        <p:spPr>
          <a:xfrm>
            <a:off x="457200" y="1635369"/>
            <a:ext cx="8229600" cy="4572000"/>
          </a:xfrm>
        </p:spPr>
        <p:txBody>
          <a:bodyPr/>
          <a:lstStyle/>
          <a:p>
            <a:endParaRPr lang="en-US" altLang="zh-TW" sz="2800" dirty="0" smtClean="0"/>
          </a:p>
          <a:p>
            <a:r>
              <a:rPr lang="en-US" altLang="zh-TW" sz="2800" dirty="0" smtClean="0"/>
              <a:t>The </a:t>
            </a:r>
            <a:r>
              <a:rPr lang="en-US" altLang="zh-TW" sz="2800" dirty="0" err="1" smtClean="0"/>
              <a:t>luma</a:t>
            </a:r>
            <a:r>
              <a:rPr lang="en-US" altLang="zh-TW" sz="2800" dirty="0" smtClean="0"/>
              <a:t> </a:t>
            </a:r>
            <a:r>
              <a:rPr lang="en-US" altLang="zh-TW" sz="2800" dirty="0" smtClean="0"/>
              <a:t>intra mode selection process of JEM is described in the following flowchart.</a:t>
            </a:r>
            <a:endParaRPr lang="en-US" altLang="zh-TW" sz="2400" dirty="0" smtClean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2</a:t>
            </a:fld>
            <a:endParaRPr lang="zh-TW" altLang="en-US"/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8349" y="5010688"/>
            <a:ext cx="6605621" cy="812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142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8700"/>
          </a:xfrm>
        </p:spPr>
        <p:txBody>
          <a:bodyPr/>
          <a:lstStyle/>
          <a:p>
            <a:r>
              <a:rPr lang="en-US" altLang="zh-TW" dirty="0" smtClean="0"/>
              <a:t>Current intra mode </a:t>
            </a:r>
            <a:r>
              <a:rPr lang="en-US" altLang="zh-TW" dirty="0"/>
              <a:t>selection process</a:t>
            </a:r>
            <a:endParaRPr lang="zh-TW" altLang="en-US" dirty="0"/>
          </a:p>
        </p:txBody>
      </p:sp>
      <p:sp>
        <p:nvSpPr>
          <p:cNvPr id="5" name="內容版面配置區 4"/>
          <p:cNvSpPr>
            <a:spLocks noGrp="1"/>
          </p:cNvSpPr>
          <p:nvPr>
            <p:ph idx="13"/>
          </p:nvPr>
        </p:nvSpPr>
        <p:spPr>
          <a:xfrm>
            <a:off x="457200" y="1635369"/>
            <a:ext cx="8229600" cy="4572000"/>
          </a:xfrm>
        </p:spPr>
        <p:txBody>
          <a:bodyPr/>
          <a:lstStyle/>
          <a:p>
            <a:r>
              <a:rPr lang="en-US" altLang="zh-TW" sz="2800" dirty="0" smtClean="0"/>
              <a:t>The number of modes in RDO stage is decided by the first two stages. </a:t>
            </a:r>
          </a:p>
          <a:p>
            <a:pPr lvl="1"/>
            <a:r>
              <a:rPr lang="en-US" altLang="zh-TW" sz="2400" dirty="0" smtClean="0"/>
              <a:t>RMD stage : 3 modes with</a:t>
            </a:r>
            <a:r>
              <a:rPr lang="zh-TW" altLang="en-US" sz="2400" dirty="0" smtClean="0"/>
              <a:t> </a:t>
            </a:r>
            <a:r>
              <a:rPr lang="en-US" altLang="zh-TW" sz="2400" dirty="0" smtClean="0"/>
              <a:t>the minimum SATD </a:t>
            </a:r>
            <a:r>
              <a:rPr lang="en-US" altLang="zh-TW" sz="2400" dirty="0"/>
              <a:t>cost in </a:t>
            </a:r>
            <a:r>
              <a:rPr lang="en-US" altLang="zh-TW" sz="2400" dirty="0" smtClean="0"/>
              <a:t>JEM7.0 </a:t>
            </a:r>
            <a:endParaRPr lang="en-US" altLang="zh-TW" sz="2400" dirty="0" smtClean="0"/>
          </a:p>
          <a:p>
            <a:pPr lvl="1"/>
            <a:r>
              <a:rPr lang="en-US" altLang="zh-TW" sz="2400" dirty="0" smtClean="0"/>
              <a:t>MPM modes stage : at most 3 modes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3</a:t>
            </a:fld>
            <a:endParaRPr lang="zh-TW" altLang="en-US"/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8349" y="5010688"/>
            <a:ext cx="6605621" cy="812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797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8700"/>
          </a:xfrm>
        </p:spPr>
        <p:txBody>
          <a:bodyPr/>
          <a:lstStyle/>
          <a:p>
            <a:r>
              <a:rPr lang="en-US" altLang="zh-TW" dirty="0" smtClean="0"/>
              <a:t>A fast algorithm in the intra mode </a:t>
            </a:r>
            <a:r>
              <a:rPr lang="en-US" altLang="zh-TW" dirty="0"/>
              <a:t>selection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4</a:t>
            </a:fld>
            <a:endParaRPr lang="zh-TW" altLang="en-US"/>
          </a:p>
        </p:txBody>
      </p:sp>
      <p:grpSp>
        <p:nvGrpSpPr>
          <p:cNvPr id="8" name="群組 7"/>
          <p:cNvGrpSpPr/>
          <p:nvPr/>
        </p:nvGrpSpPr>
        <p:grpSpPr>
          <a:xfrm>
            <a:off x="457200" y="3396492"/>
            <a:ext cx="8406393" cy="1671794"/>
            <a:chOff x="1238349" y="4639377"/>
            <a:chExt cx="6605621" cy="1183907"/>
          </a:xfrm>
        </p:grpSpPr>
        <p:pic>
          <p:nvPicPr>
            <p:cNvPr id="2" name="圖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38349" y="5010688"/>
              <a:ext cx="6605621" cy="812596"/>
            </a:xfrm>
            <a:prstGeom prst="rect">
              <a:avLst/>
            </a:prstGeom>
          </p:spPr>
        </p:pic>
        <p:cxnSp>
          <p:nvCxnSpPr>
            <p:cNvPr id="7" name="直線單箭頭接點 6"/>
            <p:cNvCxnSpPr/>
            <p:nvPr/>
          </p:nvCxnSpPr>
          <p:spPr>
            <a:xfrm>
              <a:off x="5505651" y="4639377"/>
              <a:ext cx="0" cy="760396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文字方塊 5"/>
          <p:cNvSpPr txBox="1"/>
          <p:nvPr/>
        </p:nvSpPr>
        <p:spPr>
          <a:xfrm>
            <a:off x="1602015" y="2122699"/>
            <a:ext cx="6431642" cy="1200329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TW" sz="2400" dirty="0"/>
              <a:t>In B or P slice, JEM compares</a:t>
            </a:r>
            <a:r>
              <a:rPr lang="zh-TW" altLang="en-US" sz="2400" dirty="0"/>
              <a:t> </a:t>
            </a:r>
            <a:r>
              <a:rPr lang="en-US" altLang="zh-TW" sz="2400" dirty="0"/>
              <a:t>the SATD of the best inter prediction and intra prediction modes in the RDO list before the RDO stage. </a:t>
            </a:r>
          </a:p>
        </p:txBody>
      </p:sp>
    </p:spTree>
    <p:extLst>
      <p:ext uri="{BB962C8B-B14F-4D97-AF65-F5344CB8AC3E}">
        <p14:creationId xmlns:p14="http://schemas.microsoft.com/office/powerpoint/2010/main" val="4209727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8700"/>
          </a:xfrm>
        </p:spPr>
        <p:txBody>
          <a:bodyPr/>
          <a:lstStyle/>
          <a:p>
            <a:r>
              <a:rPr lang="en-US" altLang="zh-TW" dirty="0"/>
              <a:t>A fast algorithm in the intra mode selection</a:t>
            </a:r>
            <a:endParaRPr lang="zh-TW" altLang="en-US" dirty="0"/>
          </a:p>
        </p:txBody>
      </p:sp>
      <p:sp>
        <p:nvSpPr>
          <p:cNvPr id="5" name="內容版面配置區 4"/>
          <p:cNvSpPr>
            <a:spLocks noGrp="1"/>
          </p:cNvSpPr>
          <p:nvPr>
            <p:ph idx="13"/>
          </p:nvPr>
        </p:nvSpPr>
        <p:spPr>
          <a:xfrm>
            <a:off x="457200" y="1635369"/>
            <a:ext cx="8229600" cy="4572000"/>
          </a:xfrm>
        </p:spPr>
        <p:txBody>
          <a:bodyPr/>
          <a:lstStyle/>
          <a:p>
            <a:r>
              <a:rPr lang="en-US" altLang="zh-TW" sz="2800" dirty="0" smtClean="0"/>
              <a:t>If the following inequality holds, the prediction mode in the RDO list will be removed.</a:t>
            </a:r>
          </a:p>
          <a:p>
            <a:endParaRPr lang="en-US" altLang="zh-TW" sz="2800" dirty="0"/>
          </a:p>
          <a:p>
            <a:pPr marL="0" indent="0" algn="ctr">
              <a:buNone/>
            </a:pPr>
            <a:r>
              <a:rPr lang="en-US" altLang="zh-TW" sz="2800" dirty="0" err="1" smtClean="0"/>
              <a:t>SATD</a:t>
            </a:r>
            <a:r>
              <a:rPr lang="en-US" altLang="zh-TW" sz="2800" baseline="-25000" dirty="0" err="1" smtClean="0"/>
              <a:t>inter</a:t>
            </a:r>
            <a:r>
              <a:rPr lang="en-US" altLang="zh-TW" sz="2800" dirty="0" smtClean="0"/>
              <a:t> * 1.1 &lt; </a:t>
            </a:r>
            <a:r>
              <a:rPr lang="en-US" altLang="zh-TW" sz="2800" dirty="0" err="1" smtClean="0"/>
              <a:t>SATD</a:t>
            </a:r>
            <a:r>
              <a:rPr lang="en-US" altLang="zh-TW" sz="2800" baseline="-25000" dirty="0" err="1" smtClean="0"/>
              <a:t>intra</a:t>
            </a:r>
            <a:r>
              <a:rPr lang="en-US" altLang="zh-TW" sz="2800" baseline="-25000" dirty="0" smtClean="0"/>
              <a:t> mode</a:t>
            </a:r>
            <a:endParaRPr lang="en-US" altLang="zh-TW" sz="2800" baseline="30000" dirty="0"/>
          </a:p>
          <a:p>
            <a:pPr algn="ctr"/>
            <a:endParaRPr lang="en-US" altLang="zh-TW" sz="2800" dirty="0" smtClean="0"/>
          </a:p>
          <a:p>
            <a:r>
              <a:rPr lang="en-US" altLang="zh-TW" sz="2800" dirty="0" smtClean="0"/>
              <a:t>One </a:t>
            </a:r>
            <a:r>
              <a:rPr lang="en-US" altLang="zh-TW" sz="2800" dirty="0"/>
              <a:t>proposed </a:t>
            </a:r>
            <a:r>
              <a:rPr lang="en-US" altLang="zh-TW" sz="2800" dirty="0" smtClean="0"/>
              <a:t>modification</a:t>
            </a:r>
            <a:r>
              <a:rPr lang="en-US" altLang="zh-TW" sz="2800" dirty="0" smtClean="0"/>
              <a:t> </a:t>
            </a:r>
            <a:r>
              <a:rPr lang="en-US" altLang="zh-TW" sz="2800" dirty="0" smtClean="0"/>
              <a:t>keeps the </a:t>
            </a:r>
            <a:r>
              <a:rPr lang="en-US" altLang="zh-TW" sz="2800" dirty="0"/>
              <a:t>MPM </a:t>
            </a:r>
            <a:r>
              <a:rPr lang="en-US" altLang="zh-TW" sz="2800" dirty="0" smtClean="0"/>
              <a:t>modes in the RDO list </a:t>
            </a:r>
            <a:r>
              <a:rPr lang="en-US" altLang="zh-TW" sz="2800" dirty="0"/>
              <a:t>even if the SATD is </a:t>
            </a:r>
            <a:r>
              <a:rPr lang="en-US" altLang="zh-TW" sz="2800" dirty="0" smtClean="0"/>
              <a:t>larger. </a:t>
            </a:r>
            <a:endParaRPr lang="en-US" altLang="zh-TW" sz="2800" dirty="0"/>
          </a:p>
          <a:p>
            <a:pPr marL="0" indent="0" algn="ctr">
              <a:buNone/>
            </a:pPr>
            <a:endParaRPr lang="en-US" altLang="zh-TW" sz="2430" dirty="0" smtClean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18270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8700"/>
          </a:xfrm>
        </p:spPr>
        <p:txBody>
          <a:bodyPr/>
          <a:lstStyle/>
          <a:p>
            <a:r>
              <a:rPr lang="en-US" altLang="zh-TW" dirty="0" smtClean="0"/>
              <a:t>Another </a:t>
            </a:r>
            <a:r>
              <a:rPr lang="en-US" altLang="zh-TW" smtClean="0"/>
              <a:t>proposed modification</a:t>
            </a:r>
            <a:endParaRPr lang="zh-TW" altLang="en-US" dirty="0"/>
          </a:p>
        </p:txBody>
      </p:sp>
      <p:sp>
        <p:nvSpPr>
          <p:cNvPr id="5" name="內容版面配置區 4"/>
          <p:cNvSpPr>
            <a:spLocks noGrp="1"/>
          </p:cNvSpPr>
          <p:nvPr>
            <p:ph idx="13"/>
          </p:nvPr>
        </p:nvSpPr>
        <p:spPr>
          <a:xfrm>
            <a:off x="457200" y="1635369"/>
            <a:ext cx="8229600" cy="4572000"/>
          </a:xfrm>
        </p:spPr>
        <p:txBody>
          <a:bodyPr/>
          <a:lstStyle/>
          <a:p>
            <a:r>
              <a:rPr lang="en-US" altLang="zh-TW" sz="2800" dirty="0"/>
              <a:t>If the following inequality holds, the fast algorithm is disabled.</a:t>
            </a:r>
            <a:endParaRPr lang="en-US" altLang="zh-TW" sz="2430" dirty="0"/>
          </a:p>
          <a:p>
            <a:endParaRPr lang="en-US" altLang="zh-TW" sz="2800" dirty="0"/>
          </a:p>
          <a:p>
            <a:pPr marL="0" indent="0" algn="ctr">
              <a:buNone/>
            </a:pPr>
            <a:r>
              <a:rPr lang="en-US" altLang="zh-TW" sz="2800" dirty="0" smtClean="0"/>
              <a:t>(</a:t>
            </a:r>
            <a:r>
              <a:rPr lang="en-US" altLang="zh-TW" sz="2800" dirty="0" err="1" smtClean="0"/>
              <a:t>SATD</a:t>
            </a:r>
            <a:r>
              <a:rPr lang="en-US" altLang="zh-TW" sz="2800" baseline="-25000" dirty="0" err="1" smtClean="0"/>
              <a:t>inter</a:t>
            </a:r>
            <a:r>
              <a:rPr lang="en-US" altLang="zh-TW" sz="2800" dirty="0" smtClean="0"/>
              <a:t> / </a:t>
            </a:r>
            <a:r>
              <a:rPr lang="en-US" altLang="zh-TW" sz="2800" dirty="0" err="1" smtClean="0"/>
              <a:t>Block_size</a:t>
            </a:r>
            <a:r>
              <a:rPr lang="en-US" altLang="zh-TW" sz="2800" dirty="0" smtClean="0"/>
              <a:t>) &lt; 1</a:t>
            </a:r>
            <a:endParaRPr lang="en-US" altLang="zh-TW" sz="2800" baseline="30000" dirty="0"/>
          </a:p>
          <a:p>
            <a:pPr algn="ctr"/>
            <a:endParaRPr lang="en-US" altLang="zh-TW" sz="2800" dirty="0" smtClean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20108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4132" y="2326611"/>
            <a:ext cx="7392394" cy="2593258"/>
          </a:xfrm>
          <a:prstGeom prst="rect">
            <a:avLst/>
          </a:prstGeom>
        </p:spPr>
      </p:pic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368300" y="277773"/>
            <a:ext cx="8229600" cy="840259"/>
          </a:xfrm>
        </p:spPr>
        <p:txBody>
          <a:bodyPr/>
          <a:lstStyle/>
          <a:p>
            <a:r>
              <a:rPr lang="en-US" altLang="zh-TW" sz="3600" dirty="0" smtClean="0"/>
              <a:t>Results </a:t>
            </a:r>
            <a:r>
              <a:rPr lang="en-US" altLang="zh-TW" sz="3600" dirty="0"/>
              <a:t>o</a:t>
            </a:r>
            <a:r>
              <a:rPr lang="en-US" altLang="zh-TW" sz="3600" dirty="0" smtClean="0"/>
              <a:t>n RA condition</a:t>
            </a:r>
            <a:endParaRPr lang="zh-TW" altLang="en-US" sz="3600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7</a:t>
            </a:fld>
            <a:endParaRPr lang="zh-TW" altLang="en-US"/>
          </a:p>
        </p:txBody>
      </p:sp>
      <p:sp>
        <p:nvSpPr>
          <p:cNvPr id="6" name="矩形 5"/>
          <p:cNvSpPr/>
          <p:nvPr/>
        </p:nvSpPr>
        <p:spPr>
          <a:xfrm>
            <a:off x="994132" y="2909915"/>
            <a:ext cx="7392394" cy="29048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99037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8087176"/>
              </p:ext>
            </p:extLst>
          </p:nvPr>
        </p:nvGraphicFramePr>
        <p:xfrm>
          <a:off x="739181" y="2519260"/>
          <a:ext cx="7858719" cy="1577612"/>
        </p:xfrm>
        <a:graphic>
          <a:graphicData uri="http://schemas.openxmlformats.org/drawingml/2006/table">
            <a:tbl>
              <a:tblPr firstRow="1" firstCol="1" bandRow="1"/>
              <a:tblGrid>
                <a:gridCol w="1913700"/>
                <a:gridCol w="1913700"/>
                <a:gridCol w="1343773"/>
                <a:gridCol w="1343773"/>
                <a:gridCol w="1343773"/>
              </a:tblGrid>
              <a:tr h="394403">
                <a:tc rowSpan="4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700" dirty="0"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Class A1</a:t>
                      </a:r>
                      <a:endParaRPr lang="zh-TW" sz="17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778" marR="107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700" b="1"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Tango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778" marR="107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</a:t>
                      </a:r>
                      <a:r>
                        <a:rPr lang="en-US" sz="15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0.1%</a:t>
                      </a:r>
                      <a:endParaRPr lang="zh-TW" sz="15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</a:t>
                      </a:r>
                      <a:r>
                        <a:rPr lang="en-US" sz="15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1.5%</a:t>
                      </a:r>
                      <a:endParaRPr lang="zh-TW" sz="15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</a:t>
                      </a:r>
                      <a:r>
                        <a:rPr lang="en-US" sz="15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1.1%</a:t>
                      </a:r>
                      <a:endParaRPr lang="zh-TW" sz="15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4403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700" b="1"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Drums100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778" marR="107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</a:t>
                      </a:r>
                      <a:r>
                        <a:rPr lang="en-US" sz="15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0.1%</a:t>
                      </a:r>
                      <a:endParaRPr lang="zh-TW" sz="15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</a:t>
                      </a:r>
                      <a:r>
                        <a:rPr lang="en-US" sz="15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0.6%</a:t>
                      </a:r>
                      <a:endParaRPr lang="zh-TW" sz="15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</a:t>
                      </a:r>
                      <a:r>
                        <a:rPr lang="en-US" sz="15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0.4%</a:t>
                      </a:r>
                      <a:endParaRPr lang="zh-TW" sz="15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4403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700" b="1" dirty="0" err="1"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CampfireParty</a:t>
                      </a:r>
                      <a:endParaRPr lang="zh-TW" sz="17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778" marR="107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</a:t>
                      </a:r>
                      <a:r>
                        <a:rPr lang="en-US" sz="15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0.7%</a:t>
                      </a:r>
                      <a:endParaRPr lang="zh-TW" sz="15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</a:t>
                      </a:r>
                      <a:r>
                        <a:rPr lang="en-US" sz="15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1.0%</a:t>
                      </a:r>
                      <a:endParaRPr lang="zh-TW" sz="15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</a:t>
                      </a:r>
                      <a:r>
                        <a:rPr lang="en-US" sz="15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1.4%</a:t>
                      </a:r>
                      <a:endParaRPr lang="zh-TW" sz="15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4403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700" b="1" dirty="0" err="1"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ToddlerFountain</a:t>
                      </a:r>
                      <a:endParaRPr lang="zh-TW" sz="17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778" marR="107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</a:t>
                      </a:r>
                      <a:r>
                        <a:rPr lang="en-US" sz="15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0.4%</a:t>
                      </a:r>
                      <a:endParaRPr lang="zh-TW" sz="15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2.8%</a:t>
                      </a:r>
                      <a:endParaRPr lang="zh-TW" sz="15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0.4%</a:t>
                      </a:r>
                      <a:endParaRPr lang="zh-TW" sz="15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368300" y="277773"/>
            <a:ext cx="8229600" cy="840259"/>
          </a:xfrm>
        </p:spPr>
        <p:txBody>
          <a:bodyPr/>
          <a:lstStyle/>
          <a:p>
            <a:r>
              <a:rPr lang="en-US" altLang="zh-TW" sz="3600" dirty="0" smtClean="0"/>
              <a:t>Per-sequence results in class A</a:t>
            </a:r>
            <a:endParaRPr lang="zh-TW" altLang="en-US" sz="3600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8</a:t>
            </a:fld>
            <a:endParaRPr lang="zh-TW" altLang="en-US"/>
          </a:p>
        </p:txBody>
      </p:sp>
      <p:sp>
        <p:nvSpPr>
          <p:cNvPr id="7" name="矩形 6"/>
          <p:cNvSpPr/>
          <p:nvPr/>
        </p:nvSpPr>
        <p:spPr>
          <a:xfrm>
            <a:off x="2655618" y="3291073"/>
            <a:ext cx="5942282" cy="80891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59566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8700"/>
          </a:xfrm>
        </p:spPr>
        <p:txBody>
          <a:bodyPr/>
          <a:lstStyle/>
          <a:p>
            <a:r>
              <a:rPr lang="en-US" altLang="zh-TW" dirty="0" smtClean="0"/>
              <a:t>Conclusion</a:t>
            </a:r>
            <a:endParaRPr lang="zh-TW" altLang="en-US" dirty="0"/>
          </a:p>
        </p:txBody>
      </p:sp>
      <p:sp>
        <p:nvSpPr>
          <p:cNvPr id="5" name="內容版面配置區 4"/>
          <p:cNvSpPr>
            <a:spLocks noGrp="1"/>
          </p:cNvSpPr>
          <p:nvPr>
            <p:ph idx="13"/>
          </p:nvPr>
        </p:nvSpPr>
        <p:spPr>
          <a:xfrm>
            <a:off x="457200" y="1781282"/>
            <a:ext cx="8229600" cy="4416147"/>
          </a:xfrm>
        </p:spPr>
        <p:txBody>
          <a:bodyPr/>
          <a:lstStyle/>
          <a:p>
            <a:r>
              <a:rPr lang="en-US" altLang="zh-TW" sz="2800" dirty="0" smtClean="0"/>
              <a:t>Significant gain is observed with some encoding time increasing in </a:t>
            </a:r>
            <a:r>
              <a:rPr lang="en-US" altLang="zh-TW" sz="2800" dirty="0" smtClean="0"/>
              <a:t>class A1.</a:t>
            </a:r>
          </a:p>
          <a:p>
            <a:endParaRPr lang="en-US" altLang="zh-TW" sz="2800" dirty="0"/>
          </a:p>
          <a:p>
            <a:pPr marL="0" indent="0">
              <a:buNone/>
            </a:pPr>
            <a:r>
              <a:rPr lang="en-US" altLang="zh-TW" sz="2800" dirty="0" smtClean="0"/>
              <a:t>    0.7 gain </a:t>
            </a:r>
            <a:r>
              <a:rPr lang="en-US" altLang="zh-TW" sz="2800" dirty="0"/>
              <a:t>for </a:t>
            </a:r>
            <a:r>
              <a:rPr lang="en-US" altLang="zh-TW" sz="2800" dirty="0" err="1"/>
              <a:t>CampfireParty</a:t>
            </a:r>
            <a:endParaRPr lang="en-US" altLang="zh-TW" sz="2800" dirty="0"/>
          </a:p>
          <a:p>
            <a:pPr marL="0" indent="0">
              <a:buNone/>
            </a:pPr>
            <a:r>
              <a:rPr lang="en-US" altLang="zh-TW" sz="2800" dirty="0" smtClean="0"/>
              <a:t>    0.4 </a:t>
            </a:r>
            <a:r>
              <a:rPr lang="en-US" altLang="zh-TW" sz="2800" dirty="0"/>
              <a:t>gain for </a:t>
            </a:r>
            <a:r>
              <a:rPr lang="en-US" altLang="zh-TW" sz="2800" dirty="0" err="1"/>
              <a:t>ToddlerFountain</a:t>
            </a:r>
            <a:endParaRPr lang="en-US" altLang="zh-TW" sz="2800" dirty="0"/>
          </a:p>
          <a:p>
            <a:pPr marL="0" indent="0">
              <a:buNone/>
            </a:pPr>
            <a:endParaRPr lang="en-US" altLang="zh-TW" sz="2800" dirty="0" smtClean="0"/>
          </a:p>
          <a:p>
            <a:endParaRPr lang="en-US" altLang="zh-TW" sz="2800" dirty="0" smtClean="0"/>
          </a:p>
          <a:p>
            <a:pPr marL="0" indent="0">
              <a:buNone/>
            </a:pPr>
            <a:endParaRPr lang="en-US" altLang="zh-TW" sz="2800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71849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1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58912</TotalTime>
  <Pages>0</Pages>
  <Words>305</Words>
  <Characters>0</Characters>
  <Application>Microsoft Office PowerPoint</Application>
  <DocSecurity>0</DocSecurity>
  <PresentationFormat>如螢幕大小 (4:3)</PresentationFormat>
  <Lines>0</Lines>
  <Paragraphs>69</Paragraphs>
  <Slides>10</Slides>
  <Notes>9</Notes>
  <HiddenSlides>0</HiddenSlides>
  <MMClips>0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10</vt:i4>
      </vt:variant>
    </vt:vector>
  </HeadingPairs>
  <TitlesOfParts>
    <vt:vector size="15" baseType="lpstr">
      <vt:lpstr>新細明體</vt:lpstr>
      <vt:lpstr>Arial</vt:lpstr>
      <vt:lpstr>Calibri</vt:lpstr>
      <vt:lpstr>Times New Roman</vt:lpstr>
      <vt:lpstr>11_Custom Design</vt:lpstr>
      <vt:lpstr>JVET-H0091: Restriction of fast intra-mode decision</vt:lpstr>
      <vt:lpstr>Luma intra mode selection process</vt:lpstr>
      <vt:lpstr>Current intra mode selection process</vt:lpstr>
      <vt:lpstr>A fast algorithm in the intra mode selection</vt:lpstr>
      <vt:lpstr>A fast algorithm in the intra mode selection</vt:lpstr>
      <vt:lpstr>Another proposed modification</vt:lpstr>
      <vt:lpstr>Results on RA condition</vt:lpstr>
      <vt:lpstr>Per-sequence results in class A</vt:lpstr>
      <vt:lpstr>Conclusion</vt:lpstr>
      <vt:lpstr>Thank you!</vt:lpstr>
    </vt:vector>
  </TitlesOfParts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3D-HEVC</dc:title>
  <dc:creator>john</dc:creator>
  <cp:lastModifiedBy>user</cp:lastModifiedBy>
  <cp:revision>1925</cp:revision>
  <cp:lastPrinted>2015-06-05T01:53:20Z</cp:lastPrinted>
  <dcterms:created xsi:type="dcterms:W3CDTF">2009-04-27T03:22:15Z</dcterms:created>
  <dcterms:modified xsi:type="dcterms:W3CDTF">2017-10-19T08:46:45Z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1033-8.1.0.3385</vt:lpwstr>
  </property>
</Properties>
</file>