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9" r:id="rId3"/>
    <p:sldId id="260" r:id="rId4"/>
    <p:sldId id="261" r:id="rId5"/>
    <p:sldId id="262" r:id="rId6"/>
    <p:sldId id="263" r:id="rId7"/>
    <p:sldId id="271" r:id="rId8"/>
    <p:sldId id="258" r:id="rId9"/>
    <p:sldId id="264" r:id="rId10"/>
    <p:sldId id="272" r:id="rId11"/>
    <p:sldId id="266" r:id="rId12"/>
    <p:sldId id="268" r:id="rId13"/>
    <p:sldId id="265" r:id="rId14"/>
    <p:sldId id="274" r:id="rId15"/>
    <p:sldId id="270" r:id="rId16"/>
    <p:sldId id="273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1"/>
    <p:restoredTop sz="97696"/>
  </p:normalViewPr>
  <p:slideViewPr>
    <p:cSldViewPr snapToGrid="0" snapToObjects="1">
      <p:cViewPr>
        <p:scale>
          <a:sx n="129" d="100"/>
          <a:sy n="129" d="100"/>
        </p:scale>
        <p:origin x="117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0DFDF-20D6-0443-8E5C-AABA1833E447}" type="datetimeFigureOut">
              <a:rPr lang="en-US" smtClean="0"/>
              <a:t>10/19/17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1AC6A-1934-204B-B3DA-67C30C033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6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1AC6A-1934-204B-B3DA-67C30C033A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51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 latinLnBrk="0">
              <a:buFont typeface="Wingdings" panose="05000000000000000000" pitchFamily="2" charset="2"/>
              <a:buChar char="§"/>
              <a:defRPr sz="2400"/>
            </a:lvl1pPr>
            <a:lvl2pPr marL="685800" indent="-228600" latinLnBrk="0">
              <a:buFont typeface="맑은 고딕" panose="020B0503020000020004" pitchFamily="50" charset="-127"/>
              <a:buChar char="–"/>
              <a:defRPr sz="2000"/>
            </a:lvl2pPr>
            <a:lvl3pPr latinLnBrk="0">
              <a:defRPr sz="1800"/>
            </a:lvl3pPr>
            <a:lvl4pPr latinLnBrk="0">
              <a:defRPr sz="1600"/>
            </a:lvl4pPr>
            <a:lvl5pPr latinLnBrk="0">
              <a:defRPr sz="1600"/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Drag picture to placeholder or click icon to add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=""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8C4C260-112C-D144-81A7-76988BF0E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.emf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oleObject" Target="../embeddings/oleObject1.bin"/><Relationship Id="rId5" Type="http://schemas.openxmlformats.org/officeDocument/2006/relationships/image" Target="../media/image5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dirty="0"/>
              <a:t>[</a:t>
            </a:r>
            <a:r>
              <a:rPr lang="en-US" sz="4800" dirty="0" smtClean="0"/>
              <a:t>JVET-H0</a:t>
            </a:r>
            <a:r>
              <a:rPr lang="en-US" altLang="ko-KR" sz="4800" dirty="0" smtClean="0"/>
              <a:t>087</a:t>
            </a:r>
            <a:r>
              <a:rPr lang="en-US" sz="4800" dirty="0" smtClean="0"/>
              <a:t>] 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/>
              <a:t>Diagonal motion partitions on top of QTBT </a:t>
            </a:r>
            <a:r>
              <a:rPr lang="en-US" sz="4800" dirty="0" smtClean="0"/>
              <a:t>block structure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b="1" dirty="0"/>
              <a:t>Yongjo </a:t>
            </a:r>
            <a:r>
              <a:rPr lang="en-US" b="1" dirty="0" smtClean="0"/>
              <a:t>Ahn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en-US" dirty="0" err="1" smtClean="0"/>
              <a:t>Hochan</a:t>
            </a:r>
            <a:r>
              <a:rPr lang="en-US" dirty="0" smtClean="0"/>
              <a:t> </a:t>
            </a:r>
            <a:r>
              <a:rPr lang="en-US" dirty="0" err="1" smtClean="0"/>
              <a:t>Ryu</a:t>
            </a:r>
            <a:r>
              <a:rPr lang="en-US" dirty="0" smtClean="0"/>
              <a:t>, and </a:t>
            </a:r>
            <a:r>
              <a:rPr lang="en-US" dirty="0" err="1" smtClean="0"/>
              <a:t>Donggyu</a:t>
            </a:r>
            <a:r>
              <a:rPr lang="en-US" dirty="0" smtClean="0"/>
              <a:t> Sim</a:t>
            </a:r>
            <a:endParaRPr lang="en-US" dirty="0"/>
          </a:p>
          <a:p>
            <a:pPr algn="r"/>
            <a:r>
              <a:rPr lang="en-US" dirty="0"/>
              <a:t>@ 8</a:t>
            </a:r>
            <a:r>
              <a:rPr lang="en-US" baseline="30000" dirty="0"/>
              <a:t>th</a:t>
            </a:r>
            <a:r>
              <a:rPr lang="en-US" dirty="0"/>
              <a:t> JVET meeting, Macao, CN</a:t>
            </a:r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 of harmonization with other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JEM-7.0, there are many different inter prediction tools already adopted</a:t>
            </a:r>
          </a:p>
          <a:p>
            <a:pPr lvl="1"/>
            <a:r>
              <a:rPr lang="en-US" dirty="0" smtClean="0"/>
              <a:t>Especially, sub-block level motion prediction techniques</a:t>
            </a:r>
          </a:p>
          <a:p>
            <a:pPr lvl="1"/>
            <a:endParaRPr lang="en-US" dirty="0"/>
          </a:p>
          <a:p>
            <a:r>
              <a:rPr lang="en-US" dirty="0" smtClean="0"/>
              <a:t>However, the proposed DMPs should perform at the sample level</a:t>
            </a:r>
          </a:p>
          <a:p>
            <a:pPr lvl="1"/>
            <a:r>
              <a:rPr lang="en-US" dirty="0" smtClean="0"/>
              <a:t>It cannot be easily harmonized with sub-block level motion prediction techniques</a:t>
            </a:r>
          </a:p>
          <a:p>
            <a:pPr lvl="1"/>
            <a:endParaRPr lang="en-US" dirty="0"/>
          </a:p>
          <a:p>
            <a:r>
              <a:rPr lang="en-US" dirty="0" smtClean="0"/>
              <a:t>In this reason, the CU coded by the proposed DMPs cannot apply the sub-block level motion prediction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8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</a:t>
            </a:r>
            <a:r>
              <a:rPr lang="en-US" dirty="0" smtClean="0"/>
              <a:t>was </a:t>
            </a:r>
            <a:r>
              <a:rPr lang="en-US" dirty="0"/>
              <a:t>integrated on JEM-7.0</a:t>
            </a:r>
          </a:p>
          <a:p>
            <a:pPr lvl="1"/>
            <a:r>
              <a:rPr lang="en-US" dirty="0"/>
              <a:t>For Class B, C, and D for random access configuration</a:t>
            </a:r>
          </a:p>
          <a:p>
            <a:pPr lvl="1"/>
            <a:r>
              <a:rPr lang="en-US" dirty="0"/>
              <a:t>The number of frames: only an intra period for each sequence</a:t>
            </a:r>
          </a:p>
          <a:p>
            <a:pPr lvl="1"/>
            <a:endParaRPr lang="en-US" dirty="0"/>
          </a:p>
          <a:p>
            <a:r>
              <a:rPr lang="en-US" dirty="0"/>
              <a:t>The proposed method can achieve </a:t>
            </a:r>
            <a:r>
              <a:rPr lang="en-US" dirty="0" smtClean="0"/>
              <a:t>0.15% </a:t>
            </a:r>
            <a:r>
              <a:rPr lang="en-US" dirty="0"/>
              <a:t>BD-rate reduction over </a:t>
            </a:r>
            <a:r>
              <a:rPr lang="en-US" dirty="0" smtClean="0"/>
              <a:t>JEM-7.0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944875"/>
              </p:ext>
            </p:extLst>
          </p:nvPr>
        </p:nvGraphicFramePr>
        <p:xfrm>
          <a:off x="838200" y="3564294"/>
          <a:ext cx="10515602" cy="146304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9168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90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90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90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390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4245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4625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Random Access Main 10</a:t>
                      </a: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Y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U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V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EncT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DecT</a:t>
                      </a: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Class A1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Class A2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</a:t>
                      </a: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Class B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-0.06%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0.02%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0.11%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166%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102%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Class C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-0.18%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-0.09%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0.00%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158%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103%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Class D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-0.24%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-0.05%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0.55%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134%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109%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Overall</a:t>
                      </a: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-0.15%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-0.18%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0.15%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153%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104%</a:t>
                      </a:r>
                      <a:endParaRPr lang="en-US" sz="1200" dirty="0"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2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848945" y="6176658"/>
            <a:ext cx="649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the proposed DMP coded blocks in </a:t>
            </a:r>
            <a:r>
              <a:rPr lang="en-US" sz="1200" dirty="0" err="1" smtClean="0">
                <a:latin typeface="Trebuchet MS" charset="0"/>
                <a:ea typeface="Trebuchet MS" charset="0"/>
                <a:cs typeface="Trebuchet MS" charset="0"/>
              </a:rPr>
              <a:t>RaceHorsesC</a:t>
            </a:r>
            <a:r>
              <a:rPr lang="en-US" sz="1200" dirty="0" smtClean="0">
                <a:latin typeface="Trebuchet MS" charset="0"/>
                <a:ea typeface="Trebuchet MS" charset="0"/>
                <a:cs typeface="Trebuchet MS" charset="0"/>
              </a:rPr>
              <a:t> 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(RA, QP27, </a:t>
            </a:r>
            <a:r>
              <a:rPr lang="en-US" sz="1200" dirty="0" smtClean="0">
                <a:latin typeface="Trebuchet MS" charset="0"/>
                <a:ea typeface="Trebuchet MS" charset="0"/>
                <a:cs typeface="Trebuchet MS" charset="0"/>
              </a:rPr>
              <a:t>POC1)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7" name="그림 10">
            <a:extLst>
              <a:ext uri="{FF2B5EF4-FFF2-40B4-BE49-F238E27FC236}">
                <a16:creationId xmlns="" xmlns:a16="http://schemas.microsoft.com/office/drawing/2014/main" id="{AC682749-5319-4E7A-9B4E-3054BEB4F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531" y="1278965"/>
            <a:ext cx="838293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7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8964"/>
            <a:ext cx="10515600" cy="5205705"/>
          </a:xfrm>
        </p:spPr>
        <p:txBody>
          <a:bodyPr>
            <a:normAutofit/>
          </a:bodyPr>
          <a:lstStyle/>
          <a:p>
            <a:r>
              <a:rPr lang="en-US" dirty="0"/>
              <a:t>In this contribution, diagonal motion partitions on top of QTBT block structure is proposed</a:t>
            </a:r>
          </a:p>
          <a:p>
            <a:endParaRPr lang="en-US" dirty="0"/>
          </a:p>
          <a:p>
            <a:r>
              <a:rPr lang="en-US" dirty="0"/>
              <a:t>The proposed method can achieve </a:t>
            </a:r>
            <a:r>
              <a:rPr lang="en-US" dirty="0" smtClean="0"/>
              <a:t>0.15% </a:t>
            </a:r>
            <a:r>
              <a:rPr lang="en-US" dirty="0"/>
              <a:t>BD-rate reduction over </a:t>
            </a:r>
            <a:r>
              <a:rPr lang="en-US" dirty="0" smtClean="0"/>
              <a:t>JEM-7.0</a:t>
            </a:r>
          </a:p>
          <a:p>
            <a:endParaRPr lang="en-US" dirty="0" smtClean="0"/>
          </a:p>
          <a:p>
            <a:r>
              <a:rPr lang="en-US" dirty="0" smtClean="0"/>
              <a:t>The current implementation is the initial version, and we need to further improve and harmonize it with other tools in JEM</a:t>
            </a:r>
            <a:endParaRPr lang="en-US" dirty="0"/>
          </a:p>
          <a:p>
            <a:endParaRPr lang="en-US" dirty="0"/>
          </a:p>
          <a:p>
            <a:r>
              <a:rPr lang="en-US" dirty="0"/>
              <a:t>Further works:</a:t>
            </a:r>
          </a:p>
          <a:p>
            <a:pPr lvl="1"/>
            <a:r>
              <a:rPr lang="en-US" dirty="0"/>
              <a:t>Harmonization with BIO and DMVR</a:t>
            </a:r>
          </a:p>
          <a:p>
            <a:pPr lvl="1"/>
            <a:r>
              <a:rPr lang="en-US" dirty="0"/>
              <a:t>Modification of DMP parameter signaling</a:t>
            </a:r>
          </a:p>
          <a:p>
            <a:pPr lvl="1"/>
            <a:r>
              <a:rPr lang="en-US" dirty="0"/>
              <a:t>Encoder complexity reduction</a:t>
            </a:r>
          </a:p>
          <a:p>
            <a:pPr lvl="1"/>
            <a:r>
              <a:rPr lang="en-US" dirty="0"/>
              <a:t>Research for the best combination with other inter tools in JEM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1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presentation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08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slides: ATMVP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Sub-block level motion prediction techniques can be performed like as arbitrary motion </a:t>
            </a:r>
            <a:r>
              <a:rPr lang="en-US" dirty="0" smtClean="0"/>
              <a:t>partitions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15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950843" y="2268310"/>
            <a:ext cx="8290314" cy="4148526"/>
            <a:chOff x="838200" y="1854048"/>
            <a:chExt cx="9332665" cy="4670125"/>
          </a:xfrm>
        </p:grpSpPr>
        <p:pic>
          <p:nvPicPr>
            <p:cNvPr id="5" name="그림 10">
              <a:extLst>
                <a:ext uri="{FF2B5EF4-FFF2-40B4-BE49-F238E27FC236}">
                  <a16:creationId xmlns="" xmlns:a16="http://schemas.microsoft.com/office/drawing/2014/main" id="{4C7B3F09-F29E-429E-810A-BA4CF0D0D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1854048"/>
              <a:ext cx="4505806" cy="4670125"/>
            </a:xfrm>
            <a:prstGeom prst="rect">
              <a:avLst/>
            </a:prstGeom>
          </p:spPr>
        </p:pic>
        <p:pic>
          <p:nvPicPr>
            <p:cNvPr id="6" name="그림 12">
              <a:extLst>
                <a:ext uri="{FF2B5EF4-FFF2-40B4-BE49-F238E27FC236}">
                  <a16:creationId xmlns="" xmlns:a16="http://schemas.microsoft.com/office/drawing/2014/main" id="{87D14877-4FCD-4D2C-932A-DC8AB5AB3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6515" y="1854048"/>
              <a:ext cx="4324350" cy="4048125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7524194" y="3323229"/>
              <a:ext cx="1053424" cy="1044055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직사각형 6">
            <a:extLst>
              <a:ext uri="{FF2B5EF4-FFF2-40B4-BE49-F238E27FC236}">
                <a16:creationId xmlns="" xmlns:a16="http://schemas.microsoft.com/office/drawing/2014/main" id="{C23F41EE-95A5-4BCF-BF88-1C4E3BC3ECB1}"/>
              </a:ext>
            </a:extLst>
          </p:cNvPr>
          <p:cNvSpPr/>
          <p:nvPr/>
        </p:nvSpPr>
        <p:spPr>
          <a:xfrm>
            <a:off x="6399787" y="6006979"/>
            <a:ext cx="3288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err="1" smtClean="0">
                <a:latin typeface="Trebuchet MS" charset="0"/>
                <a:ea typeface="Trebuchet MS" charset="0"/>
                <a:cs typeface="Trebuchet MS" charset="0"/>
              </a:rPr>
              <a:t>CatRobot</a:t>
            </a:r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, RA, QP27, POC 1</a:t>
            </a:r>
          </a:p>
        </p:txBody>
      </p:sp>
    </p:spTree>
    <p:extLst>
      <p:ext uri="{BB962C8B-B14F-4D97-AF65-F5344CB8AC3E}">
        <p14:creationId xmlns:p14="http://schemas.microsoft.com/office/powerpoint/2010/main" val="14031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</a:t>
            </a:r>
            <a:r>
              <a:rPr lang="en-US" dirty="0" smtClean="0"/>
              <a:t>slides: FRUC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Sub-block level motion prediction techniques can be performed like as arbitrary motion partitions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16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080578" y="2371191"/>
            <a:ext cx="8578457" cy="3916561"/>
            <a:chOff x="1040672" y="1854048"/>
            <a:chExt cx="9730792" cy="4442669"/>
          </a:xfrm>
        </p:grpSpPr>
        <p:pic>
          <p:nvPicPr>
            <p:cNvPr id="8" name="그림 7">
              <a:extLst>
                <a:ext uri="{FF2B5EF4-FFF2-40B4-BE49-F238E27FC236}">
                  <a16:creationId xmlns="" xmlns:a16="http://schemas.microsoft.com/office/drawing/2014/main" id="{C62F71F7-C0A3-46D3-B264-6E052C44E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0672" y="1854048"/>
              <a:ext cx="4295669" cy="4442669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="" xmlns:a16="http://schemas.microsoft.com/office/drawing/2014/main" id="{34CB89B7-3E9C-482A-92D8-66B2A94C5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06181" y="1854048"/>
              <a:ext cx="4665283" cy="411642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946230" y="2927443"/>
              <a:ext cx="863400" cy="1726444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직사각형 6">
            <a:extLst>
              <a:ext uri="{FF2B5EF4-FFF2-40B4-BE49-F238E27FC236}">
                <a16:creationId xmlns="" xmlns:a16="http://schemas.microsoft.com/office/drawing/2014/main" id="{C23F41EE-95A5-4BCF-BF88-1C4E3BC3ECB1}"/>
              </a:ext>
            </a:extLst>
          </p:cNvPr>
          <p:cNvSpPr/>
          <p:nvPr/>
        </p:nvSpPr>
        <p:spPr>
          <a:xfrm>
            <a:off x="6509036" y="6115337"/>
            <a:ext cx="3288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err="1" smtClean="0">
                <a:latin typeface="Trebuchet MS" charset="0"/>
                <a:ea typeface="Trebuchet MS" charset="0"/>
                <a:cs typeface="Trebuchet MS" charset="0"/>
              </a:rPr>
              <a:t>CatRobot</a:t>
            </a:r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, RA, QP27, POC 1</a:t>
            </a:r>
          </a:p>
        </p:txBody>
      </p:sp>
    </p:spTree>
    <p:extLst>
      <p:ext uri="{BB962C8B-B14F-4D97-AF65-F5344CB8AC3E}">
        <p14:creationId xmlns:p14="http://schemas.microsoft.com/office/powerpoint/2010/main" val="7550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</a:t>
            </a:r>
            <a:r>
              <a:rPr lang="en-US" dirty="0" smtClean="0"/>
              <a:t>slides: AFFINE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Sub-block level motion prediction techniques can be performed like as arbitrary motion partitions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17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190242" y="2321858"/>
            <a:ext cx="8013244" cy="3937422"/>
            <a:chOff x="1185020" y="1854048"/>
            <a:chExt cx="8928819" cy="4387303"/>
          </a:xfrm>
        </p:grpSpPr>
        <p:pic>
          <p:nvPicPr>
            <p:cNvPr id="5" name="그림 3">
              <a:extLst>
                <a:ext uri="{FF2B5EF4-FFF2-40B4-BE49-F238E27FC236}">
                  <a16:creationId xmlns="" xmlns:a16="http://schemas.microsoft.com/office/drawing/2014/main" id="{CE561F07-712D-423F-BD04-80C646B50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5020" y="1854048"/>
              <a:ext cx="3571176" cy="3781245"/>
            </a:xfrm>
            <a:prstGeom prst="rect">
              <a:avLst/>
            </a:prstGeom>
          </p:spPr>
        </p:pic>
        <p:pic>
          <p:nvPicPr>
            <p:cNvPr id="6" name="그림 7">
              <a:extLst>
                <a:ext uri="{FF2B5EF4-FFF2-40B4-BE49-F238E27FC236}">
                  <a16:creationId xmlns="" xmlns:a16="http://schemas.microsoft.com/office/drawing/2014/main" id="{C880842F-BE33-4B63-96D6-1CF746BAE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4706" y="1854048"/>
              <a:ext cx="4609133" cy="4387303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7148880" y="3525671"/>
              <a:ext cx="1217198" cy="1216926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직사각형 6">
            <a:extLst>
              <a:ext uri="{FF2B5EF4-FFF2-40B4-BE49-F238E27FC236}">
                <a16:creationId xmlns="" xmlns:a16="http://schemas.microsoft.com/office/drawing/2014/main" id="{C23F41EE-95A5-4BCF-BF88-1C4E3BC3ECB1}"/>
              </a:ext>
            </a:extLst>
          </p:cNvPr>
          <p:cNvSpPr/>
          <p:nvPr/>
        </p:nvSpPr>
        <p:spPr>
          <a:xfrm>
            <a:off x="1813107" y="5807631"/>
            <a:ext cx="391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err="1">
                <a:latin typeface="Trebuchet MS" charset="0"/>
                <a:ea typeface="Trebuchet MS" charset="0"/>
                <a:cs typeface="Trebuchet MS" charset="0"/>
              </a:rPr>
              <a:t>BasketballDrive</a:t>
            </a:r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, LB, QP37, POC 1</a:t>
            </a:r>
          </a:p>
        </p:txBody>
      </p:sp>
    </p:spTree>
    <p:extLst>
      <p:ext uri="{BB962C8B-B14F-4D97-AF65-F5344CB8AC3E}">
        <p14:creationId xmlns:p14="http://schemas.microsoft.com/office/powerpoint/2010/main" val="207723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</a:t>
            </a:r>
            <a:r>
              <a:rPr lang="en-US" dirty="0" smtClean="0"/>
              <a:t>improve prediction </a:t>
            </a:r>
            <a:r>
              <a:rPr lang="en-US" dirty="0"/>
              <a:t>performance, several arbitrary block partitioning methods have been proposed</a:t>
            </a:r>
          </a:p>
          <a:p>
            <a:endParaRPr lang="en-US" dirty="0"/>
          </a:p>
          <a:p>
            <a:r>
              <a:rPr lang="en-US" dirty="0"/>
              <a:t>Especially, geometry motion partition (GEO) was proposed during JCT-VC activities</a:t>
            </a:r>
          </a:p>
          <a:p>
            <a:pPr lvl="1"/>
            <a:r>
              <a:rPr lang="en-US" dirty="0"/>
              <a:t>GEO could achieve </a:t>
            </a:r>
            <a:r>
              <a:rPr lang="en-US" dirty="0" smtClean="0"/>
              <a:t>1.9-5.0% </a:t>
            </a:r>
            <a:r>
              <a:rPr lang="en-US" dirty="0"/>
              <a:t>BD-rate reduction over </a:t>
            </a:r>
            <a:r>
              <a:rPr lang="en-US" dirty="0" err="1"/>
              <a:t>TMuC</a:t>
            </a:r>
            <a:r>
              <a:rPr lang="en-US" dirty="0"/>
              <a:t> and HM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 GEO, a square block divided into two regions, and the boundary separating the two regions is defined a straight line</a:t>
                </a:r>
              </a:p>
              <a:p>
                <a:pPr lvl="1"/>
                <a:r>
                  <a:rPr lang="en-US" dirty="0"/>
                  <a:t>The line is represented by two polar coordinates parameters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𝜃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𝜌</m:t>
                    </m:r>
                  </m:oMath>
                </a14:m>
                <a:r>
                  <a:rPr lang="en-US" dirty="0"/>
                  <a:t>)</a:t>
                </a:r>
              </a:p>
              <a:p>
                <a:pPr lvl="1"/>
                <a:endParaRPr lang="en-US" dirty="0"/>
              </a:p>
              <a:p>
                <a:pPr lvl="1"/>
                <a:endParaRPr lang="en-US" dirty="0"/>
              </a:p>
              <a:p>
                <a:pPr lvl="1"/>
                <a:endParaRPr lang="en-US" dirty="0"/>
              </a:p>
              <a:p>
                <a:pPr lvl="1"/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𝜃</m:t>
                    </m:r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en-US" dirty="0"/>
                  <a:t>: angles for oblique line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𝜌</m:t>
                    </m:r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en-US" dirty="0"/>
                  <a:t>: distances from the center of block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Problems:</a:t>
                </a:r>
              </a:p>
              <a:p>
                <a:pPr lvl="1"/>
                <a:r>
                  <a:rPr lang="en-US" dirty="0"/>
                  <a:t>Signaling overhead</a:t>
                </a:r>
              </a:p>
              <a:p>
                <a:pPr lvl="1"/>
                <a:r>
                  <a:rPr lang="en-US" dirty="0"/>
                  <a:t>Complexity increment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812" t="-1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1374" y="2497205"/>
            <a:ext cx="2872685" cy="723653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7968170" y="2698611"/>
            <a:ext cx="3240000" cy="3240000"/>
            <a:chOff x="4254422" y="3353159"/>
            <a:chExt cx="3240000" cy="3240000"/>
          </a:xfrm>
        </p:grpSpPr>
        <p:sp>
          <p:nvSpPr>
            <p:cNvPr id="6" name="Rectangle 5"/>
            <p:cNvSpPr/>
            <p:nvPr/>
          </p:nvSpPr>
          <p:spPr>
            <a:xfrm>
              <a:off x="4794422" y="3990623"/>
              <a:ext cx="2160000" cy="21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5874423" y="5070625"/>
              <a:ext cx="420360" cy="437808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 rot="19003927">
              <a:off x="6247422" y="5378100"/>
              <a:ext cx="108000" cy="108000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riangle 34"/>
            <p:cNvSpPr/>
            <p:nvPr/>
          </p:nvSpPr>
          <p:spPr>
            <a:xfrm>
              <a:off x="5638800" y="4876801"/>
              <a:ext cx="1315622" cy="1273822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4254422" y="5070623"/>
              <a:ext cx="3240000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5874422" y="3353159"/>
              <a:ext cx="0" cy="324000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32"/>
            <p:cNvSpPr/>
            <p:nvPr/>
          </p:nvSpPr>
          <p:spPr>
            <a:xfrm>
              <a:off x="5777512" y="4973159"/>
              <a:ext cx="193822" cy="193822"/>
            </a:xfrm>
            <a:prstGeom prst="arc">
              <a:avLst>
                <a:gd name="adj1" fmla="val 2870340"/>
                <a:gd name="adj2" fmla="val 0"/>
              </a:avLst>
            </a:prstGeom>
            <a:ln w="127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/>
                <p:cNvSpPr/>
                <p:nvPr/>
              </p:nvSpPr>
              <p:spPr>
                <a:xfrm>
                  <a:off x="5638800" y="4775670"/>
                  <a:ext cx="305468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𝜃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36" name="Rectangle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38800" y="4775670"/>
                  <a:ext cx="305468" cy="246221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Rectangle 36"/>
                <p:cNvSpPr/>
                <p:nvPr/>
              </p:nvSpPr>
              <p:spPr>
                <a:xfrm>
                  <a:off x="5910533" y="5232656"/>
                  <a:ext cx="303224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𝜌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37" name="Rectangle 3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0533" y="5232656"/>
                  <a:ext cx="303224" cy="246221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TextBox 37"/>
            <p:cNvSpPr txBox="1"/>
            <p:nvPr/>
          </p:nvSpPr>
          <p:spPr>
            <a:xfrm>
              <a:off x="4979100" y="4329579"/>
              <a:ext cx="5645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baseline="-25000" dirty="0">
                  <a:latin typeface="Trebuchet MS" charset="0"/>
                  <a:ea typeface="Trebuchet MS" charset="0"/>
                  <a:cs typeface="Trebuchet MS" charset="0"/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38444" y="5671144"/>
              <a:ext cx="5645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baseline="-25000" dirty="0">
                  <a:latin typeface="Trebuchet MS" charset="0"/>
                  <a:ea typeface="Trebuchet MS" charset="0"/>
                  <a:cs typeface="Trebuchet MS" charset="0"/>
                </a:rPr>
                <a:t>2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865738" y="6002055"/>
            <a:ext cx="36386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geometry motion partition</a:t>
            </a:r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Diagonal motion partitions on top of QTBT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contribution, diagonal motion partitions (DMPs) are proposed on top of QTBT block structure</a:t>
            </a:r>
          </a:p>
          <a:p>
            <a:pPr lvl="1"/>
            <a:r>
              <a:rPr lang="en-US" dirty="0"/>
              <a:t>The proposed partitioning method uses only </a:t>
            </a:r>
            <a:r>
              <a:rPr lang="en-US" b="1" dirty="0">
                <a:solidFill>
                  <a:schemeClr val="accent2"/>
                </a:solidFill>
              </a:rPr>
              <a:t>two diagonal partitions </a:t>
            </a:r>
            <a:r>
              <a:rPr lang="en-US" dirty="0"/>
              <a:t>for each coding unit (CU), but it can cover the various partitions in GEO</a:t>
            </a:r>
          </a:p>
          <a:p>
            <a:endParaRPr lang="en-US" dirty="0"/>
          </a:p>
          <a:p>
            <a:r>
              <a:rPr lang="en-US" dirty="0"/>
              <a:t>Motivation: Binary split CUs can help </a:t>
            </a:r>
            <a:r>
              <a:rPr lang="en-US" dirty="0" smtClean="0"/>
              <a:t>represent </a:t>
            </a:r>
            <a:r>
              <a:rPr lang="en-US" dirty="0"/>
              <a:t>various arbitrary motion partitions</a:t>
            </a:r>
          </a:p>
          <a:p>
            <a:pPr lvl="1"/>
            <a:r>
              <a:rPr lang="en-US" dirty="0"/>
              <a:t>Binary split CUs can make rectangular shape blocks which</a:t>
            </a:r>
            <a:br>
              <a:rPr lang="en-US" dirty="0"/>
            </a:br>
            <a:r>
              <a:rPr lang="en-US" dirty="0"/>
              <a:t>have different block width and height compared with QT</a:t>
            </a:r>
          </a:p>
          <a:p>
            <a:pPr lvl="1"/>
            <a:r>
              <a:rPr lang="en-US" dirty="0"/>
              <a:t>Only two diagonal partitions combined with QTBT block </a:t>
            </a:r>
            <a:br>
              <a:rPr lang="en-US" dirty="0"/>
            </a:br>
            <a:r>
              <a:rPr lang="en-US" dirty="0"/>
              <a:t>structure can represent various angle and distance </a:t>
            </a:r>
            <a:br>
              <a:rPr lang="en-US" dirty="0"/>
            </a:br>
            <a:r>
              <a:rPr lang="en-US" dirty="0"/>
              <a:t>parameters of GEO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4</a:t>
            </a:fld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7891663" y="5955171"/>
            <a:ext cx="3723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arbitrary motion partitions </a:t>
            </a:r>
          </a:p>
          <a:p>
            <a:pPr algn="r"/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with the proposed DMP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8996394" y="3632302"/>
            <a:ext cx="2305046" cy="2282889"/>
            <a:chOff x="8996394" y="3632302"/>
            <a:chExt cx="2305046" cy="2282889"/>
          </a:xfrm>
        </p:grpSpPr>
        <p:sp>
          <p:nvSpPr>
            <p:cNvPr id="5" name="Rectangle 4"/>
            <p:cNvSpPr/>
            <p:nvPr/>
          </p:nvSpPr>
          <p:spPr>
            <a:xfrm>
              <a:off x="9013372" y="3632302"/>
              <a:ext cx="2282889" cy="228288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5" idx="0"/>
              <a:endCxn id="5" idx="2"/>
            </p:cNvCxnSpPr>
            <p:nvPr/>
          </p:nvCxnSpPr>
          <p:spPr>
            <a:xfrm>
              <a:off x="10154817" y="3632302"/>
              <a:ext cx="0" cy="228288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5" idx="3"/>
              <a:endCxn id="5" idx="1"/>
            </p:cNvCxnSpPr>
            <p:nvPr/>
          </p:nvCxnSpPr>
          <p:spPr>
            <a:xfrm flipH="1">
              <a:off x="9013372" y="4773747"/>
              <a:ext cx="228288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0724315" y="3632302"/>
              <a:ext cx="0" cy="114144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9013372" y="5348178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5" idx="1"/>
              <a:endCxn id="5" idx="0"/>
            </p:cNvCxnSpPr>
            <p:nvPr/>
          </p:nvCxnSpPr>
          <p:spPr>
            <a:xfrm flipV="1">
              <a:off x="9013372" y="3632302"/>
              <a:ext cx="1141445" cy="114144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146173" y="3632302"/>
              <a:ext cx="583322" cy="57443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10153594" y="4209178"/>
              <a:ext cx="114266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010900" y="4203024"/>
              <a:ext cx="0" cy="57072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10154817" y="5069591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10136310" y="5348178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0723092" y="5344469"/>
              <a:ext cx="0" cy="57072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8996394" y="5352356"/>
              <a:ext cx="1167069" cy="56167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10153594" y="5066340"/>
              <a:ext cx="1147846" cy="27906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1007515" y="4767246"/>
              <a:ext cx="293925" cy="29307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729495" y="4206068"/>
              <a:ext cx="278020" cy="56403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0723092" y="4770106"/>
              <a:ext cx="0" cy="29948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1007515" y="4770106"/>
              <a:ext cx="0" cy="29948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687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 of diagonal motion partitions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DMP use a straight line to split a coding unit (CU) into two motion partitions</a:t>
            </a:r>
          </a:p>
          <a:p>
            <a:pPr lvl="1"/>
            <a:r>
              <a:rPr lang="en-US" dirty="0" smtClean="0"/>
              <a:t>The straight </a:t>
            </a:r>
            <a:r>
              <a:rPr lang="en-US" dirty="0"/>
              <a:t>line can be represented by a simple linear equation</a:t>
            </a:r>
          </a:p>
          <a:p>
            <a:endParaRPr lang="en-US" dirty="0"/>
          </a:p>
          <a:p>
            <a:r>
              <a:rPr lang="en-US" dirty="0" smtClean="0"/>
              <a:t>DMP </a:t>
            </a:r>
            <a:r>
              <a:rPr lang="en-US" dirty="0"/>
              <a:t>only </a:t>
            </a:r>
            <a:r>
              <a:rPr lang="en-US" dirty="0" smtClean="0"/>
              <a:t>uses </a:t>
            </a:r>
            <a:r>
              <a:rPr lang="en-US" dirty="0"/>
              <a:t>two kinds of straight lines</a:t>
            </a:r>
          </a:p>
          <a:p>
            <a:pPr lvl="1"/>
            <a:r>
              <a:rPr lang="en-US" dirty="0"/>
              <a:t>Left diagonal</a:t>
            </a:r>
            <a:r>
              <a:rPr lang="en-US" altLang="ko-KR" dirty="0"/>
              <a:t>: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Right diagonal</a:t>
            </a:r>
            <a:r>
              <a:rPr lang="en-US" altLang="ko-KR" dirty="0"/>
              <a:t>: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5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82456" y="6139837"/>
            <a:ext cx="2933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Two diagonal motion partitions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29122" y="5827932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Left diagonal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853733" y="5827932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) Right diagonal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31714" y="3265475"/>
            <a:ext cx="2520820" cy="2520820"/>
            <a:chOff x="6131714" y="3265475"/>
            <a:chExt cx="2520820" cy="2520820"/>
          </a:xfrm>
        </p:grpSpPr>
        <p:cxnSp>
          <p:nvCxnSpPr>
            <p:cNvPr id="22" name="Straight Arrow Connector 21"/>
            <p:cNvCxnSpPr/>
            <p:nvPr/>
          </p:nvCxnSpPr>
          <p:spPr>
            <a:xfrm flipV="1">
              <a:off x="6548827" y="3265475"/>
              <a:ext cx="0" cy="252082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6131714" y="3761442"/>
              <a:ext cx="2520820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6551851" y="3761442"/>
              <a:ext cx="1680547" cy="168054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Triangle 29"/>
            <p:cNvSpPr/>
            <p:nvPr/>
          </p:nvSpPr>
          <p:spPr>
            <a:xfrm rot="16200000">
              <a:off x="6560128" y="3756960"/>
              <a:ext cx="1672269" cy="1680547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03616" y="4876107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latin typeface="Trebuchet MS" charset="0"/>
                  <a:ea typeface="Trebuchet MS" charset="0"/>
                  <a:cs typeface="Trebuchet MS" charset="0"/>
                </a:rPr>
                <a:t>PART_0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47878" y="4037902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PART_1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296400" y="3265475"/>
            <a:ext cx="2520820" cy="2520820"/>
            <a:chOff x="9296400" y="3265475"/>
            <a:chExt cx="2520820" cy="2520820"/>
          </a:xfrm>
        </p:grpSpPr>
        <p:cxnSp>
          <p:nvCxnSpPr>
            <p:cNvPr id="24" name="Straight Arrow Connector 23"/>
            <p:cNvCxnSpPr/>
            <p:nvPr/>
          </p:nvCxnSpPr>
          <p:spPr>
            <a:xfrm flipV="1">
              <a:off x="9710040" y="3265475"/>
              <a:ext cx="0" cy="252082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9296400" y="3761442"/>
              <a:ext cx="2520820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9716537" y="3761442"/>
              <a:ext cx="1680547" cy="168054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Triangle 8"/>
            <p:cNvSpPr/>
            <p:nvPr/>
          </p:nvSpPr>
          <p:spPr>
            <a:xfrm>
              <a:off x="9724814" y="3761442"/>
              <a:ext cx="1672269" cy="1680547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776061" y="4037902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latin typeface="Trebuchet MS" charset="0"/>
                  <a:ea typeface="Trebuchet MS" charset="0"/>
                  <a:cs typeface="Trebuchet MS" charset="0"/>
                </a:rPr>
                <a:t>PART_0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16336" y="4878176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latin typeface="Trebuchet MS" charset="0"/>
                  <a:ea typeface="Trebuchet MS" charset="0"/>
                  <a:cs typeface="Trebuchet MS" charset="0"/>
                </a:rPr>
                <a:t>PART_1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645" y="3761098"/>
            <a:ext cx="2423472" cy="4456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645" y="5153106"/>
            <a:ext cx="3147728" cy="44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1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 of diagonal motion partitions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Division problem of samples within the straight lines:</a:t>
            </a:r>
          </a:p>
          <a:p>
            <a:pPr lvl="1"/>
            <a:r>
              <a:rPr lang="en-US" dirty="0"/>
              <a:t>It cannot divide a sample into two regions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 solve </a:t>
            </a:r>
            <a:r>
              <a:rPr lang="en-US" dirty="0" smtClean="0"/>
              <a:t>this division problem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Mask based motion compensation</a:t>
            </a:r>
          </a:p>
          <a:p>
            <a:pPr lvl="1"/>
            <a:r>
              <a:rPr lang="en-US" dirty="0"/>
              <a:t>Overlapping the samples within the straight 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98766"/>
              </p:ext>
            </p:extLst>
          </p:nvPr>
        </p:nvGraphicFramePr>
        <p:xfrm>
          <a:off x="4365937" y="2225647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4365937" y="2225647"/>
            <a:ext cx="3251200" cy="16256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73023" y="3866600"/>
            <a:ext cx="3245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</a:t>
            </a:r>
            <a:r>
              <a:rPr lang="en-US" sz="1200" dirty="0" smtClean="0">
                <a:latin typeface="Trebuchet MS" charset="0"/>
                <a:ea typeface="Trebuchet MS" charset="0"/>
                <a:cs typeface="Trebuchet MS" charset="0"/>
              </a:rPr>
              <a:t>the division problem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 of diagonal motion partitions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mask represents each sample in a CU is belonged to which diagonal partitions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The final prediction block for the current CU is can be stated as: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09980"/>
              </p:ext>
            </p:extLst>
          </p:nvPr>
        </p:nvGraphicFramePr>
        <p:xfrm>
          <a:off x="2475591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07558" y="5904361"/>
            <a:ext cx="1891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DMP mask for PART_0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31166" y="5904360"/>
            <a:ext cx="18962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DMP mask for PART_1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3405" y="6217234"/>
            <a:ext cx="4214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right diagonal mask for a 16x8 CU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39887"/>
              </p:ext>
            </p:extLst>
          </p:nvPr>
        </p:nvGraphicFramePr>
        <p:xfrm>
          <a:off x="6453679" y="4242885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2475591" y="4242885"/>
            <a:ext cx="3251200" cy="1625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453679" y="4242885"/>
            <a:ext cx="3251201" cy="1625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933" y="1834824"/>
            <a:ext cx="5491109" cy="1068629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822990"/>
              </p:ext>
            </p:extLst>
          </p:nvPr>
        </p:nvGraphicFramePr>
        <p:xfrm>
          <a:off x="2508798" y="3459312"/>
          <a:ext cx="6863377" cy="345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4" imgW="4546600" imgH="228600" progId="Equation.DSMT4">
                  <p:embed/>
                </p:oleObj>
              </mc:Choice>
              <mc:Fallback>
                <p:oleObj r:id="rId4" imgW="4546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798" y="3459312"/>
                        <a:ext cx="6863377" cy="3450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304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Overlapped block motion compensation (OBMC) for DMP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1406"/>
            <a:ext cx="10515600" cy="4897998"/>
          </a:xfrm>
        </p:spPr>
        <p:txBody>
          <a:bodyPr/>
          <a:lstStyle/>
          <a:p>
            <a:r>
              <a:rPr lang="en-US" dirty="0"/>
              <a:t>To decrease discontinuities on the prediction boundaries, the proposed DMP applies overlapped block motion compensation (OBMC)</a:t>
            </a:r>
          </a:p>
          <a:p>
            <a:pPr lvl="1"/>
            <a:r>
              <a:rPr lang="en-US" dirty="0"/>
              <a:t>In the same manner of OBMC in JEM, OBMC for DMP is always applied for CUs with size larger than 256 </a:t>
            </a:r>
            <a:r>
              <a:rPr lang="en-US" dirty="0" err="1"/>
              <a:t>luma</a:t>
            </a:r>
            <a:r>
              <a:rPr lang="en-US" dirty="0"/>
              <a:t> samples</a:t>
            </a:r>
          </a:p>
          <a:p>
            <a:pPr lvl="1"/>
            <a:r>
              <a:rPr lang="en-US" dirty="0"/>
              <a:t>For a CU with size less than or equal to 256 </a:t>
            </a:r>
            <a:r>
              <a:rPr lang="en-US" dirty="0" err="1"/>
              <a:t>luma</a:t>
            </a:r>
            <a:r>
              <a:rPr lang="en-US" dirty="0"/>
              <a:t> samples, a CU level flag is signaled to indicate whether OBMC </a:t>
            </a:r>
            <a:r>
              <a:rPr lang="en-US" dirty="0" smtClean="0"/>
              <a:t>for DMP </a:t>
            </a:r>
            <a:r>
              <a:rPr lang="en-US" dirty="0"/>
              <a:t>is applied or not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8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762747" y="5904361"/>
            <a:ext cx="26768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DMP mask with OBMC for PART_0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38431" y="5910679"/>
            <a:ext cx="26816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DMP mask with OBMC 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for PART_1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0683" y="6217234"/>
            <a:ext cx="4890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right diagonal mask </a:t>
            </a:r>
            <a:r>
              <a:rPr lang="en-US" sz="1200" dirty="0" smtClean="0">
                <a:latin typeface="Trebuchet MS" charset="0"/>
                <a:ea typeface="Trebuchet MS" charset="0"/>
                <a:cs typeface="Trebuchet MS" charset="0"/>
              </a:rPr>
              <a:t>with OBMC for 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a 16x8 CU</a:t>
            </a: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764630"/>
              </p:ext>
            </p:extLst>
          </p:nvPr>
        </p:nvGraphicFramePr>
        <p:xfrm>
          <a:off x="2475591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188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7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283452"/>
              </p:ext>
            </p:extLst>
          </p:nvPr>
        </p:nvGraphicFramePr>
        <p:xfrm>
          <a:off x="6453679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188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7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Signaling DMP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indicate DMP block and its motion data:</a:t>
            </a:r>
          </a:p>
          <a:p>
            <a:pPr lvl="1"/>
            <a:r>
              <a:rPr lang="en-US" b="1" dirty="0"/>
              <a:t>DMP flag</a:t>
            </a:r>
            <a:r>
              <a:rPr lang="en-US" dirty="0"/>
              <a:t>: whether DMP is applied or not for the current CU</a:t>
            </a:r>
          </a:p>
          <a:p>
            <a:pPr lvl="1"/>
            <a:r>
              <a:rPr lang="en-US" b="1" dirty="0"/>
              <a:t>DMP direction</a:t>
            </a:r>
            <a:r>
              <a:rPr lang="en-US" dirty="0"/>
              <a:t>: which diagonal direction (left or right) when the DMP flag is TRUE</a:t>
            </a:r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DMP </a:t>
            </a:r>
            <a:r>
              <a:rPr lang="en-US" b="1" dirty="0"/>
              <a:t>merge flag</a:t>
            </a:r>
            <a:r>
              <a:rPr lang="en-US" dirty="0"/>
              <a:t>: whether the PART_X is merged or not</a:t>
            </a:r>
          </a:p>
          <a:p>
            <a:pPr lvl="1"/>
            <a:r>
              <a:rPr lang="en-US" b="1" dirty="0"/>
              <a:t>DMP merge index</a:t>
            </a:r>
            <a:r>
              <a:rPr lang="en-US" dirty="0"/>
              <a:t>: which merge candidate when the DMP merge flag is TRUE</a:t>
            </a:r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Motion </a:t>
            </a:r>
            <a:r>
              <a:rPr lang="en-US" b="1" dirty="0"/>
              <a:t>data</a:t>
            </a:r>
            <a:r>
              <a:rPr lang="en-US" dirty="0"/>
              <a:t>: inter prediction direction, reference indices, motion vector differences, and AMVP indices when the DMP merge flag is 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9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407103" y="4433278"/>
            <a:ext cx="1983558" cy="1983558"/>
            <a:chOff x="7968170" y="2698611"/>
            <a:chExt cx="2475895" cy="2475895"/>
          </a:xfrm>
        </p:grpSpPr>
        <p:sp>
          <p:nvSpPr>
            <p:cNvPr id="6" name="Rectangle 5"/>
            <p:cNvSpPr/>
            <p:nvPr/>
          </p:nvSpPr>
          <p:spPr>
            <a:xfrm>
              <a:off x="8380819" y="3185739"/>
              <a:ext cx="1650597" cy="16505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Rectangle 6"/>
            <p:cNvSpPr/>
            <p:nvPr/>
          </p:nvSpPr>
          <p:spPr>
            <a:xfrm rot="17790650">
              <a:off x="9488417" y="4080607"/>
              <a:ext cx="72000" cy="72000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8" name="Triangle 7"/>
            <p:cNvSpPr/>
            <p:nvPr/>
          </p:nvSpPr>
          <p:spPr>
            <a:xfrm>
              <a:off x="9206118" y="3195644"/>
              <a:ext cx="825298" cy="1640690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968170" y="4011037"/>
              <a:ext cx="2475895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9206118" y="2698611"/>
              <a:ext cx="0" cy="2475895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/>
            <p:cNvSpPr/>
            <p:nvPr/>
          </p:nvSpPr>
          <p:spPr>
            <a:xfrm>
              <a:off x="9132062" y="3936559"/>
              <a:ext cx="148112" cy="148112"/>
            </a:xfrm>
            <a:prstGeom prst="arc">
              <a:avLst>
                <a:gd name="adj1" fmla="val 2870340"/>
                <a:gd name="adj2" fmla="val 0"/>
              </a:avLst>
            </a:prstGeom>
            <a:ln w="127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/>
                <p:cNvSpPr/>
                <p:nvPr/>
              </p:nvSpPr>
              <p:spPr>
                <a:xfrm>
                  <a:off x="8938203" y="3688517"/>
                  <a:ext cx="366802" cy="2881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𝜃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38203" y="3688517"/>
                  <a:ext cx="366802" cy="288127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9196032" y="4036280"/>
                  <a:ext cx="364321" cy="2881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𝜌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96032" y="4036280"/>
                  <a:ext cx="364321" cy="288127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/>
            <p:cNvSpPr txBox="1"/>
            <p:nvPr/>
          </p:nvSpPr>
          <p:spPr>
            <a:xfrm>
              <a:off x="8521944" y="3444757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1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560707" y="4469934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2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 flipV="1">
              <a:off x="9206118" y="4011039"/>
              <a:ext cx="330825" cy="155345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6713033" y="4433278"/>
            <a:ext cx="1983558" cy="1983558"/>
            <a:chOff x="9147081" y="1846154"/>
            <a:chExt cx="2475895" cy="2475895"/>
          </a:xfrm>
        </p:grpSpPr>
        <p:sp>
          <p:nvSpPr>
            <p:cNvPr id="18" name="Rectangle 17"/>
            <p:cNvSpPr/>
            <p:nvPr/>
          </p:nvSpPr>
          <p:spPr>
            <a:xfrm>
              <a:off x="9559730" y="2343188"/>
              <a:ext cx="1650597" cy="16505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9" name="Triangle 18"/>
            <p:cNvSpPr/>
            <p:nvPr/>
          </p:nvSpPr>
          <p:spPr>
            <a:xfrm>
              <a:off x="10385027" y="2343188"/>
              <a:ext cx="825298" cy="1650597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9147081" y="3158580"/>
              <a:ext cx="2475895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10385029" y="1846154"/>
              <a:ext cx="0" cy="2475895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9700855" y="2592300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39618" y="3617477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2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10385025" y="2343188"/>
              <a:ext cx="4" cy="1650597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ight Arrow 24"/>
          <p:cNvSpPr/>
          <p:nvPr/>
        </p:nvSpPr>
        <p:spPr>
          <a:xfrm>
            <a:off x="5600907" y="5224632"/>
            <a:ext cx="930925" cy="51950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850758" y="6247284"/>
            <a:ext cx="4727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replacing GEO parameters on top of QTBT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89749" y="4391548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BT split flag</a:t>
            </a:r>
            <a:r>
              <a:rPr lang="en-US" sz="1000" dirty="0">
                <a:latin typeface="Trebuchet MS" charset="0"/>
                <a:ea typeface="Trebuchet MS" charset="0"/>
                <a:cs typeface="Trebuchet MS" charset="0"/>
              </a:rPr>
              <a:t>: 1</a:t>
            </a:r>
          </a:p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BT split type</a:t>
            </a:r>
            <a:r>
              <a:rPr lang="en-US" sz="1000" dirty="0">
                <a:latin typeface="Trebuchet MS" charset="0"/>
                <a:ea typeface="Trebuchet MS" charset="0"/>
                <a:cs typeface="Trebuchet MS" charset="0"/>
              </a:rPr>
              <a:t>: 1</a:t>
            </a:r>
          </a:p>
        </p:txBody>
      </p:sp>
      <p:cxnSp>
        <p:nvCxnSpPr>
          <p:cNvPr id="28" name="Curved Connector 27"/>
          <p:cNvCxnSpPr/>
          <p:nvPr/>
        </p:nvCxnSpPr>
        <p:spPr>
          <a:xfrm>
            <a:off x="7186524" y="4591603"/>
            <a:ext cx="518285" cy="43944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flipV="1">
            <a:off x="7444455" y="5650706"/>
            <a:ext cx="495101" cy="28769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972691" y="5744141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DMP flag: 1</a:t>
            </a:r>
          </a:p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DMP direction: 1(RIGHT)</a:t>
            </a:r>
            <a:endParaRPr lang="en-US" sz="1000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5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6818</TotalTime>
  <Words>1512</Words>
  <Application>Microsoft Macintosh PowerPoint</Application>
  <PresentationFormat>Widescreen</PresentationFormat>
  <Paragraphs>709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Cambria Math</vt:lpstr>
      <vt:lpstr>Trebuchet MS</vt:lpstr>
      <vt:lpstr>Tw Cen MT</vt:lpstr>
      <vt:lpstr>Wingdings</vt:lpstr>
      <vt:lpstr>맑은 고딕</vt:lpstr>
      <vt:lpstr>DI-WIDE</vt:lpstr>
      <vt:lpstr>Equation.DSMT4</vt:lpstr>
      <vt:lpstr>[JVET-H0087]  Diagonal motion partitions on top of QTBT block structure</vt:lpstr>
      <vt:lpstr>Backgrounds</vt:lpstr>
      <vt:lpstr>Backgrounds</vt:lpstr>
      <vt:lpstr>Diagonal motion partitions on top of QTBT</vt:lpstr>
      <vt:lpstr>Representation of diagonal motion partitions</vt:lpstr>
      <vt:lpstr>Representation of diagonal motion partitions</vt:lpstr>
      <vt:lpstr>Representation of diagonal motion partitions</vt:lpstr>
      <vt:lpstr>Overlapped block motion compensation (OBMC) for DMP</vt:lpstr>
      <vt:lpstr>Signaling DMP parameters</vt:lpstr>
      <vt:lpstr>Constraints of harmonization with other tools</vt:lpstr>
      <vt:lpstr>Performance evaluation</vt:lpstr>
      <vt:lpstr>Performance evaluation</vt:lpstr>
      <vt:lpstr>Conclusion</vt:lpstr>
      <vt:lpstr>End of presentation</vt:lpstr>
      <vt:lpstr>Backup slides: ATMVP</vt:lpstr>
      <vt:lpstr>Backup slides: FRUC</vt:lpstr>
      <vt:lpstr>Backup slides: AFFINE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[JVET-H0XXX]  Diagonal motion partitions on top of QTBT structure</dc:title>
  <dc:creator>Yongjo Ahn</dc:creator>
  <cp:lastModifiedBy>Yongjo Ahn</cp:lastModifiedBy>
  <cp:revision>95</cp:revision>
  <dcterms:created xsi:type="dcterms:W3CDTF">2017-10-07T17:09:44Z</dcterms:created>
  <dcterms:modified xsi:type="dcterms:W3CDTF">2017-10-19T05:48:06Z</dcterms:modified>
</cp:coreProperties>
</file>