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 varScale="1">
        <p:scale>
          <a:sx n="94" d="100"/>
          <a:sy n="94" d="100"/>
        </p:scale>
        <p:origin x="80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umimoji="1"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Redundant flag removal on chroma intra mode coding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S. Iwamura, S. </a:t>
            </a:r>
            <a:r>
              <a:rPr kumimoji="1" lang="en-US" altLang="ja-JP" dirty="0" err="1">
                <a:solidFill>
                  <a:schemeClr val="tx1"/>
                </a:solidFill>
              </a:rPr>
              <a:t>Nemoto</a:t>
            </a:r>
            <a:r>
              <a:rPr kumimoji="1" lang="en-US" altLang="ja-JP" dirty="0">
                <a:solidFill>
                  <a:schemeClr val="tx1"/>
                </a:solidFill>
              </a:rPr>
              <a:t>, and A. </a:t>
            </a:r>
            <a:r>
              <a:rPr kumimoji="1" lang="en-US" altLang="ja-JP" dirty="0" err="1">
                <a:solidFill>
                  <a:schemeClr val="tx1"/>
                </a:solidFill>
              </a:rPr>
              <a:t>Ichigaya</a:t>
            </a:r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NHK (Japan Broadcasting Corporation)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12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44015" y="107910"/>
            <a:ext cx="3498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Introduction</a:t>
            </a:r>
            <a:endParaRPr kumimoji="1" lang="ja-JP" altLang="en-US" sz="4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2860" y="1017893"/>
            <a:ext cx="11881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Bug on chroma Intra mode coding in JEM7.0 is reported.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Slight gain on chroma components without increasing encoding and decoding time.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endParaRPr kumimoji="1" lang="ja-JP" altLang="en-US" sz="3200" dirty="0"/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064447"/>
              </p:ext>
            </p:extLst>
          </p:nvPr>
        </p:nvGraphicFramePr>
        <p:xfrm>
          <a:off x="529412" y="2727167"/>
          <a:ext cx="11174562" cy="3771699"/>
        </p:xfrm>
        <a:graphic>
          <a:graphicData uri="http://schemas.openxmlformats.org/drawingml/2006/table">
            <a:tbl>
              <a:tblPr firstRow="1" firstCol="1" bandRow="1"/>
              <a:tblGrid>
                <a:gridCol w="3809658">
                  <a:extLst>
                    <a:ext uri="{9D8B030D-6E8A-4147-A177-3AD203B41FA5}">
                      <a16:colId xmlns:a16="http://schemas.microsoft.com/office/drawing/2014/main" val="2465222760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1461901560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187750121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554384160"/>
                    </a:ext>
                  </a:extLst>
                </a:gridCol>
                <a:gridCol w="1298301">
                  <a:extLst>
                    <a:ext uri="{9D8B030D-6E8A-4147-A177-3AD203B41FA5}">
                      <a16:colId xmlns:a16="http://schemas.microsoft.com/office/drawing/2014/main" val="1594563488"/>
                    </a:ext>
                  </a:extLst>
                </a:gridCol>
                <a:gridCol w="1298301">
                  <a:extLst>
                    <a:ext uri="{9D8B030D-6E8A-4147-A177-3AD203B41FA5}">
                      <a16:colId xmlns:a16="http://schemas.microsoft.com/office/drawing/2014/main" val="2945921827"/>
                    </a:ext>
                  </a:extLst>
                </a:gridCol>
              </a:tblGrid>
              <a:tr h="334411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374938"/>
                  </a:ext>
                </a:extLst>
              </a:tr>
              <a:tr h="37768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HM-16.6-JEM-7.0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007302"/>
                  </a:ext>
                </a:extLst>
              </a:tr>
              <a:tr h="37768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07752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635791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957932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87379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0317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06670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45353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17553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214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33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44015" y="107910"/>
            <a:ext cx="5389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Problem statement</a:t>
            </a:r>
            <a:endParaRPr kumimoji="1" lang="ja-JP" altLang="en-US" sz="4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2860" y="1017893"/>
            <a:ext cx="118815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A total of 11 chroma intra modes are available in JEM7.0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6 of those are cross-components prediction modes (LM) and the others are traditional intra prediction modes (Derived Mode: DM) derived from the co-located luma CU and the neighboring chroma CUs.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In the pruning process of chroma intra prediction mode, one redundant CABAC-coded bit is signaled when the last candidate of the DM list was selected.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94029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44015" y="107910"/>
            <a:ext cx="80281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Current JEM implementation</a:t>
            </a:r>
            <a:endParaRPr kumimoji="1" lang="ja-JP" altLang="en-US" sz="4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82" y="920750"/>
            <a:ext cx="11683899" cy="5615517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5655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44015" y="107910"/>
            <a:ext cx="72138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Proposed syntax change</a:t>
            </a:r>
            <a:endParaRPr kumimoji="1" lang="ja-JP" altLang="en-US" sz="4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07" y="920750"/>
            <a:ext cx="10255252" cy="4802780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314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/>
          <p:cNvSpPr txBox="1"/>
          <p:nvPr/>
        </p:nvSpPr>
        <p:spPr>
          <a:xfrm>
            <a:off x="744015" y="107910"/>
            <a:ext cx="47404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Simulation results</a:t>
            </a:r>
            <a:endParaRPr kumimoji="1" lang="ja-JP" altLang="en-US" sz="4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549698" y="4975562"/>
            <a:ext cx="11413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en-US" altLang="ja-JP" sz="3200" dirty="0">
                <a:solidFill>
                  <a:prstClr val="white"/>
                </a:solidFill>
              </a:rPr>
              <a:t>For RA10 configuration, 0.0%(Y), -0.1%(U), and 0.0%(V)</a:t>
            </a:r>
          </a:p>
          <a:p>
            <a:pPr lvl="0"/>
            <a:endParaRPr kumimoji="1" lang="en-US" altLang="ja-JP" sz="3200" dirty="0">
              <a:solidFill>
                <a:prstClr val="white"/>
              </a:solidFill>
            </a:endParaRPr>
          </a:p>
          <a:p>
            <a:pPr lvl="0"/>
            <a:r>
              <a:rPr kumimoji="1" lang="en-US" altLang="ja-JP" sz="3200" dirty="0">
                <a:solidFill>
                  <a:prstClr val="white"/>
                </a:solidFill>
              </a:rPr>
              <a:t>Thanks to ITRI for crosschecking.</a:t>
            </a:r>
          </a:p>
        </p:txBody>
      </p:sp>
      <p:graphicFrame>
        <p:nvGraphicFramePr>
          <p:cNvPr id="12" name="表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178228"/>
              </p:ext>
            </p:extLst>
          </p:nvPr>
        </p:nvGraphicFramePr>
        <p:xfrm>
          <a:off x="488772" y="1040607"/>
          <a:ext cx="11174562" cy="3771699"/>
        </p:xfrm>
        <a:graphic>
          <a:graphicData uri="http://schemas.openxmlformats.org/drawingml/2006/table">
            <a:tbl>
              <a:tblPr firstRow="1" firstCol="1" bandRow="1"/>
              <a:tblGrid>
                <a:gridCol w="3809658">
                  <a:extLst>
                    <a:ext uri="{9D8B030D-6E8A-4147-A177-3AD203B41FA5}">
                      <a16:colId xmlns:a16="http://schemas.microsoft.com/office/drawing/2014/main" val="2465222760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1461901560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187750121"/>
                    </a:ext>
                  </a:extLst>
                </a:gridCol>
                <a:gridCol w="1589434">
                  <a:extLst>
                    <a:ext uri="{9D8B030D-6E8A-4147-A177-3AD203B41FA5}">
                      <a16:colId xmlns:a16="http://schemas.microsoft.com/office/drawing/2014/main" val="554384160"/>
                    </a:ext>
                  </a:extLst>
                </a:gridCol>
                <a:gridCol w="1298301">
                  <a:extLst>
                    <a:ext uri="{9D8B030D-6E8A-4147-A177-3AD203B41FA5}">
                      <a16:colId xmlns:a16="http://schemas.microsoft.com/office/drawing/2014/main" val="1594563488"/>
                    </a:ext>
                  </a:extLst>
                </a:gridCol>
                <a:gridCol w="1298301">
                  <a:extLst>
                    <a:ext uri="{9D8B030D-6E8A-4147-A177-3AD203B41FA5}">
                      <a16:colId xmlns:a16="http://schemas.microsoft.com/office/drawing/2014/main" val="2945921827"/>
                    </a:ext>
                  </a:extLst>
                </a:gridCol>
              </a:tblGrid>
              <a:tr h="334411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374938"/>
                  </a:ext>
                </a:extLst>
              </a:tr>
              <a:tr h="37768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HM-16.6-JEM-7.0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007302"/>
                  </a:ext>
                </a:extLst>
              </a:tr>
              <a:tr h="37768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07752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635791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957932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87379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0317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06670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45353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175535"/>
                  </a:ext>
                </a:extLst>
              </a:tr>
              <a:tr h="3344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129830" marR="12983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214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339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744015" y="107910"/>
            <a:ext cx="9477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/>
              <a:t>Conclusion and recommendation</a:t>
            </a:r>
            <a:endParaRPr kumimoji="1" lang="ja-JP" altLang="en-US" sz="4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51580" y="1370106"/>
            <a:ext cx="118815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One redundant CABAC-coded bit in the pruning process of chroma intra mode coding was reported.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Simulation results show 0.1% gain on chroma component without increasing encoder/decoder complexity.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ja-JP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3200" dirty="0"/>
              <a:t>It is recommended that this bug-fix should be included in the next release of JEM software.</a:t>
            </a:r>
          </a:p>
          <a:p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79018111"/>
      </p:ext>
    </p:extLst>
  </p:cSld>
  <p:clrMapOvr>
    <a:masterClrMapping/>
  </p:clrMapOvr>
</p:sld>
</file>

<file path=ppt/theme/theme1.xml><?xml version="1.0" encoding="utf-8"?>
<a:theme xmlns:a="http://schemas.openxmlformats.org/drawingml/2006/main" name="スライス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33</TotalTime>
  <Words>438</Words>
  <Application>Microsoft Office PowerPoint</Application>
  <PresentationFormat>ワイド画面</PresentationFormat>
  <Paragraphs>138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ＭＳ Ｐゴシック</vt:lpstr>
      <vt:lpstr>メイリオ</vt:lpstr>
      <vt:lpstr>游明朝</vt:lpstr>
      <vt:lpstr>Arial</vt:lpstr>
      <vt:lpstr>Century Gothic</vt:lpstr>
      <vt:lpstr>Times New Roman</vt:lpstr>
      <vt:lpstr>Wingdings 3</vt:lpstr>
      <vt:lpstr>スライス</vt:lpstr>
      <vt:lpstr>Redundant flag removal on chroma intra mode coding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Redundant flag removal on chroma intra mode coding</dc:title>
  <dc:creator>S. Iwamura</dc:creator>
  <cp:lastModifiedBy>S. Iwamura</cp:lastModifiedBy>
  <cp:revision>4</cp:revision>
  <dcterms:created xsi:type="dcterms:W3CDTF">2017-10-19T00:09:41Z</dcterms:created>
  <dcterms:modified xsi:type="dcterms:W3CDTF">2017-10-19T00:43:09Z</dcterms:modified>
</cp:coreProperties>
</file>