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5" r:id="rId2"/>
    <p:sldId id="278" r:id="rId3"/>
    <p:sldId id="282" r:id="rId4"/>
    <p:sldId id="285" r:id="rId5"/>
    <p:sldId id="286" r:id="rId6"/>
    <p:sldId id="289" r:id="rId7"/>
    <p:sldId id="287" r:id="rId8"/>
    <p:sldId id="28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28655"/>
          </a:xfrm>
        </p:spPr>
        <p:txBody>
          <a:bodyPr>
            <a:normAutofit fontScale="90000"/>
          </a:bodyPr>
          <a:lstStyle/>
          <a:p>
            <a:r>
              <a:rPr lang="en-GB" sz="3200" dirty="0">
                <a:latin typeface="+mn-lt"/>
              </a:rPr>
              <a:t>JVET-H0067</a:t>
            </a:r>
            <a:br>
              <a:rPr lang="en-GB" sz="3200" dirty="0">
                <a:latin typeface="+mn-lt"/>
              </a:rPr>
            </a:br>
            <a:br>
              <a:rPr lang="en-GB" sz="3200" dirty="0">
                <a:latin typeface="+mn-lt"/>
              </a:rPr>
            </a:br>
            <a:r>
              <a:rPr lang="en-US" sz="3200" b="1" dirty="0"/>
              <a:t>Arithmetic coding with </a:t>
            </a:r>
            <a:r>
              <a:rPr lang="en-US" sz="3200" b="1" i="1" dirty="0"/>
              <a:t>progressive</a:t>
            </a:r>
            <a:r>
              <a:rPr lang="en-US" sz="3200" b="1" dirty="0"/>
              <a:t> context-dependent double-window adaptation response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2631" y="3578741"/>
            <a:ext cx="6866737" cy="1655762"/>
          </a:xfrm>
        </p:spPr>
        <p:txBody>
          <a:bodyPr>
            <a:normAutofit/>
          </a:bodyPr>
          <a:lstStyle/>
          <a:p>
            <a:r>
              <a:rPr lang="en-US" i="1" dirty="0"/>
              <a:t>Amir Said, Hilmi Egilmez, Marta Karczewicz, Vadim Seregin, Li Zhang, Xin Zhao</a:t>
            </a:r>
          </a:p>
          <a:p>
            <a:r>
              <a:rPr lang="en-US" b="1" dirty="0"/>
              <a:t>Qualcomm Technologies, Inc.</a:t>
            </a:r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6698"/>
          </a:xfrm>
        </p:spPr>
        <p:txBody>
          <a:bodyPr>
            <a:normAutofit/>
          </a:bodyPr>
          <a:lstStyle/>
          <a:p>
            <a:r>
              <a:rPr lang="en-CA" dirty="0"/>
              <a:t>In JEM-7, the binary arithmetic coder multi-parameter probability update method* is defined by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Where </a:t>
            </a:r>
            <a:r>
              <a:rPr lang="en-US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dirty="0"/>
              <a:t>is the probability estimate, scaled by 2</a:t>
            </a:r>
            <a:r>
              <a:rPr lang="en-US" baseline="30000" dirty="0"/>
              <a:t>15</a:t>
            </a:r>
          </a:p>
          <a:p>
            <a:pPr lvl="1"/>
            <a:r>
              <a:rPr lang="en-CA" dirty="0"/>
              <a:t>All contexts apply the same update speed (window sizes 16 and 256) </a:t>
            </a:r>
          </a:p>
          <a:p>
            <a:pPr lvl="1"/>
            <a:r>
              <a:rPr lang="en-US" dirty="0"/>
              <a:t>Each context has its own statistical properties</a:t>
            </a:r>
          </a:p>
          <a:p>
            <a:r>
              <a:rPr lang="en-US" dirty="0"/>
              <a:t>Better results with</a:t>
            </a:r>
          </a:p>
          <a:p>
            <a:pPr lvl="1"/>
            <a:r>
              <a:rPr lang="en-US" dirty="0"/>
              <a:t>per-context adaptation speed (proposals G0112, H0061, EE)</a:t>
            </a:r>
          </a:p>
          <a:p>
            <a:pPr lvl="1"/>
            <a:r>
              <a:rPr lang="en-US" dirty="0"/>
              <a:t>New: starting with faster adaptation, and then switching to steady-state (per context)</a:t>
            </a:r>
          </a:p>
          <a:p>
            <a:pPr marL="457200" lvl="1" indent="0">
              <a:buNone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2397842"/>
            <a:ext cx="10242658" cy="1875642"/>
            <a:chOff x="858281" y="2674549"/>
            <a:chExt cx="10242658" cy="1875642"/>
          </a:xfrm>
        </p:grpSpPr>
        <p:sp>
          <p:nvSpPr>
            <p:cNvPr id="5" name="TextBox 4"/>
            <p:cNvSpPr txBox="1"/>
            <p:nvPr/>
          </p:nvSpPr>
          <p:spPr>
            <a:xfrm>
              <a:off x="858281" y="2877264"/>
              <a:ext cx="134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2060"/>
                  </a:solidFill>
                </a:rPr>
                <a:t>bin = 1  →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1772301" y="2674549"/>
                  <a:ext cx="9328638" cy="1875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1">
                    <a:lnSpc>
                      <a:spcPct val="150000"/>
                    </a:lnSpc>
                    <a:spcBef>
                      <a:spcPts val="12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sup>
                                </m:sSup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≫4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sup>
                                </m:sSup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≫8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</m:oMath>
                    </m:oMathPara>
                  </a14:m>
                  <a:endParaRPr lang="en-US" dirty="0">
                    <a:solidFill>
                      <a:srgbClr val="002060"/>
                    </a:solidFill>
                  </a:endParaRPr>
                </a:p>
                <a:p>
                  <a:pPr lvl="1">
                    <a:lnSpc>
                      <a:spcPct val="150000"/>
                    </a:lnSpc>
                    <a:spcBef>
                      <a:spcPts val="12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≫4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          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≫8)</m:t>
                        </m:r>
                      </m:oMath>
                    </m:oMathPara>
                  </a14:m>
                  <a:endParaRPr lang="en-US" dirty="0">
                    <a:solidFill>
                      <a:srgbClr val="002060"/>
                    </a:solidFill>
                  </a:endParaRPr>
                </a:p>
                <a:p>
                  <a:pPr lvl="1">
                    <a:lnSpc>
                      <a:spcPct val="150000"/>
                    </a:lnSpc>
                    <a:spcBef>
                      <a:spcPts val="12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≫1</m:t>
                        </m:r>
                      </m:oMath>
                    </m:oMathPara>
                  </a14:m>
                  <a:endParaRPr lang="en-US" dirty="0">
                    <a:solidFill>
                      <a:srgbClr val="002060"/>
                    </a:solidFill>
                  </a:endParaRPr>
                </a:p>
                <a:p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72301" y="2674549"/>
                  <a:ext cx="9328638" cy="187564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TextBox 5"/>
            <p:cNvSpPr txBox="1"/>
            <p:nvPr/>
          </p:nvSpPr>
          <p:spPr>
            <a:xfrm>
              <a:off x="861212" y="3337392"/>
              <a:ext cx="134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2060"/>
                  </a:solidFill>
                </a:rPr>
                <a:t>bin = 0  →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38200" y="6375342"/>
            <a:ext cx="5366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>
                    <a:lumMod val="50000"/>
                  </a:schemeClr>
                </a:solidFill>
              </a:rPr>
              <a:t>* VCEG-AZ05, Multi-parameter CABAC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02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2601"/>
          </a:xfrm>
        </p:spPr>
        <p:txBody>
          <a:bodyPr>
            <a:normAutofit/>
          </a:bodyPr>
          <a:lstStyle/>
          <a:p>
            <a:r>
              <a:rPr lang="en-US" dirty="0"/>
              <a:t>Per-context initialization of probability adaptation speed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Fixed table with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/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/>
              <a:t>),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/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/>
              <a:t>) for each context (2 bytes/context)</a:t>
            </a:r>
            <a:endParaRPr lang="en-US" i="1" dirty="0"/>
          </a:p>
          <a:p>
            <a:r>
              <a:rPr lang="en-US" dirty="0"/>
              <a:t>Each context has additional bin counter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/>
              <a:t> (6 bits)</a:t>
            </a:r>
          </a:p>
          <a:p>
            <a:r>
              <a:rPr lang="en-US" dirty="0"/>
              <a:t>Parameters can change only when CTU starts</a:t>
            </a:r>
          </a:p>
          <a:p>
            <a:pPr lvl="1"/>
            <a:r>
              <a:rPr lang="en-US" dirty="0"/>
              <a:t>Use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/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/>
              <a:t>) =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/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/>
              <a:t>) when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/>
              <a:t> &lt; 64, otherwise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/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/>
              <a:t>) = 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/>
              <a:t>,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/>
              <a:t>)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91409" y="2353440"/>
                <a:ext cx="9328638" cy="18756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>
                  <a:lnSpc>
                    <a:spcPct val="150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  <a:p>
                <a:pPr lvl="1">
                  <a:lnSpc>
                    <a:spcPct val="150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  <a:p>
                <a:pPr lvl="1">
                  <a:lnSpc>
                    <a:spcPct val="150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≫1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  <a:p>
                <a:endParaRPr lang="en-US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409" y="2353440"/>
                <a:ext cx="9328638" cy="18756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82868" y="2534930"/>
            <a:ext cx="134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bin = 1  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2867" y="3012674"/>
            <a:ext cx="134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bin = 0  →</a:t>
            </a:r>
          </a:p>
        </p:txBody>
      </p:sp>
    </p:spTree>
    <p:extLst>
      <p:ext uri="{BB962C8B-B14F-4D97-AF65-F5344CB8AC3E}">
        <p14:creationId xmlns:p14="http://schemas.microsoft.com/office/powerpoint/2010/main" val="330302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55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/>
              <a:t>CTC simulation results – JEM-7.0</a:t>
            </a:r>
            <a:br>
              <a:rPr lang="en-US" sz="3600" dirty="0"/>
            </a:br>
            <a:r>
              <a:rPr lang="en-US" sz="2700" dirty="0">
                <a:solidFill>
                  <a:srgbClr val="0070C0"/>
                </a:solidFill>
              </a:rPr>
              <a:t>1 set of prob. initializers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39C8401-8408-478B-A2C5-094573BCA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287203"/>
              </p:ext>
            </p:extLst>
          </p:nvPr>
        </p:nvGraphicFramePr>
        <p:xfrm>
          <a:off x="5978237" y="1565887"/>
          <a:ext cx="4513500" cy="24765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2644152985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81569471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411348948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92887324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622780235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4063672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569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498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23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91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070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205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391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0594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322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557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6320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643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66220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7BA810F-64DB-44EA-BAB8-ABCAF7B4A0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44114"/>
              </p:ext>
            </p:extLst>
          </p:nvPr>
        </p:nvGraphicFramePr>
        <p:xfrm>
          <a:off x="1205344" y="4232850"/>
          <a:ext cx="4513500" cy="20955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3074221456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380628282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183448861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067546817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535546248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40356699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64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573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5973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607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963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245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0322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429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261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29960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50282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A9A192B-AA11-4967-8DE6-F8CD12E10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965114"/>
              </p:ext>
            </p:extLst>
          </p:nvPr>
        </p:nvGraphicFramePr>
        <p:xfrm>
          <a:off x="5978237" y="4232850"/>
          <a:ext cx="4513500" cy="20955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3146609202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078107754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707052951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10414314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4290598249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0409147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129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376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765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720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74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786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280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33875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269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727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2728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6C48CA-E02F-464A-808B-43371A49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11136"/>
              </p:ext>
            </p:extLst>
          </p:nvPr>
        </p:nvGraphicFramePr>
        <p:xfrm>
          <a:off x="1205344" y="1565888"/>
          <a:ext cx="4513501" cy="2501265"/>
        </p:xfrm>
        <a:graphic>
          <a:graphicData uri="http://schemas.openxmlformats.org/drawingml/2006/table">
            <a:tbl>
              <a:tblPr/>
              <a:tblGrid>
                <a:gridCol w="1228786">
                  <a:extLst>
                    <a:ext uri="{9D8B030D-6E8A-4147-A177-3AD203B41FA5}">
                      <a16:colId xmlns:a16="http://schemas.microsoft.com/office/drawing/2014/main" val="1256245780"/>
                    </a:ext>
                  </a:extLst>
                </a:gridCol>
                <a:gridCol w="524123">
                  <a:extLst>
                    <a:ext uri="{9D8B030D-6E8A-4147-A177-3AD203B41FA5}">
                      <a16:colId xmlns:a16="http://schemas.microsoft.com/office/drawing/2014/main" val="1302379947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2475138901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688576297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3233800338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292138036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420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102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023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5241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0981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7979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2148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97039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479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8524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56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4941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553582"/>
                  </a:ext>
                </a:extLst>
              </a:tr>
            </a:tbl>
          </a:graphicData>
        </a:graphic>
      </p:graphicFrame>
      <p:sp>
        <p:nvSpPr>
          <p:cNvPr id="4" name="Right Brace 3">
            <a:extLst>
              <a:ext uri="{FF2B5EF4-FFF2-40B4-BE49-F238E27FC236}">
                <a16:creationId xmlns:a16="http://schemas.microsoft.com/office/drawing/2014/main" id="{D606FAD0-A8E3-4CAB-AACB-2ADB0626D39F}"/>
              </a:ext>
            </a:extLst>
          </p:cNvPr>
          <p:cNvSpPr/>
          <p:nvPr/>
        </p:nvSpPr>
        <p:spPr>
          <a:xfrm>
            <a:off x="10645422" y="3499556"/>
            <a:ext cx="105708" cy="542831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2B4AB-A3FF-4185-833F-A1D00343E0AF}"/>
              </a:ext>
            </a:extLst>
          </p:cNvPr>
          <p:cNvSpPr txBox="1"/>
          <p:nvPr/>
        </p:nvSpPr>
        <p:spPr>
          <a:xfrm>
            <a:off x="10851319" y="3499556"/>
            <a:ext cx="1004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Same as EE2</a:t>
            </a:r>
          </a:p>
        </p:txBody>
      </p:sp>
    </p:spTree>
    <p:extLst>
      <p:ext uri="{BB962C8B-B14F-4D97-AF65-F5344CB8AC3E}">
        <p14:creationId xmlns:p14="http://schemas.microsoft.com/office/powerpoint/2010/main" val="1138964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F3EA329-3E2A-4BC1-B493-27E7D8D6641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904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Simulation results – QP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ϵ { 7, 12, 17, 22 }</a:t>
            </a:r>
            <a:endParaRPr lang="en-US" sz="3600" dirty="0"/>
          </a:p>
          <a:p>
            <a:pPr algn="ctr"/>
            <a:r>
              <a:rPr lang="en-US" sz="2700" dirty="0">
                <a:solidFill>
                  <a:srgbClr val="0070C0"/>
                </a:solidFill>
              </a:rPr>
              <a:t>1 set of prob. initializers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17012FC-E46D-46EB-8890-F9447ACB79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044670"/>
              </p:ext>
            </p:extLst>
          </p:nvPr>
        </p:nvGraphicFramePr>
        <p:xfrm>
          <a:off x="5978237" y="1946924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72704510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756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905218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720694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3572748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0607969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8610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958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533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7483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027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5742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407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7596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038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22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88396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46F3560-637C-4836-8F68-B22A07B55B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518231"/>
              </p:ext>
            </p:extLst>
          </p:nvPr>
        </p:nvGraphicFramePr>
        <p:xfrm>
          <a:off x="1205344" y="1946924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2541903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1958477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148052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8343799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024135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6095323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585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168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204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61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963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238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089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5044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565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3424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69909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1BCB36A-31F1-4E2F-A0A2-562F3876C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167223"/>
              </p:ext>
            </p:extLst>
          </p:nvPr>
        </p:nvGraphicFramePr>
        <p:xfrm>
          <a:off x="1205343" y="4232850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8014363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7577862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625978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461724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482533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427989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503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827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390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909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946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39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136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2802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554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573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63071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BFFC5A6-1AD2-42B5-8F69-AE85C79C9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396159"/>
              </p:ext>
            </p:extLst>
          </p:nvPr>
        </p:nvGraphicFramePr>
        <p:xfrm>
          <a:off x="5978236" y="4232850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43406926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9399139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894602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8449182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1577195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129779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227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405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6913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9328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7779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5945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614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02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320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006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221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745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2601"/>
          </a:xfrm>
        </p:spPr>
        <p:txBody>
          <a:bodyPr>
            <a:normAutofit/>
          </a:bodyPr>
          <a:lstStyle/>
          <a:p>
            <a:r>
              <a:rPr lang="en-US" dirty="0"/>
              <a:t>No loss/gain with elimination of context initialization based on slice type</a:t>
            </a:r>
          </a:p>
          <a:p>
            <a:pPr lvl="1"/>
            <a:r>
              <a:rPr lang="en-US" dirty="0"/>
              <a:t>Code simplification</a:t>
            </a:r>
          </a:p>
          <a:p>
            <a:r>
              <a:rPr lang="en-US" dirty="0"/>
              <a:t>Average B-D rate gains over JEM-7.0</a:t>
            </a:r>
          </a:p>
          <a:p>
            <a:pPr lvl="1"/>
            <a:r>
              <a:rPr lang="en-US" dirty="0"/>
              <a:t>RA = 0.4%, AI = 0.2%, LDP = 0.2%, LDB = 0.2% (0.1% over JVET-G0112 / EE2.2)</a:t>
            </a:r>
          </a:p>
          <a:p>
            <a:r>
              <a:rPr lang="en-US" dirty="0"/>
              <a:t>No complexity increase compared to JEM-7.0</a:t>
            </a:r>
          </a:p>
          <a:p>
            <a:pPr lvl="1"/>
            <a:r>
              <a:rPr lang="en-US" dirty="0"/>
              <a:t>Same encoding and decoding times</a:t>
            </a:r>
          </a:p>
          <a:p>
            <a:pPr lvl="1"/>
            <a:r>
              <a:rPr lang="en-US" dirty="0"/>
              <a:t>Same initialization memory (3 bytes/context)</a:t>
            </a:r>
          </a:p>
          <a:p>
            <a:r>
              <a:rPr lang="en-US" dirty="0"/>
              <a:t>Also tested on </a:t>
            </a:r>
            <a:r>
              <a:rPr lang="en-US"/>
              <a:t>additional sequences, </a:t>
            </a:r>
            <a:r>
              <a:rPr lang="en-US" dirty="0"/>
              <a:t>and QP range</a:t>
            </a:r>
          </a:p>
          <a:p>
            <a:r>
              <a:rPr lang="en-US" dirty="0"/>
              <a:t>Implementation maintains backward compatibility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531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511" y="383695"/>
            <a:ext cx="10515600" cy="90455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/>
              <a:t>CTC simulation results – JEM-7.0</a:t>
            </a:r>
            <a:br>
              <a:rPr lang="en-US" sz="3600" dirty="0"/>
            </a:br>
            <a:r>
              <a:rPr lang="en-US" sz="2700" dirty="0">
                <a:solidFill>
                  <a:srgbClr val="0070C0"/>
                </a:solidFill>
              </a:rPr>
              <a:t> 3 sets of prob. initializers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97E07D-ACAE-48B4-9570-71AB27327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815958"/>
              </p:ext>
            </p:extLst>
          </p:nvPr>
        </p:nvGraphicFramePr>
        <p:xfrm>
          <a:off x="5978237" y="1565887"/>
          <a:ext cx="4513500" cy="24765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237941599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222969724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45874576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911492649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00279293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1450081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755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609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880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620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5607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93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3932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747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807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07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4000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2693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1262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13B26A5-2F20-4243-A915-80C398328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112062"/>
              </p:ext>
            </p:extLst>
          </p:nvPr>
        </p:nvGraphicFramePr>
        <p:xfrm>
          <a:off x="1205344" y="4232850"/>
          <a:ext cx="4513500" cy="20955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748205376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765530134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598704626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486210137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038479565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41679221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93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03325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177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866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642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016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858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4786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798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797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83789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53E83A-FFDB-4CD7-908F-6F54BA73F3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785785"/>
              </p:ext>
            </p:extLst>
          </p:nvPr>
        </p:nvGraphicFramePr>
        <p:xfrm>
          <a:off x="5978237" y="4232850"/>
          <a:ext cx="4513500" cy="20955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3517178238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59111177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668085673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327957691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927894184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42471209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100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170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5203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527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325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675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529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374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025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663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2155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740202C-C39F-4803-97D1-AC70FD4DB2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164700"/>
              </p:ext>
            </p:extLst>
          </p:nvPr>
        </p:nvGraphicFramePr>
        <p:xfrm>
          <a:off x="1205344" y="1541122"/>
          <a:ext cx="4513502" cy="2501265"/>
        </p:xfrm>
        <a:graphic>
          <a:graphicData uri="http://schemas.openxmlformats.org/drawingml/2006/table">
            <a:tbl>
              <a:tblPr/>
              <a:tblGrid>
                <a:gridCol w="1244345">
                  <a:extLst>
                    <a:ext uri="{9D8B030D-6E8A-4147-A177-3AD203B41FA5}">
                      <a16:colId xmlns:a16="http://schemas.microsoft.com/office/drawing/2014/main" val="1563131144"/>
                    </a:ext>
                  </a:extLst>
                </a:gridCol>
                <a:gridCol w="508565">
                  <a:extLst>
                    <a:ext uri="{9D8B030D-6E8A-4147-A177-3AD203B41FA5}">
                      <a16:colId xmlns:a16="http://schemas.microsoft.com/office/drawing/2014/main" val="3223021610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140936858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2783841580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2463150666"/>
                    </a:ext>
                  </a:extLst>
                </a:gridCol>
                <a:gridCol w="690148">
                  <a:extLst>
                    <a:ext uri="{9D8B030D-6E8A-4147-A177-3AD203B41FA5}">
                      <a16:colId xmlns:a16="http://schemas.microsoft.com/office/drawing/2014/main" val="6364919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3529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022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229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4739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119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017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06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143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9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863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596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53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421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9023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F3EA329-3E2A-4BC1-B493-27E7D8D6641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9045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Simulation results – QP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ϵ { 7, 12, 17, 22 }</a:t>
            </a:r>
            <a:endParaRPr lang="en-US" sz="3600" dirty="0"/>
          </a:p>
          <a:p>
            <a:pPr algn="ctr"/>
            <a:r>
              <a:rPr lang="en-US" sz="2700" dirty="0">
                <a:solidFill>
                  <a:srgbClr val="0070C0"/>
                </a:solidFill>
              </a:rPr>
              <a:t>3 sets of prob. initializers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8ED2E2B-FAF7-4B19-9675-BB94EA8CDE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204295"/>
              </p:ext>
            </p:extLst>
          </p:nvPr>
        </p:nvGraphicFramePr>
        <p:xfrm>
          <a:off x="5978237" y="1946924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057934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63583548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3324746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185527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7621323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6485761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2521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95769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47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536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31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891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592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220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165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23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38743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649B34-4772-4E35-9B58-CEFD2DE8F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437510"/>
              </p:ext>
            </p:extLst>
          </p:nvPr>
        </p:nvGraphicFramePr>
        <p:xfrm>
          <a:off x="1205344" y="1946924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0172792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7505192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44925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710512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36044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008091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251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8775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255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447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154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160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596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10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834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065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5965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E7B1787-97B8-4852-A221-D87EB41B0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158186"/>
              </p:ext>
            </p:extLst>
          </p:nvPr>
        </p:nvGraphicFramePr>
        <p:xfrm>
          <a:off x="1205344" y="4232850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55817914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8012573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140166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2082712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548099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457445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41977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60368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089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274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038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607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2588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23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794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829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67583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3F4B813-5798-476B-9A58-AA2F738E0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186593"/>
              </p:ext>
            </p:extLst>
          </p:nvPr>
        </p:nvGraphicFramePr>
        <p:xfrm>
          <a:off x="5978236" y="4232850"/>
          <a:ext cx="4404783" cy="211645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7614300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8327422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5330641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6053931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8659340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73584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64682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JEM-7.0 - low 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063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488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089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901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845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345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579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368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605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511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277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8828</TotalTime>
  <Words>2336</Words>
  <Application>Microsoft Office PowerPoint</Application>
  <PresentationFormat>Widescreen</PresentationFormat>
  <Paragraphs>960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 Math</vt:lpstr>
      <vt:lpstr>Times New Roman</vt:lpstr>
      <vt:lpstr>Office Theme</vt:lpstr>
      <vt:lpstr>JVET-H0067  Arithmetic coding with progressive context-dependent double-window adaptation response</vt:lpstr>
      <vt:lpstr>Problem statement</vt:lpstr>
      <vt:lpstr>Proposal</vt:lpstr>
      <vt:lpstr>CTC simulation results – JEM-7.0 1 set of prob. initializers</vt:lpstr>
      <vt:lpstr>PowerPoint Presentation</vt:lpstr>
      <vt:lpstr>Conclusions</vt:lpstr>
      <vt:lpstr>CTC simulation results – JEM-7.0  3 sets of prob. initializers</vt:lpstr>
      <vt:lpstr>PowerPoint Presentation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Amir Said</cp:lastModifiedBy>
  <cp:revision>353</cp:revision>
  <dcterms:created xsi:type="dcterms:W3CDTF">2015-02-09T09:49:06Z</dcterms:created>
  <dcterms:modified xsi:type="dcterms:W3CDTF">2017-10-19T03:56:22Z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1666906557</vt:i4>
  </property>
  <property fmtid="{D5CDD505-2E9C-101B-9397-08002B2CF9AE}" pid="3" name="_NewReviewCycle">
    <vt:lpwstr/>
  </property>
  <property fmtid="{D5CDD505-2E9C-101B-9397-08002B2CF9AE}" pid="4" name="_EmailSubject">
    <vt:lpwstr>Question on CABAC initialization in JEM-6.0</vt:lpwstr>
  </property>
  <property fmtid="{D5CDD505-2E9C-101B-9397-08002B2CF9AE}" pid="5" name="_AuthorEmail">
    <vt:lpwstr>xinzhao@qti.qualcomm.com</vt:lpwstr>
  </property>
  <property fmtid="{D5CDD505-2E9C-101B-9397-08002B2CF9AE}" pid="6" name="_AuthorEmailDisplayName">
    <vt:lpwstr>Xin Zhao</vt:lpwstr>
  </property>
  <property fmtid="{D5CDD505-2E9C-101B-9397-08002B2CF9AE}" pid="7" name="_PreviousAdHocReviewCycleID">
    <vt:i4>1295112319</vt:i4>
  </property>
</Properties>
</file>