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74" r:id="rId2"/>
    <p:sldId id="402" r:id="rId3"/>
    <p:sldId id="411" r:id="rId4"/>
    <p:sldId id="403" r:id="rId5"/>
    <p:sldId id="404" r:id="rId6"/>
    <p:sldId id="405" r:id="rId7"/>
    <p:sldId id="406" r:id="rId8"/>
    <p:sldId id="407" r:id="rId9"/>
    <p:sldId id="408" r:id="rId10"/>
    <p:sldId id="410" r:id="rId11"/>
    <p:sldId id="409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76E411E-4A16-8347-96E3-1513108FF241}">
          <p14:sldIdLst>
            <p14:sldId id="374"/>
            <p14:sldId id="402"/>
            <p14:sldId id="411"/>
            <p14:sldId id="403"/>
            <p14:sldId id="404"/>
            <p14:sldId id="405"/>
            <p14:sldId id="406"/>
            <p14:sldId id="407"/>
            <p14:sldId id="408"/>
            <p14:sldId id="410"/>
            <p14:sldId id="4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15">
          <p15:clr>
            <a:srgbClr val="A4A3A4"/>
          </p15:clr>
        </p15:guide>
        <p15:guide id="2" orient="horz" pos="2380">
          <p15:clr>
            <a:srgbClr val="A4A3A4"/>
          </p15:clr>
        </p15:guide>
        <p15:guide id="3" orient="horz" pos="113">
          <p15:clr>
            <a:srgbClr val="A4A3A4"/>
          </p15:clr>
        </p15:guide>
        <p15:guide id="4" orient="horz" pos="694">
          <p15:clr>
            <a:srgbClr val="A4A3A4"/>
          </p15:clr>
        </p15:guide>
        <p15:guide id="5" orient="horz" pos="1772">
          <p15:clr>
            <a:srgbClr val="A4A3A4"/>
          </p15:clr>
        </p15:guide>
        <p15:guide id="6" orient="horz" pos="2900">
          <p15:clr>
            <a:srgbClr val="A4A3A4"/>
          </p15:clr>
        </p15:guide>
        <p15:guide id="7" orient="horz" pos="2354">
          <p15:clr>
            <a:srgbClr val="A4A3A4"/>
          </p15:clr>
        </p15:guide>
        <p15:guide id="8" orient="horz" pos="1617">
          <p15:clr>
            <a:srgbClr val="A4A3A4"/>
          </p15:clr>
        </p15:guide>
        <p15:guide id="9" orient="horz" pos="2257">
          <p15:clr>
            <a:srgbClr val="A4A3A4"/>
          </p15:clr>
        </p15:guide>
        <p15:guide id="10" pos="5517">
          <p15:clr>
            <a:srgbClr val="A4A3A4"/>
          </p15:clr>
        </p15:guide>
        <p15:guide id="11" pos="277">
          <p15:clr>
            <a:srgbClr val="A4A3A4"/>
          </p15:clr>
        </p15:guide>
        <p15:guide id="12" pos="2824">
          <p15:clr>
            <a:srgbClr val="A4A3A4"/>
          </p15:clr>
        </p15:guide>
        <p15:guide id="13" pos="47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636463"/>
    <a:srgbClr val="3C3C3B"/>
    <a:srgbClr val="0092D2"/>
    <a:srgbClr val="C0C1BF"/>
    <a:srgbClr val="8D8E8D"/>
    <a:srgbClr val="0091CE"/>
    <a:srgbClr val="DDDEDD"/>
    <a:srgbClr val="141313"/>
    <a:srgbClr val="FFFFFF"/>
    <a:srgbClr val="0A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3209" autoAdjust="0"/>
  </p:normalViewPr>
  <p:slideViewPr>
    <p:cSldViewPr snapToGrid="0" snapToObjects="1">
      <p:cViewPr varScale="1">
        <p:scale>
          <a:sx n="157" d="100"/>
          <a:sy n="157" d="100"/>
        </p:scale>
        <p:origin x="1424" y="160"/>
      </p:cViewPr>
      <p:guideLst>
        <p:guide orient="horz" pos="415"/>
        <p:guide orient="horz" pos="2380"/>
        <p:guide orient="horz" pos="113"/>
        <p:guide orient="horz" pos="694"/>
        <p:guide orient="horz" pos="1772"/>
        <p:guide orient="horz" pos="2900"/>
        <p:guide orient="horz" pos="2354"/>
        <p:guide orient="horz" pos="1617"/>
        <p:guide orient="horz" pos="2257"/>
        <p:guide pos="5517"/>
        <p:guide pos="277"/>
        <p:guide pos="2824"/>
        <p:guide pos="47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6" d="100"/>
          <a:sy n="86" d="100"/>
        </p:scale>
        <p:origin x="-3304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BDD3B-9170-5E4A-9D00-496CCBD3B9C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DC55E-84CF-5949-AC3F-76AE0BE16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498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46F0A-C3BF-4A46-9C3F-26D246D78225}" type="datetimeFigureOut">
              <a:rPr lang="en-US" smtClean="0"/>
              <a:t>10/17/17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8775E-C451-0248-9348-B32064A282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328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4000"/>
              </a:lnSpc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6626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1811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ts val="4000"/>
              </a:lnSpc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00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116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521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611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886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27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201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864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8775E-C451-0248-9348-B32064A282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63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58813"/>
          </a:xfrm>
          <a:prstGeom prst="rect">
            <a:avLst/>
          </a:prstGeom>
          <a:solidFill>
            <a:srgbClr val="3C3C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3C3C3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5438" y="4894101"/>
            <a:ext cx="422122" cy="187040"/>
          </a:xfrm>
        </p:spPr>
        <p:txBody>
          <a:bodyPr/>
          <a:lstStyle>
            <a:lvl1pPr>
              <a:defRPr sz="800" b="0" i="0">
                <a:solidFill>
                  <a:srgbClr val="8D8E8D"/>
                </a:solidFill>
                <a:latin typeface="PFDinTextPro-Light"/>
                <a:cs typeface="PFDinTextPro-Light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9000" y="87926"/>
            <a:ext cx="1178560" cy="44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860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167510" y="67369"/>
            <a:ext cx="7257756" cy="514038"/>
          </a:xfrm>
        </p:spPr>
        <p:txBody>
          <a:bodyPr anchor="t">
            <a:noAutofit/>
          </a:bodyPr>
          <a:lstStyle>
            <a:lvl1pPr algn="l">
              <a:defRPr sz="3600" b="0" cap="none">
                <a:solidFill>
                  <a:srgbClr val="0092D2"/>
                </a:solidFill>
                <a:latin typeface="PFDinTextPro-Light"/>
                <a:cs typeface="PFDinTextPro-Light"/>
              </a:defRPr>
            </a:lvl1pPr>
          </a:lstStyle>
          <a:p>
            <a:r>
              <a:rPr lang="en-US" dirty="0" smtClean="0"/>
              <a:t>Header Goes Here</a:t>
            </a:r>
            <a:endParaRPr lang="en-US" dirty="0"/>
          </a:p>
        </p:txBody>
      </p:sp>
      <p:pic>
        <p:nvPicPr>
          <p:cNvPr id="4" name="Picture 3" descr="GoPro_Be_a_HERO_Logo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558" y="266547"/>
            <a:ext cx="1266508" cy="327438"/>
          </a:xfrm>
          <a:prstGeom prst="rect">
            <a:avLst/>
          </a:prstGeom>
        </p:spPr>
      </p:pic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5438" y="4894101"/>
            <a:ext cx="422122" cy="187040"/>
          </a:xfrm>
        </p:spPr>
        <p:txBody>
          <a:bodyPr/>
          <a:lstStyle>
            <a:lvl1pPr>
              <a:defRPr sz="800" b="0" i="0">
                <a:solidFill>
                  <a:srgbClr val="8D8E8D"/>
                </a:solidFill>
                <a:latin typeface="PFDinTextPro-Light"/>
                <a:cs typeface="PFDinTextPro-Light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137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5438" y="4894101"/>
            <a:ext cx="422122" cy="187040"/>
          </a:xfrm>
        </p:spPr>
        <p:txBody>
          <a:bodyPr/>
          <a:lstStyle>
            <a:lvl1pPr>
              <a:defRPr sz="800" b="0" i="0">
                <a:solidFill>
                  <a:srgbClr val="8D8E8D"/>
                </a:solidFill>
                <a:latin typeface="PFDinTextPro-Light"/>
                <a:cs typeface="PFDinTextPro-Light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98928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3F5AD-F742-6D49-BFC0-835F8F1A6645}" type="datetime1">
              <a:rPr lang="en-US" smtClean="0"/>
              <a:t>10/17/17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088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PFDinTextPro-Regular"/>
                <a:cs typeface="PFDinTextPro-Regular"/>
              </a:defRPr>
            </a:lvl1pPr>
          </a:lstStyle>
          <a:p>
            <a:fld id="{3C25EE58-DC16-2F40-94B3-E0D2BBCBC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575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3" r:id="rId2"/>
    <p:sldLayoutId id="2147483664" r:id="rId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tiff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4" Type="http://schemas.openxmlformats.org/officeDocument/2006/relationships/image" Target="../media/image12.tiff"/><Relationship Id="rId5" Type="http://schemas.openxmlformats.org/officeDocument/2006/relationships/image" Target="../media/image13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17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oPro_Be_a_HERO_Logo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9677" y="4175194"/>
            <a:ext cx="2136464" cy="76302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71283"/>
            <a:ext cx="91535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2747" y="3515659"/>
            <a:ext cx="714429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charset="0"/>
                <a:ea typeface="Times New Roman" charset="0"/>
              </a:rPr>
              <a:t>AHG8: An Update on RSP </a:t>
            </a:r>
            <a:r>
              <a:rPr lang="en-US" sz="2400" b="1" dirty="0" smtClean="0">
                <a:latin typeface="Times New Roman" charset="0"/>
                <a:ea typeface="Times New Roman" charset="0"/>
              </a:rPr>
              <a:t>Projection (JVET-H0056)</a:t>
            </a:r>
          </a:p>
          <a:p>
            <a:endParaRPr lang="en-US" sz="1400" b="1" dirty="0" smtClean="0">
              <a:latin typeface="Times New Roman" charset="0"/>
              <a:ea typeface="Times New Roman" charset="0"/>
            </a:endParaRPr>
          </a:p>
          <a:p>
            <a:r>
              <a:rPr lang="en-US" sz="1400" b="1" dirty="0" smtClean="0">
                <a:latin typeface="Times New Roman" charset="0"/>
                <a:ea typeface="Times New Roman" charset="0"/>
              </a:rPr>
              <a:t>Adeel Abbas, David Newman</a:t>
            </a:r>
            <a:r>
              <a:rPr lang="en-US" sz="1400" dirty="0" smtClean="0"/>
              <a:t> </a:t>
            </a:r>
            <a:endParaRPr lang="en-US" sz="1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58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Conclusion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3338" y="663693"/>
            <a:ext cx="8089483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An improvement to RSP is proposed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Average 0.7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%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Luma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and 1.0% Chroma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gain over anchor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Maximum 1.4%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Luma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 and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1.6%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Chroma gain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for Chairlift sequence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Negligible change in conversion-only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performance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 fix for WS-PSNR (codec) is proposed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Results have been cross-checked by Samsung </a:t>
            </a: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in </a:t>
            </a:r>
            <a:r>
              <a:rPr 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JVET-H0079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Suggestion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to adopt this change in next version of 360Lib</a:t>
            </a:r>
          </a:p>
        </p:txBody>
      </p:sp>
    </p:spTree>
    <p:extLst>
      <p:ext uri="{BB962C8B-B14F-4D97-AF65-F5344CB8AC3E}">
        <p14:creationId xmlns:p14="http://schemas.microsoft.com/office/powerpoint/2010/main" val="4568508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332047" y="3973796"/>
            <a:ext cx="2259997" cy="457200"/>
          </a:xfrm>
          <a:prstGeom prst="rect">
            <a:avLst/>
          </a:prstGeom>
          <a:solidFill>
            <a:srgbClr val="009F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32047" y="3971800"/>
            <a:ext cx="2259997" cy="407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kern="800" spc="300" dirty="0" smtClean="0">
                <a:solidFill>
                  <a:srgbClr val="FFFFFF"/>
                </a:solidFill>
                <a:latin typeface="PFDinTextPro-Light"/>
                <a:cs typeface="PFDinTextPro-Light"/>
              </a:rPr>
              <a:t>Thank You</a:t>
            </a:r>
            <a:endParaRPr lang="en-US" kern="800" spc="300" dirty="0">
              <a:solidFill>
                <a:srgbClr val="FFFFFF"/>
              </a:solidFill>
              <a:latin typeface="PFDinTextPro-Light"/>
              <a:cs typeface="PFDinTextPro-Ligh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89075"/>
            <a:ext cx="91440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813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0839" y="4893793"/>
            <a:ext cx="422122" cy="187040"/>
          </a:xfrm>
        </p:spPr>
        <p:txBody>
          <a:bodyPr/>
          <a:lstStyle/>
          <a:p>
            <a:r>
              <a:rPr lang="en-US" dirty="0" smtClean="0">
                <a:solidFill>
                  <a:srgbClr val="8D8E8D"/>
                </a:solidFill>
                <a:latin typeface="PFDinTextPro-Light"/>
                <a:cs typeface="PFDinTextPro-Light"/>
              </a:rPr>
              <a:t>PG #</a:t>
            </a:r>
            <a:endParaRPr lang="en-US" dirty="0">
              <a:solidFill>
                <a:srgbClr val="8D8E8D"/>
              </a:solidFill>
              <a:latin typeface="PFDinTextPro-Light"/>
              <a:cs typeface="PFDinTextPro-Ligh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Summary of Contribution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3338" y="663693"/>
            <a:ext cx="8089483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Propose an improvement to Rotated Sphere Projection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The proposed method 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D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raws an RSP arc by looking at a point on sphere (3D Arc)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Draws arc on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 16x16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grid, which helps block based codecs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Arc granularity is configurable</a:t>
            </a: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 fix for WS-PSNR (codec) is proposed</a:t>
            </a:r>
          </a:p>
          <a:p>
            <a:pPr marL="742950" lvl="1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Uses the new arc to determine if a point needs to be considered or not</a:t>
            </a:r>
          </a:p>
        </p:txBody>
      </p:sp>
    </p:spTree>
    <p:extLst>
      <p:ext uri="{BB962C8B-B14F-4D97-AF65-F5344CB8AC3E}">
        <p14:creationId xmlns:p14="http://schemas.microsoft.com/office/powerpoint/2010/main" val="37279546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RSP Explanation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4091" y="785703"/>
            <a:ext cx="822150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Two faces extracted from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ERP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3:2 aspect ratio with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same math as ERP and 25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% fewer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pixels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  <a:p>
            <a:pPr marL="285750" indent="-285750">
              <a:lnSpc>
                <a:spcPct val="140000"/>
              </a:lnSpc>
              <a:buClr>
                <a:srgbClr val="8D8E8D"/>
              </a:buClr>
              <a:buFont typeface="Arial"/>
              <a:buChar char="•"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Arrangement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is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similar to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two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rubber pieces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forming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 tennis 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ball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65546" y="4680593"/>
            <a:ext cx="982299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buClr>
                <a:srgbClr val="8D8E8D"/>
              </a:buClr>
            </a:pPr>
            <a:r>
              <a:rPr 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RSP Image</a:t>
            </a: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  <p:pic>
        <p:nvPicPr>
          <p:cNvPr id="7" name="Picture 6" descr="../../../../../../../Desktop/Screen%20Shot%202017-03-22%20at%2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5545" y="875658"/>
            <a:ext cx="955179" cy="914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Straight Arrow Connector 7"/>
          <p:cNvCxnSpPr/>
          <p:nvPr/>
        </p:nvCxnSpPr>
        <p:spPr>
          <a:xfrm flipV="1">
            <a:off x="3343878" y="2807044"/>
            <a:ext cx="1401359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343878" y="4076950"/>
            <a:ext cx="1358074" cy="90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Arc 9"/>
          <p:cNvSpPr/>
          <p:nvPr/>
        </p:nvSpPr>
        <p:spPr>
          <a:xfrm flipH="1">
            <a:off x="264091" y="2790844"/>
            <a:ext cx="1332375" cy="1389667"/>
          </a:xfrm>
          <a:prstGeom prst="arc">
            <a:avLst>
              <a:gd name="adj1" fmla="val 16200000"/>
              <a:gd name="adj2" fmla="val 5489477"/>
            </a:avLst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800" dirty="0" smtClean="0"/>
              <a:t>Sphere Rotation</a:t>
            </a:r>
            <a:endParaRPr lang="en-US" sz="8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036" y="2201264"/>
            <a:ext cx="3703320" cy="2468880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046474" y="2266000"/>
            <a:ext cx="2194560" cy="1097280"/>
            <a:chOff x="1033123" y="2103237"/>
            <a:chExt cx="2194560" cy="1097280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3123" y="2103237"/>
              <a:ext cx="2194560" cy="109728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1319284" y="2364856"/>
              <a:ext cx="1619534" cy="586607"/>
            </a:xfrm>
            <a:prstGeom prst="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046474" y="3540961"/>
            <a:ext cx="2194560" cy="1097280"/>
            <a:chOff x="1033123" y="3496480"/>
            <a:chExt cx="2194560" cy="1097280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3123" y="3496480"/>
              <a:ext cx="2194560" cy="109728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1319284" y="3756356"/>
              <a:ext cx="1619534" cy="586607"/>
            </a:xfrm>
            <a:prstGeom prst="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5666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Chart Image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528" y="976062"/>
            <a:ext cx="7772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606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Chart Image in RSP (Anchor)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249" y="995421"/>
            <a:ext cx="5852160" cy="390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09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RSP Arc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9477" y="884562"/>
            <a:ext cx="1816100" cy="3657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64764" y="884562"/>
            <a:ext cx="1825413" cy="3657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92192" y="884562"/>
            <a:ext cx="1828800" cy="3657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8"/>
          <p:cNvSpPr/>
          <p:nvPr/>
        </p:nvSpPr>
        <p:spPr>
          <a:xfrm>
            <a:off x="924201" y="4608782"/>
            <a:ext cx="806651" cy="43704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marR="0" lvl="0" indent="-285750" algn="ctr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8D8E8D"/>
              </a:buClr>
              <a:buSzTx/>
              <a:buFont typeface="Arial"/>
              <a:buNone/>
              <a:tabLst/>
              <a:defRPr/>
            </a:pPr>
            <a:r>
              <a:rPr 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Anchor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74144" y="4627825"/>
            <a:ext cx="806651" cy="39895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marR="0" lvl="0" indent="-285750" algn="ctr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8D8E8D"/>
              </a:buClr>
              <a:buSzTx/>
              <a:buFont typeface="Arial"/>
              <a:buNone/>
              <a:tabLst/>
              <a:defRPr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3D Arc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943640" y="4608780"/>
            <a:ext cx="2030427" cy="43704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marR="0" lvl="0" indent="-285750" algn="ctr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8D8E8D"/>
              </a:buClr>
              <a:buSzTx/>
              <a:buFont typeface="Arial"/>
              <a:buNone/>
              <a:tabLst/>
              <a:defRPr/>
            </a:pPr>
            <a:r>
              <a:rPr 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3D Arc on 16x16 grid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PFDinTextPro-Light"/>
              <a:cs typeface="PFDinText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19534133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Coding CTC Results (Anchor)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23" y="1309804"/>
            <a:ext cx="8229600" cy="286717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053574" y="4179905"/>
            <a:ext cx="3040898" cy="43704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marR="0" lvl="0" indent="-285750" algn="ctr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8D8E8D"/>
              </a:buClr>
              <a:buSzTx/>
              <a:buFont typeface="Arial"/>
              <a:buNone/>
              <a:tabLst/>
              <a:defRPr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Anchor RSP against PERP Anchor</a:t>
            </a:r>
          </a:p>
        </p:txBody>
      </p:sp>
    </p:spTree>
    <p:extLst>
      <p:ext uri="{BB962C8B-B14F-4D97-AF65-F5344CB8AC3E}">
        <p14:creationId xmlns:p14="http://schemas.microsoft.com/office/powerpoint/2010/main" val="12329839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Coding CTC Results (Proposed)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23" y="1309804"/>
            <a:ext cx="8229600" cy="28671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96929" y="4179905"/>
            <a:ext cx="3177293" cy="43704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marR="0" lvl="0" indent="-285750" algn="ctr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8D8E8D"/>
              </a:buClr>
              <a:buSzTx/>
              <a:buFont typeface="Arial"/>
              <a:buNone/>
              <a:tabLst/>
              <a:defRPr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Proposed RSP against PERP Anchor</a:t>
            </a:r>
          </a:p>
        </p:txBody>
      </p:sp>
    </p:spTree>
    <p:extLst>
      <p:ext uri="{BB962C8B-B14F-4D97-AF65-F5344CB8AC3E}">
        <p14:creationId xmlns:p14="http://schemas.microsoft.com/office/powerpoint/2010/main" val="653328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0200" y="76200"/>
            <a:ext cx="631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PFDinTextPro-Light"/>
                <a:cs typeface="PFDinTextPro-Light"/>
              </a:rPr>
              <a:t>Coding Results on H0021 Content</a:t>
            </a:r>
            <a:endParaRPr lang="en-US" sz="2800" dirty="0">
              <a:solidFill>
                <a:schemeClr val="bg1"/>
              </a:solidFill>
              <a:latin typeface="PFDinTextPro-Light"/>
              <a:cs typeface="PFDinTextPro-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02997" y="2209137"/>
            <a:ext cx="3177293" cy="43704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marR="0" lvl="0" indent="-285750" algn="ctr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8D8E8D"/>
              </a:buClr>
              <a:buSzTx/>
              <a:buFont typeface="Arial"/>
              <a:buNone/>
              <a:tabLst/>
              <a:defRPr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Anchor RSP against PERP Anchor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044" y="947440"/>
            <a:ext cx="5029200" cy="13183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7044" y="3088981"/>
            <a:ext cx="5029200" cy="131394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002996" y="4387309"/>
            <a:ext cx="3177293" cy="39895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marR="0" lvl="0" indent="-285750" algn="ctr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8D8E8D"/>
              </a:buClr>
              <a:buSzTx/>
              <a:buFont typeface="Arial"/>
              <a:buNone/>
              <a:tabLst/>
              <a:defRPr/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FDinTextPro-Light"/>
                <a:cs typeface="PFDinTextPro-Light"/>
              </a:rPr>
              <a:t>Proposed RSP against PERP Anchor</a:t>
            </a:r>
          </a:p>
        </p:txBody>
      </p:sp>
    </p:spTree>
    <p:extLst>
      <p:ext uri="{BB962C8B-B14F-4D97-AF65-F5344CB8AC3E}">
        <p14:creationId xmlns:p14="http://schemas.microsoft.com/office/powerpoint/2010/main" val="15853420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itching-scenario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stitching-scenarios.potx</Template>
  <TotalTime>42575</TotalTime>
  <Words>253</Words>
  <Application>Microsoft Macintosh PowerPoint</Application>
  <PresentationFormat>On-screen Show (16:9)</PresentationFormat>
  <Paragraphs>52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Calibri</vt:lpstr>
      <vt:lpstr>PFDinTextPro-Light</vt:lpstr>
      <vt:lpstr>PFDinTextPro-Regular</vt:lpstr>
      <vt:lpstr>Times New Roman</vt:lpstr>
      <vt:lpstr>Arial</vt:lpstr>
      <vt:lpstr>stitching-scenarios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Thomas, Matthew D.</dc:creator>
  <cp:lastModifiedBy>Adeel Abbas</cp:lastModifiedBy>
  <cp:revision>226</cp:revision>
  <cp:lastPrinted>2014-02-27T00:38:40Z</cp:lastPrinted>
  <dcterms:created xsi:type="dcterms:W3CDTF">2014-09-17T19:06:46Z</dcterms:created>
  <dcterms:modified xsi:type="dcterms:W3CDTF">2017-10-18T00:52:12Z</dcterms:modified>
</cp:coreProperties>
</file>