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sldIdLst>
    <p:sldId id="322" r:id="rId2"/>
    <p:sldId id="324" r:id="rId3"/>
    <p:sldId id="326" r:id="rId4"/>
    <p:sldId id="325" r:id="rId5"/>
    <p:sldId id="332" r:id="rId6"/>
    <p:sldId id="328" r:id="rId7"/>
    <p:sldId id="329" r:id="rId8"/>
    <p:sldId id="330" r:id="rId9"/>
    <p:sldId id="323" r:id="rId10"/>
    <p:sldId id="331" r:id="rId11"/>
    <p:sldId id="333" r:id="rId1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E2C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93" autoAdjust="0"/>
    <p:restoredTop sz="94660"/>
  </p:normalViewPr>
  <p:slideViewPr>
    <p:cSldViewPr showGuides="1">
      <p:cViewPr varScale="1">
        <p:scale>
          <a:sx n="67" d="100"/>
          <a:sy n="67" d="100"/>
        </p:scale>
        <p:origin x="1392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1400" b="0" i="0" u="none" strike="noStrike" baseline="0">
                <a:effectLst/>
              </a:rPr>
              <a:t>Last level cache miss (DLmr) difference between SAO on and off</a:t>
            </a:r>
            <a:endParaRPr lang="ja-JP" alt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0.14258092738407699"/>
          <c:y val="0.18746536891221929"/>
          <c:w val="0.82686351706036743"/>
          <c:h val="0.49677857976086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Sheet6!$B$1</c:f>
              <c:strCache>
                <c:ptCount val="1"/>
                <c:pt idx="0">
                  <c:v>sao 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Sheet6!$A$2:$A$8</c:f>
              <c:strCache>
                <c:ptCount val="7"/>
                <c:pt idx="0">
                  <c:v>PROGRAM</c:v>
                </c:pt>
                <c:pt idx="1">
                  <c:v>__memcpy_sse2
_unaligned</c:v>
                </c:pt>
                <c:pt idx="2">
                  <c:v>filter&lt;8</c:v>
                </c:pt>
                <c:pt idx="3">
                  <c:v>filter&lt;4</c:v>
                </c:pt>
                <c:pt idx="4">
                  <c:v>xEdgeFilterLuma</c:v>
                </c:pt>
                <c:pt idx="5">
                  <c:v>offsetBlock</c:v>
                </c:pt>
                <c:pt idx="6">
                  <c:v>xCalcVarPerPixel</c:v>
                </c:pt>
              </c:strCache>
            </c:strRef>
          </c:cat>
          <c:val>
            <c:numRef>
              <c:f>Sheet6!$B$2:$B$8</c:f>
              <c:numCache>
                <c:formatCode>General</c:formatCode>
                <c:ptCount val="7"/>
                <c:pt idx="0">
                  <c:v>40803216</c:v>
                </c:pt>
                <c:pt idx="1">
                  <c:v>7670503</c:v>
                </c:pt>
                <c:pt idx="2">
                  <c:v>4346016</c:v>
                </c:pt>
                <c:pt idx="3">
                  <c:v>3674882</c:v>
                </c:pt>
                <c:pt idx="4">
                  <c:v>3465721</c:v>
                </c:pt>
                <c:pt idx="5">
                  <c:v>2879366</c:v>
                </c:pt>
                <c:pt idx="6">
                  <c:v>2507827</c:v>
                </c:pt>
              </c:numCache>
            </c:numRef>
          </c:val>
        </c:ser>
        <c:ser>
          <c:idx val="1"/>
          <c:order val="1"/>
          <c:tx>
            <c:strRef>
              <c:f>Sheet6!$C$1</c:f>
              <c:strCache>
                <c:ptCount val="1"/>
                <c:pt idx="0">
                  <c:v>sao off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Sheet6!$A$2:$A$8</c:f>
              <c:strCache>
                <c:ptCount val="7"/>
                <c:pt idx="0">
                  <c:v>PROGRAM</c:v>
                </c:pt>
                <c:pt idx="1">
                  <c:v>__memcpy_sse2
_unaligned</c:v>
                </c:pt>
                <c:pt idx="2">
                  <c:v>filter&lt;8</c:v>
                </c:pt>
                <c:pt idx="3">
                  <c:v>filter&lt;4</c:v>
                </c:pt>
                <c:pt idx="4">
                  <c:v>xEdgeFilterLuma</c:v>
                </c:pt>
                <c:pt idx="5">
                  <c:v>offsetBlock</c:v>
                </c:pt>
                <c:pt idx="6">
                  <c:v>xCalcVarPerPixel</c:v>
                </c:pt>
              </c:strCache>
            </c:strRef>
          </c:cat>
          <c:val>
            <c:numRef>
              <c:f>Sheet6!$C$2:$C$8</c:f>
              <c:numCache>
                <c:formatCode>General</c:formatCode>
                <c:ptCount val="7"/>
                <c:pt idx="0">
                  <c:v>30937242</c:v>
                </c:pt>
                <c:pt idx="1">
                  <c:v>773276</c:v>
                </c:pt>
                <c:pt idx="2">
                  <c:v>4362181</c:v>
                </c:pt>
                <c:pt idx="3">
                  <c:v>3710678</c:v>
                </c:pt>
                <c:pt idx="4">
                  <c:v>3472490</c:v>
                </c:pt>
                <c:pt idx="6">
                  <c:v>2444992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8335176"/>
        <c:axId val="288337528"/>
      </c:barChart>
      <c:catAx>
        <c:axId val="288335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88337528"/>
        <c:crosses val="autoZero"/>
        <c:auto val="1"/>
        <c:lblAlgn val="ctr"/>
        <c:lblOffset val="100"/>
        <c:noMultiLvlLbl val="0"/>
      </c:catAx>
      <c:valAx>
        <c:axId val="288337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88335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1327209098862643"/>
          <c:y val="0.24594852726742486"/>
          <c:w val="0.22901115485564305"/>
          <c:h val="7.81255468066491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8077200" cy="787532"/>
          </a:xfrm>
        </p:spPr>
        <p:txBody>
          <a:bodyPr tIns="0" bIns="0" anchor="t"/>
          <a:lstStyle>
            <a:lvl1pPr algn="ctr">
              <a:defRPr sz="3600" b="1">
                <a:solidFill>
                  <a:schemeClr val="tx1"/>
                </a:solidFill>
              </a:defRPr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85801" y="3143248"/>
            <a:ext cx="8077200" cy="1113862"/>
          </a:xfrm>
        </p:spPr>
        <p:txBody>
          <a:bodyPr lIns="118872" tIns="0" rIns="45720" bIns="0" anchor="b"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ja-JP" altLang="en-US" smtClean="0"/>
              <a:t>マスタ サブタイトルの書式設定</a:t>
            </a:r>
            <a:endParaRPr lang="en-US" dirty="0"/>
          </a:p>
        </p:txBody>
      </p:sp>
      <p:sp>
        <p:nvSpPr>
          <p:cNvPr id="15" name="コンテンツ プレースホルダ 14"/>
          <p:cNvSpPr>
            <a:spLocks noGrp="1"/>
          </p:cNvSpPr>
          <p:nvPr>
            <p:ph sz="quarter" idx="10"/>
          </p:nvPr>
        </p:nvSpPr>
        <p:spPr>
          <a:xfrm>
            <a:off x="571472" y="6429396"/>
            <a:ext cx="2428875" cy="285750"/>
          </a:xfrm>
        </p:spPr>
        <p:txBody>
          <a:bodyPr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A78393F-6B2C-4D2B-BDDB-A73E50A3C02F}" type="datetimeFigureOut">
              <a:rPr kumimoji="1" lang="ja-JP" altLang="en-US" smtClean="0"/>
              <a:pPr/>
              <a:t>2017/10/19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2D8CAF-10DA-4457-8FBB-6EF6D2888E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正方形/長方形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6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A78393F-6B2C-4D2B-BDDB-A73E50A3C02F}" type="datetimeFigureOut">
              <a:rPr kumimoji="1" lang="ja-JP" altLang="en-US" smtClean="0"/>
              <a:pPr/>
              <a:t>2017/10/19</a:t>
            </a:fld>
            <a:endParaRPr kumimoji="1" lang="ja-JP" altLang="en-US"/>
          </a:p>
        </p:txBody>
      </p:sp>
      <p:sp>
        <p:nvSpPr>
          <p:cNvPr id="7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8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2D8CAF-10DA-4457-8FBB-6EF6D2888E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7080"/>
            <a:ext cx="8229600" cy="416032"/>
          </a:xfrm>
        </p:spPr>
        <p:txBody>
          <a:bodyPr/>
          <a:lstStyle>
            <a:lvl1pPr>
              <a:defRPr sz="280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A78393F-6B2C-4D2B-BDDB-A73E50A3C02F}" type="datetimeFigureOut">
              <a:rPr kumimoji="1" lang="ja-JP" altLang="en-US" smtClean="0"/>
              <a:pPr/>
              <a:t>2017/10/19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0F2D8CAF-10DA-4457-8FBB-6EF6D2888E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 userDrawn="1"/>
        </p:nvSpPr>
        <p:spPr>
          <a:xfrm>
            <a:off x="7569473" y="69651"/>
            <a:ext cx="1574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JVET-H0039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正方形/長方形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A78393F-6B2C-4D2B-BDDB-A73E50A3C02F}" type="datetimeFigureOut">
              <a:rPr kumimoji="1" lang="ja-JP" altLang="en-US" smtClean="0"/>
              <a:pPr/>
              <a:t>2017/10/19</a:t>
            </a:fld>
            <a:endParaRPr kumimoji="1" lang="ja-JP" altLang="en-US"/>
          </a:p>
        </p:txBody>
      </p:sp>
      <p:sp>
        <p:nvSpPr>
          <p:cNvPr id="7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8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0F2D8CAF-10DA-4457-8FBB-6EF6D2888E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A78393F-6B2C-4D2B-BDDB-A73E50A3C02F}" type="datetimeFigureOut">
              <a:rPr kumimoji="1" lang="ja-JP" altLang="en-US" smtClean="0"/>
              <a:pPr/>
              <a:t>2017/10/19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0F2D8CAF-10DA-4457-8FBB-6EF6D2888E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A78393F-6B2C-4D2B-BDDB-A73E50A3C02F}" type="datetimeFigureOut">
              <a:rPr kumimoji="1" lang="ja-JP" altLang="en-US" smtClean="0"/>
              <a:pPr/>
              <a:t>2017/10/19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0F2D8CAF-10DA-4457-8FBB-6EF6D2888E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A78393F-6B2C-4D2B-BDDB-A73E50A3C02F}" type="datetimeFigureOut">
              <a:rPr kumimoji="1" lang="ja-JP" altLang="en-US" smtClean="0"/>
              <a:pPr/>
              <a:t>2017/10/19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0F2D8CAF-10DA-4457-8FBB-6EF6D2888E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A78393F-6B2C-4D2B-BDDB-A73E50A3C02F}" type="datetimeFigureOut">
              <a:rPr kumimoji="1" lang="ja-JP" altLang="en-US" smtClean="0"/>
              <a:pPr/>
              <a:t>2017/10/19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0F2D8CAF-10DA-4457-8FBB-6EF6D2888E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7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A78393F-6B2C-4D2B-BDDB-A73E50A3C02F}" type="datetimeFigureOut">
              <a:rPr kumimoji="1" lang="ja-JP" altLang="en-US" smtClean="0"/>
              <a:pPr/>
              <a:t>2017/10/19</a:t>
            </a:fld>
            <a:endParaRPr kumimoji="1" lang="ja-JP" altLang="en-US"/>
          </a:p>
        </p:txBody>
      </p:sp>
      <p:sp>
        <p:nvSpPr>
          <p:cNvPr id="8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0F2D8CAF-10DA-4457-8FBB-6EF6D2888E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ja-JP" altLang="en-US" noProof="0" smtClean="0"/>
              <a:t>アイコンをクリックして図を追加</a:t>
            </a:r>
            <a:endParaRPr lang="en-US" noProof="0" dirty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7" name="日付プレースホルダ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 sz="1200"/>
            </a:lvl1pPr>
          </a:lstStyle>
          <a:p>
            <a:fld id="{AA78393F-6B2C-4D2B-BDDB-A73E50A3C02F}" type="datetimeFigureOut">
              <a:rPr kumimoji="1" lang="ja-JP" altLang="en-US" smtClean="0"/>
              <a:pPr/>
              <a:t>2017/10/19</a:t>
            </a:fld>
            <a:endParaRPr kumimoji="1" lang="ja-JP" altLang="en-US"/>
          </a:p>
        </p:txBody>
      </p:sp>
      <p:sp>
        <p:nvSpPr>
          <p:cNvPr id="8" name="フッター プレースホルダ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スライド番号プレースホルダ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0F2D8CAF-10DA-4457-8FBB-6EF6D2888E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 bwMode="invGray">
          <a:xfrm>
            <a:off x="0" y="596900"/>
            <a:ext cx="9144000" cy="17463"/>
          </a:xfrm>
          <a:prstGeom prst="rect">
            <a:avLst/>
          </a:prstGeom>
          <a:solidFill>
            <a:srgbClr val="002060"/>
          </a:solidFill>
          <a:ln w="48000" cap="flat" cmpd="thickThin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正方形/長方形 6"/>
          <p:cNvSpPr/>
          <p:nvPr/>
        </p:nvSpPr>
        <p:spPr bwMode="ltGray">
          <a:xfrm>
            <a:off x="0" y="0"/>
            <a:ext cx="9144000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1028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84138"/>
            <a:ext cx="82296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9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785813"/>
            <a:ext cx="8229600" cy="561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fld id="{AA78393F-6B2C-4D2B-BDDB-A73E50A3C02F}" type="datetimeFigureOut">
              <a:rPr kumimoji="1" lang="ja-JP" altLang="en-US" smtClean="0"/>
              <a:pPr/>
              <a:t>2017/10/19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>
                    <a:shade val="50000"/>
                  </a:schemeClr>
                </a:solidFill>
                <a:latin typeface="+mn-lt"/>
                <a:ea typeface="+mn-ea"/>
              </a:defRPr>
            </a:lvl1pPr>
            <a:extLst/>
          </a:lstStyle>
          <a:p>
            <a:fld id="{0F2D8CAF-10DA-4457-8FBB-6EF6D2888E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9pPr>
      <a:extLst/>
    </p:titleStyle>
    <p:bodyStyle>
      <a:lvl1pPr marL="360363" indent="-241300" algn="l" rtl="0" eaLnBrk="1" fontAlgn="base" hangingPunct="1">
        <a:spcBef>
          <a:spcPct val="0"/>
        </a:spcBef>
        <a:spcAft>
          <a:spcPct val="0"/>
        </a:spcAft>
        <a:buClr>
          <a:srgbClr val="0E2C3E"/>
        </a:buClr>
        <a:buSzPct val="80000"/>
        <a:buFont typeface="Wingdings 2" pitchFamily="18" charset="2"/>
        <a:buChar char="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1" fontAlgn="base" hangingPunct="1">
        <a:spcBef>
          <a:spcPct val="20000"/>
        </a:spcBef>
        <a:spcAft>
          <a:spcPct val="0"/>
        </a:spcAft>
        <a:buClr>
          <a:srgbClr val="14425D"/>
        </a:buClr>
        <a:buSzPct val="90000"/>
        <a:buFont typeface="Wingdings" pitchFamily="2" charset="2"/>
        <a:buChar char="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indent="-185738" algn="l" rtl="0" eaLnBrk="1" fontAlgn="base" hangingPunct="1">
        <a:spcBef>
          <a:spcPct val="20000"/>
        </a:spcBef>
        <a:spcAft>
          <a:spcPct val="0"/>
        </a:spcAft>
        <a:buClr>
          <a:srgbClr val="4EA5D8"/>
        </a:buClr>
        <a:buFont typeface="Arial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982663" indent="-174625" algn="l" rtl="0" eaLnBrk="1" fontAlgn="base" hangingPunct="1">
        <a:spcBef>
          <a:spcPct val="20000"/>
        </a:spcBef>
        <a:spcAft>
          <a:spcPct val="0"/>
        </a:spcAft>
        <a:buClr>
          <a:srgbClr val="4EA5D8"/>
        </a:buClr>
        <a:buFont typeface="Arial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166813" indent="-184150" algn="l" rtl="0" eaLnBrk="1" fontAlgn="base" hangingPunct="1">
        <a:spcBef>
          <a:spcPct val="20000"/>
        </a:spcBef>
        <a:spcAft>
          <a:spcPct val="0"/>
        </a:spcAft>
        <a:buClr>
          <a:srgbClr val="4EA5D8"/>
        </a:buClr>
        <a:buFont typeface="Wingdings 3" pitchFamily="18" charset="2"/>
        <a:buChar char=""/>
        <a:defRPr kumimoji="1" lang="en-US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ja-JP" dirty="0"/>
              <a:t>AHG5: On worst case memory bandwidth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33400" y="3874039"/>
            <a:ext cx="8077200" cy="1113862"/>
          </a:xfrm>
        </p:spPr>
        <p:txBody>
          <a:bodyPr/>
          <a:lstStyle/>
          <a:p>
            <a:endParaRPr kumimoji="1" lang="en-US" altLang="ja-JP" dirty="0" smtClean="0"/>
          </a:p>
          <a:p>
            <a:pPr hangingPunct="0"/>
            <a:r>
              <a:rPr lang="en-CA" altLang="ja-JP" dirty="0"/>
              <a:t>Tomohiro </a:t>
            </a:r>
            <a:r>
              <a:rPr lang="en-CA" altLang="ja-JP" dirty="0" smtClean="0"/>
              <a:t>Ikai</a:t>
            </a:r>
            <a:r>
              <a:rPr lang="en-CA" altLang="ja-JP" baseline="30000" dirty="0" smtClean="0"/>
              <a:t>*1</a:t>
            </a:r>
            <a:endParaRPr lang="ja-JP" altLang="ja-JP" baseline="30000" dirty="0"/>
          </a:p>
          <a:p>
            <a:pPr hangingPunct="0"/>
            <a:r>
              <a:rPr lang="en-CA" altLang="ja-JP" dirty="0" err="1"/>
              <a:t>Ryoji</a:t>
            </a:r>
            <a:r>
              <a:rPr lang="en-CA" altLang="ja-JP" dirty="0"/>
              <a:t> </a:t>
            </a:r>
            <a:r>
              <a:rPr lang="en-CA" altLang="ja-JP" dirty="0" smtClean="0"/>
              <a:t>HASHIMOTO</a:t>
            </a:r>
            <a:r>
              <a:rPr lang="en-CA" altLang="ja-JP" baseline="30000" dirty="0" smtClean="0"/>
              <a:t>*2</a:t>
            </a:r>
            <a:endParaRPr lang="ja-JP" altLang="ja-JP" baseline="30000" dirty="0"/>
          </a:p>
          <a:p>
            <a:pPr hangingPunct="0"/>
            <a:r>
              <a:rPr lang="en-CA" altLang="ja-JP" dirty="0"/>
              <a:t>Seiji </a:t>
            </a:r>
            <a:r>
              <a:rPr lang="en-CA" altLang="ja-JP" dirty="0" smtClean="0"/>
              <a:t>Mochizuki</a:t>
            </a:r>
            <a:r>
              <a:rPr lang="en-CA" altLang="ja-JP" baseline="30000" dirty="0" smtClean="0"/>
              <a:t>*2</a:t>
            </a:r>
          </a:p>
          <a:p>
            <a:pPr hangingPunct="0"/>
            <a:endParaRPr lang="en-CA" altLang="ja-JP" dirty="0"/>
          </a:p>
          <a:p>
            <a:pPr hangingPunct="0"/>
            <a:r>
              <a:rPr lang="en-CA" altLang="ja-JP" dirty="0" smtClean="0"/>
              <a:t>*1: Sharp Corporation</a:t>
            </a:r>
          </a:p>
          <a:p>
            <a:pPr hangingPunct="0"/>
            <a:r>
              <a:rPr lang="en-CA" altLang="ja-JP" dirty="0" smtClean="0"/>
              <a:t>*2: </a:t>
            </a:r>
            <a:r>
              <a:rPr lang="en-CA" altLang="ja-JP" dirty="0" err="1"/>
              <a:t>Renesas</a:t>
            </a:r>
            <a:r>
              <a:rPr lang="en-CA" altLang="ja-JP" dirty="0"/>
              <a:t> Electronics Corporation</a:t>
            </a:r>
            <a:endParaRPr lang="ja-JP" altLang="ja-JP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10"/>
          </p:nvPr>
        </p:nvSpPr>
        <p:spPr>
          <a:xfrm>
            <a:off x="571472" y="6453336"/>
            <a:ext cx="4360568" cy="288032"/>
          </a:xfrm>
        </p:spPr>
        <p:txBody>
          <a:bodyPr/>
          <a:lstStyle/>
          <a:p>
            <a:r>
              <a:rPr lang="en-US" altLang="ja-JP" dirty="0" smtClean="0"/>
              <a:t>JVET 8th </a:t>
            </a:r>
            <a:r>
              <a:rPr lang="en-US" altLang="ja-JP" dirty="0"/>
              <a:t>Meeting: </a:t>
            </a:r>
            <a:r>
              <a:rPr lang="en-CA" altLang="ja-JP" dirty="0"/>
              <a:t>Macao, CN, 18–25 Oct. 2017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5331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Additional thought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err="1" smtClean="0"/>
              <a:t>Subblock</a:t>
            </a:r>
            <a:r>
              <a:rPr lang="en-US" altLang="ja-JP" dirty="0" smtClean="0"/>
              <a:t> </a:t>
            </a:r>
            <a:r>
              <a:rPr lang="en-US" altLang="ja-JP" dirty="0"/>
              <a:t>based tools (Affine, FRUC</a:t>
            </a:r>
            <a:r>
              <a:rPr lang="en-US" altLang="ja-JP" dirty="0" smtClean="0"/>
              <a:t>, …), </a:t>
            </a:r>
          </a:p>
          <a:p>
            <a:pPr lvl="1"/>
            <a:r>
              <a:rPr lang="en-US" altLang="ja-JP" dirty="0"/>
              <a:t>T</a:t>
            </a:r>
            <a:r>
              <a:rPr lang="en-US" altLang="ja-JP" dirty="0" smtClean="0"/>
              <a:t>here </a:t>
            </a:r>
            <a:r>
              <a:rPr lang="en-US" altLang="ja-JP" dirty="0"/>
              <a:t>should be relatively small variances in motion vector in sub-block level. 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So</a:t>
            </a:r>
            <a:r>
              <a:rPr lang="en-US" altLang="ja-JP" dirty="0"/>
              <a:t>, block based HEVC style worst memory band calculation may not correspond to the overall worst case </a:t>
            </a:r>
          </a:p>
          <a:p>
            <a:pPr lvl="1"/>
            <a:endParaRPr lang="en-US" altLang="ja-JP" dirty="0" smtClean="0"/>
          </a:p>
          <a:p>
            <a:pPr lvl="1"/>
            <a:endParaRPr lang="en-US" altLang="ja-JP" dirty="0"/>
          </a:p>
          <a:p>
            <a:pPr lvl="1"/>
            <a:r>
              <a:rPr lang="en-US" altLang="ja-JP" sz="2400" dirty="0" smtClean="0">
                <a:solidFill>
                  <a:srgbClr val="0000FF"/>
                </a:solidFill>
              </a:rPr>
              <a:t>PU </a:t>
            </a:r>
            <a:r>
              <a:rPr lang="en-US" altLang="ja-JP" sz="2400" dirty="0">
                <a:solidFill>
                  <a:srgbClr val="0000FF"/>
                </a:solidFill>
              </a:rPr>
              <a:t>based </a:t>
            </a:r>
            <a:r>
              <a:rPr lang="en-US" altLang="ja-JP" sz="2400" dirty="0" smtClean="0">
                <a:solidFill>
                  <a:srgbClr val="0000FF"/>
                </a:solidFill>
              </a:rPr>
              <a:t>approach can be suggested</a:t>
            </a:r>
            <a:endParaRPr kumimoji="1" lang="ja-JP" alt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490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Backup</a:t>
            </a:r>
            <a:endParaRPr kumimoji="1" lang="ja-JP" altLang="en-US" dirty="0"/>
          </a:p>
        </p:txBody>
      </p:sp>
      <p:graphicFrame>
        <p:nvGraphicFramePr>
          <p:cNvPr id="8" name="コンテンツ プレースホルダー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5240138"/>
              </p:ext>
            </p:extLst>
          </p:nvPr>
        </p:nvGraphicFramePr>
        <p:xfrm>
          <a:off x="143507" y="1844824"/>
          <a:ext cx="8856985" cy="3660314"/>
        </p:xfrm>
        <a:graphic>
          <a:graphicData uri="http://schemas.openxmlformats.org/drawingml/2006/table">
            <a:tbl>
              <a:tblPr firstRow="1" firstCol="1" bandRow="1"/>
              <a:tblGrid>
                <a:gridCol w="1587803"/>
                <a:gridCol w="900893"/>
                <a:gridCol w="900893"/>
                <a:gridCol w="900893"/>
                <a:gridCol w="900893"/>
                <a:gridCol w="900893"/>
                <a:gridCol w="962931"/>
                <a:gridCol w="900893"/>
                <a:gridCol w="900893"/>
              </a:tblGrid>
              <a:tr h="160020"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JEM7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SAO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off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ALF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off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FRUC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off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BIO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off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ATMVP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off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AFFINE</a:t>
                      </a:r>
                      <a:r>
                        <a:rPr lang="en-US" sz="1600" baseline="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off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OBMC</a:t>
                      </a:r>
                      <a:r>
                        <a:rPr lang="en-US" sz="1600" baseline="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off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PROGRAM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40803216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30937242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35861854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36627067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40835741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40432928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40813784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40190377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__memcpy_sse2_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unaligned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7670503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773276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6998631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7683121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7649070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7725122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7686865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7708349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filter&lt;8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4346016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4362181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4360713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4439345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5372887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4560362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4340272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4066269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filter&lt;4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3674882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3710678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3736597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3328587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3751122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3597050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3686933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3540643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xEdgeFilterLuma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3465721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3472490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3534496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3430670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3473933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3528281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3476832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3440587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offsetBlock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2879366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2876321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2856401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2871137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2890603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2874484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2924455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xCalcVarPerPixel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2507827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2444992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2492485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2517540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2487466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2492196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2464096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initFRUCMVP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1839774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1843712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1840083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1844537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1798523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1843572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1836110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subfilterFrame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1662024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1662024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1662028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1679147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1627750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1662016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1662018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xGradFilterY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1303554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1295446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1331489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1382135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944260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1295642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1254973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xDeblockCU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1270630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1259895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1283624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1233885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1281113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1313585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1276130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1256269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filterCopy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1265428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1265574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1333880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1601230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1322045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1576800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1248908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1183411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getInterMergeSub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PUTmvpCandidate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1053165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1058454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1075920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824042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1049538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1057534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1039048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63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filter&lt;2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880399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906747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915288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1037370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727634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904726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946282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683568" y="6093296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ja-JP" sz="1400" dirty="0"/>
              <a:t>Please do not too much rely on / care about </a:t>
            </a:r>
            <a:r>
              <a:rPr lang="en-CA" altLang="ja-JP" sz="1400" dirty="0" err="1"/>
              <a:t>valgrind</a:t>
            </a:r>
            <a:r>
              <a:rPr lang="en-CA" altLang="ja-JP" sz="1400" dirty="0"/>
              <a:t> example </a:t>
            </a:r>
            <a:r>
              <a:rPr lang="en-CA" altLang="ja-JP" sz="1400" dirty="0" smtClean="0"/>
              <a:t>data here since there is a lot of implementation dependency and sequence dependency.</a:t>
            </a:r>
            <a:endParaRPr kumimoji="1" lang="ja-JP" altLang="en-US" sz="1400" dirty="0"/>
          </a:p>
        </p:txBody>
      </p:sp>
      <p:sp>
        <p:nvSpPr>
          <p:cNvPr id="3" name="正方形/長方形 2"/>
          <p:cNvSpPr/>
          <p:nvPr/>
        </p:nvSpPr>
        <p:spPr>
          <a:xfrm>
            <a:off x="457200" y="1291369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Table 2 (Example of last level cache </a:t>
            </a:r>
            <a:r>
              <a:rPr lang="en-CA" altLang="ja-JP" dirty="0" smtClean="0">
                <a:latin typeface="Times New Roman" panose="02020603050405020304" pitchFamily="18" charset="0"/>
                <a:ea typeface="ＭＳ 明朝" panose="02020609040205080304" pitchFamily="17" charset="-128"/>
              </a:rPr>
              <a:t>miss, </a:t>
            </a:r>
            <a:r>
              <a:rPr lang="en-CA" altLang="ja-JP" dirty="0" err="1" smtClean="0">
                <a:latin typeface="Times New Roman" panose="02020603050405020304" pitchFamily="18" charset="0"/>
                <a:ea typeface="ＭＳ 明朝" panose="02020609040205080304" pitchFamily="17" charset="-128"/>
              </a:rPr>
              <a:t>DLmr</a:t>
            </a:r>
            <a:r>
              <a:rPr lang="en-CA" altLang="ja-JP" dirty="0" smtClean="0">
                <a:latin typeface="Times New Roman" panose="02020603050405020304" pitchFamily="18" charset="0"/>
                <a:ea typeface="ＭＳ 明朝" panose="02020609040205080304" pitchFamily="17" charset="-128"/>
              </a:rPr>
              <a:t>, </a:t>
            </a:r>
            <a:r>
              <a:rPr lang="en-CA" altLang="ja-JP" dirty="0" err="1">
                <a:latin typeface="Times New Roman" panose="02020603050405020304" pitchFamily="18" charset="0"/>
                <a:ea typeface="ＭＳ 明朝" panose="02020609040205080304" pitchFamily="17" charset="-128"/>
              </a:rPr>
              <a:t>BQTerrace</a:t>
            </a:r>
            <a:r>
              <a:rPr lang="en-CA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 ra10 </a:t>
            </a:r>
            <a:r>
              <a:rPr lang="en-CA" altLang="ja-JP" dirty="0" err="1">
                <a:latin typeface="Times New Roman" panose="02020603050405020304" pitchFamily="18" charset="0"/>
                <a:ea typeface="ＭＳ 明朝" panose="02020609040205080304" pitchFamily="17" charset="-128"/>
              </a:rPr>
              <a:t>qp</a:t>
            </a:r>
            <a:r>
              <a:rPr lang="en-CA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 22 49 frames)</a:t>
            </a:r>
            <a:endParaRPr lang="ja-JP" altLang="ja-JP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23217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Motivation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HEVC memory </a:t>
            </a:r>
            <a:r>
              <a:rPr lang="en-US" altLang="ja-JP" dirty="0"/>
              <a:t>bandwidth </a:t>
            </a:r>
            <a:r>
              <a:rPr kumimoji="1" lang="en-US" altLang="ja-JP" dirty="0" smtClean="0"/>
              <a:t>model </a:t>
            </a:r>
            <a:r>
              <a:rPr kumimoji="1" lang="en-US" altLang="ja-JP" sz="1400" dirty="0" smtClean="0"/>
              <a:t>(analytical method)</a:t>
            </a:r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/>
          </a:p>
          <a:p>
            <a:endParaRPr kumimoji="1" lang="en-US" altLang="ja-JP" dirty="0" smtClean="0"/>
          </a:p>
          <a:p>
            <a:pPr marL="360362" lvl="1" indent="0">
              <a:buNone/>
            </a:pPr>
            <a:endParaRPr lang="en-US" altLang="ja-JP" dirty="0"/>
          </a:p>
          <a:p>
            <a:pPr marL="360362" lvl="1" indent="0">
              <a:buNone/>
            </a:pPr>
            <a:endParaRPr lang="en-US" altLang="ja-JP" dirty="0" smtClean="0"/>
          </a:p>
          <a:p>
            <a:pPr marL="360362" lvl="1" indent="0">
              <a:buNone/>
            </a:pPr>
            <a:endParaRPr lang="en-US" altLang="ja-JP" dirty="0"/>
          </a:p>
          <a:p>
            <a:r>
              <a:rPr kumimoji="1" lang="en-US" altLang="ja-JP" dirty="0" smtClean="0"/>
              <a:t>Cache aware memory bandwidth</a:t>
            </a:r>
            <a:r>
              <a:rPr kumimoji="1" lang="en-US" altLang="ja-JP" sz="1400" dirty="0" smtClean="0"/>
              <a:t> (software method)</a:t>
            </a:r>
          </a:p>
          <a:p>
            <a:pPr lvl="1"/>
            <a:r>
              <a:rPr lang="en-US" altLang="ja-JP" dirty="0" smtClean="0"/>
              <a:t>a software </a:t>
            </a:r>
            <a:r>
              <a:rPr lang="en-CA" altLang="ja-JP" dirty="0" err="1"/>
              <a:t>valgrind</a:t>
            </a:r>
            <a:r>
              <a:rPr lang="en-US" altLang="ja-JP" dirty="0" smtClean="0"/>
              <a:t> can detect the number of cache miss</a:t>
            </a:r>
            <a:endParaRPr kumimoji="1" lang="ja-JP" altLang="en-US" dirty="0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802276"/>
              </p:ext>
            </p:extLst>
          </p:nvPr>
        </p:nvGraphicFramePr>
        <p:xfrm>
          <a:off x="1763687" y="1484784"/>
          <a:ext cx="5936221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" name="数式" r:id="rId3" imgW="2971800" imgH="609600" progId="Equation.3">
                  <p:embed/>
                </p:oleObj>
              </mc:Choice>
              <mc:Fallback>
                <p:oleObj name="数式" r:id="rId3" imgW="2971800" imgH="609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7" y="1484784"/>
                        <a:ext cx="5936221" cy="12241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409" y="4603108"/>
            <a:ext cx="6220629" cy="122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2519264" y="2711477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wherein the size of the prediction block is M×N, the length of the interpolation filter is L and the memory access pattern is </a:t>
            </a:r>
            <a:r>
              <a:rPr lang="en-US" altLang="ja-JP" dirty="0" err="1"/>
              <a:t>m×n</a:t>
            </a:r>
            <a:r>
              <a:rPr lang="en-US" altLang="ja-JP" dirty="0" smtClean="0"/>
              <a:t>.</a:t>
            </a:r>
            <a:endParaRPr lang="en-US" altLang="ja-JP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39552" y="5923484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</a:rPr>
              <a:t>Which kind of relationship exists between analytical method and software method? </a:t>
            </a:r>
          </a:p>
          <a:p>
            <a:r>
              <a:rPr lang="en-US" altLang="ja-JP" dirty="0" smtClean="0"/>
              <a:t>=&gt; firstly we check the result of check software method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94040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Valgrind</a:t>
            </a:r>
            <a:r>
              <a:rPr lang="en-US" altLang="ja-JP" dirty="0"/>
              <a:t> setting</a:t>
            </a:r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Practica</a:t>
            </a:r>
            <a:r>
              <a:rPr lang="en-US" altLang="ja-JP" dirty="0" smtClean="0"/>
              <a:t>l cache size for smart phone is used in </a:t>
            </a:r>
            <a:r>
              <a:rPr lang="en-US" altLang="ja-JP" dirty="0" err="1" smtClean="0"/>
              <a:t>valgrind</a:t>
            </a:r>
            <a:r>
              <a:rPr lang="en-US" altLang="ja-JP" dirty="0" smtClean="0"/>
              <a:t> experiment</a:t>
            </a:r>
            <a:endParaRPr kumimoji="1" lang="ja-JP" altLang="en-US" dirty="0"/>
          </a:p>
        </p:txBody>
      </p:sp>
      <p:graphicFrame>
        <p:nvGraphicFramePr>
          <p:cNvPr id="8" name="コンテンツ プレースホルダー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5890486"/>
              </p:ext>
            </p:extLst>
          </p:nvPr>
        </p:nvGraphicFramePr>
        <p:xfrm>
          <a:off x="457200" y="2348880"/>
          <a:ext cx="8230743" cy="1493401"/>
        </p:xfrm>
        <a:graphic>
          <a:graphicData uri="http://schemas.openxmlformats.org/drawingml/2006/table">
            <a:tbl>
              <a:tblPr firstRow="1" firstCol="1" bandRow="1"/>
              <a:tblGrid>
                <a:gridCol w="2743581"/>
                <a:gridCol w="2743581"/>
                <a:gridCol w="2743581"/>
              </a:tblGrid>
              <a:tr h="57900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8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 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1822" marR="71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800" dirty="0" err="1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Valgrind</a:t>
                      </a:r>
                      <a:r>
                        <a:rPr lang="en-CA" sz="280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setting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1822" marR="71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Note:</a:t>
                      </a: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Arm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® Cortex®-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A73</a:t>
                      </a:r>
                      <a:r>
                        <a:rPr lang="en-CA" sz="1600" baseline="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[3]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1822" marR="71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8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r>
                        <a:rPr lang="en-CA" sz="2800" baseline="300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st</a:t>
                      </a:r>
                      <a:r>
                        <a:rPr lang="en-CA" sz="28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Level cache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1822" marR="71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8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64 KB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1822" marR="71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32 KB or 64 KB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1822" marR="71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5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8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Last level cache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1822" marR="71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8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 MB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1822" marR="71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256KB, 512KB, 1MB, 2MB, 4MB or 8MB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1822" marR="71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136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7473074" y="0"/>
            <a:ext cx="1656184" cy="381497"/>
          </a:xfrm>
          <a:prstGeom prst="rect">
            <a:avLst/>
          </a:prstGeom>
          <a:solidFill>
            <a:srgbClr val="0E2C3E"/>
          </a:solidFill>
          <a:ln>
            <a:noFill/>
            <a:prstDash val="soli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 sz="1400" dirty="0" smtClean="0">
              <a:solidFill>
                <a:srgbClr val="002060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Example1: </a:t>
            </a:r>
            <a:r>
              <a:rPr lang="en-US" altLang="ja-JP" dirty="0"/>
              <a:t>I</a:t>
            </a:r>
            <a:r>
              <a:rPr kumimoji="1" lang="en-US" altLang="ja-JP" dirty="0" smtClean="0"/>
              <a:t>mplementation dependency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785813"/>
            <a:ext cx="8579296" cy="5614987"/>
          </a:xfrm>
        </p:spPr>
        <p:txBody>
          <a:bodyPr/>
          <a:lstStyle/>
          <a:p>
            <a:r>
              <a:rPr lang="en-US" altLang="ja-JP" dirty="0"/>
              <a:t>The </a:t>
            </a:r>
            <a:r>
              <a:rPr lang="en-US" altLang="ja-JP" dirty="0" err="1" smtClean="0"/>
              <a:t>valgrind</a:t>
            </a:r>
            <a:r>
              <a:rPr lang="en-US" altLang="ja-JP" dirty="0" smtClean="0"/>
              <a:t> result </a:t>
            </a:r>
            <a:r>
              <a:rPr lang="en-US" altLang="ja-JP" dirty="0"/>
              <a:t>may show </a:t>
            </a:r>
            <a:r>
              <a:rPr lang="en-US" altLang="ja-JP" dirty="0" smtClean="0"/>
              <a:t>SAO increases </a:t>
            </a:r>
            <a:r>
              <a:rPr lang="en-US" altLang="ja-JP" dirty="0"/>
              <a:t>external </a:t>
            </a:r>
            <a:r>
              <a:rPr lang="en-US" altLang="ja-JP" dirty="0" smtClean="0"/>
              <a:t>access. i.e. </a:t>
            </a:r>
            <a:r>
              <a:rPr lang="en-US" altLang="ja-JP" dirty="0" err="1" smtClean="0"/>
              <a:t>DLmr</a:t>
            </a:r>
            <a:r>
              <a:rPr lang="en-US" altLang="ja-JP" dirty="0" smtClean="0"/>
              <a:t>: last level cache miss</a:t>
            </a:r>
          </a:p>
          <a:p>
            <a:r>
              <a:rPr lang="en-CA" altLang="ja-JP" dirty="0"/>
              <a:t>However, </a:t>
            </a:r>
            <a:endParaRPr lang="en-CA" altLang="ja-JP" dirty="0" smtClean="0"/>
          </a:p>
          <a:p>
            <a:pPr lvl="1"/>
            <a:r>
              <a:rPr lang="en-CA" altLang="ja-JP" dirty="0" smtClean="0"/>
              <a:t>the cache miss </a:t>
            </a:r>
            <a:r>
              <a:rPr lang="en-CA" altLang="ja-JP" dirty="0"/>
              <a:t>is mainly due to </a:t>
            </a:r>
            <a:r>
              <a:rPr lang="en-CA" altLang="ja-JP" dirty="0" err="1"/>
              <a:t>memcpy</a:t>
            </a:r>
            <a:r>
              <a:rPr lang="en-CA" altLang="ja-JP" dirty="0"/>
              <a:t> and </a:t>
            </a:r>
            <a:r>
              <a:rPr lang="en-CA" altLang="ja-JP" dirty="0" err="1"/>
              <a:t>offsetBlock</a:t>
            </a:r>
            <a:r>
              <a:rPr lang="en-CA" altLang="ja-JP" dirty="0"/>
              <a:t> (a clipping </a:t>
            </a:r>
            <a:r>
              <a:rPr lang="en-CA" altLang="ja-JP" dirty="0" smtClean="0"/>
              <a:t>table)</a:t>
            </a:r>
          </a:p>
          <a:p>
            <a:pPr lvl="2"/>
            <a:r>
              <a:rPr lang="en-CA" altLang="ja-JP" u="sng" dirty="0" smtClean="0"/>
              <a:t>not necessarily </a:t>
            </a:r>
            <a:r>
              <a:rPr lang="en-CA" altLang="ja-JP" u="sng" dirty="0"/>
              <a:t>needed in practical </a:t>
            </a:r>
            <a:r>
              <a:rPr lang="en-CA" altLang="ja-JP" u="sng" dirty="0" smtClean="0"/>
              <a:t>implementation</a:t>
            </a:r>
          </a:p>
          <a:p>
            <a:endParaRPr lang="en-CA" altLang="ja-JP" dirty="0">
              <a:solidFill>
                <a:srgbClr val="0000FF"/>
              </a:solidFill>
            </a:endParaRPr>
          </a:p>
          <a:p>
            <a:endParaRPr lang="en-CA" altLang="ja-JP" dirty="0" smtClean="0">
              <a:solidFill>
                <a:srgbClr val="0000FF"/>
              </a:solidFill>
            </a:endParaRPr>
          </a:p>
          <a:p>
            <a:endParaRPr lang="en-CA" altLang="ja-JP" dirty="0">
              <a:solidFill>
                <a:srgbClr val="0000FF"/>
              </a:solidFill>
            </a:endParaRPr>
          </a:p>
          <a:p>
            <a:endParaRPr lang="en-CA" altLang="ja-JP" dirty="0" smtClean="0">
              <a:solidFill>
                <a:srgbClr val="0000FF"/>
              </a:solidFill>
            </a:endParaRPr>
          </a:p>
          <a:p>
            <a:endParaRPr lang="en-CA" altLang="ja-JP" dirty="0">
              <a:solidFill>
                <a:srgbClr val="0000FF"/>
              </a:solidFill>
            </a:endParaRPr>
          </a:p>
          <a:p>
            <a:endParaRPr lang="en-CA" altLang="ja-JP" dirty="0" smtClean="0">
              <a:solidFill>
                <a:srgbClr val="0000FF"/>
              </a:solidFill>
            </a:endParaRPr>
          </a:p>
          <a:p>
            <a:endParaRPr lang="en-CA" altLang="ja-JP" dirty="0">
              <a:solidFill>
                <a:srgbClr val="0000FF"/>
              </a:solidFill>
            </a:endParaRPr>
          </a:p>
          <a:p>
            <a:endParaRPr lang="en-CA" altLang="ja-JP" dirty="0" smtClean="0">
              <a:solidFill>
                <a:srgbClr val="0000FF"/>
              </a:solidFill>
            </a:endParaRPr>
          </a:p>
          <a:p>
            <a:r>
              <a:rPr lang="en-CA" altLang="ja-JP" dirty="0" err="1" smtClean="0"/>
              <a:t>Valgrind</a:t>
            </a:r>
            <a:r>
              <a:rPr lang="en-CA" altLang="ja-JP" dirty="0" smtClean="0"/>
              <a:t> result can be said </a:t>
            </a:r>
            <a:r>
              <a:rPr lang="en-CA" altLang="ja-JP" dirty="0" smtClean="0">
                <a:solidFill>
                  <a:srgbClr val="0000FF"/>
                </a:solidFill>
              </a:rPr>
              <a:t>"very implementation dependent"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79712" y="25649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8" name="グラフ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5421844"/>
              </p:ext>
            </p:extLst>
          </p:nvPr>
        </p:nvGraphicFramePr>
        <p:xfrm>
          <a:off x="2460848" y="300241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5478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Example2: Tool dependency</a:t>
            </a:r>
            <a:endParaRPr kumimoji="1" lang="ja-JP" altLang="en-US" dirty="0"/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>
          <a:xfrm>
            <a:off x="457200" y="836712"/>
            <a:ext cx="8579296" cy="5564088"/>
          </a:xfrm>
        </p:spPr>
        <p:txBody>
          <a:bodyPr/>
          <a:lstStyle/>
          <a:p>
            <a:r>
              <a:rPr lang="en-US" altLang="ja-JP" dirty="0"/>
              <a:t>I</a:t>
            </a:r>
            <a:r>
              <a:rPr kumimoji="1" lang="en-US" altLang="ja-JP" dirty="0" smtClean="0"/>
              <a:t>f tools off, cache miss in tool specific function </a:t>
            </a:r>
            <a:r>
              <a:rPr kumimoji="1" lang="en-US" altLang="ja-JP" dirty="0" smtClean="0">
                <a:solidFill>
                  <a:srgbClr val="FF0000"/>
                </a:solidFill>
              </a:rPr>
              <a:t>disappears</a:t>
            </a:r>
            <a:r>
              <a:rPr kumimoji="1" lang="en-US" altLang="ja-JP" dirty="0" smtClean="0"/>
              <a:t> (of course)</a:t>
            </a:r>
            <a:r>
              <a:rPr lang="en-US" altLang="ja-JP" dirty="0" smtClean="0"/>
              <a:t>. </a:t>
            </a:r>
          </a:p>
          <a:p>
            <a:pPr lvl="1"/>
            <a:r>
              <a:rPr lang="en-US" altLang="ja-JP" dirty="0" smtClean="0"/>
              <a:t>but </a:t>
            </a:r>
            <a:r>
              <a:rPr lang="en-US" altLang="ja-JP" b="1" dirty="0" smtClean="0">
                <a:solidFill>
                  <a:srgbClr val="0000FF"/>
                </a:solidFill>
              </a:rPr>
              <a:t>Overall effect may differ</a:t>
            </a:r>
            <a:endParaRPr kumimoji="1" lang="ja-JP" altLang="en-US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コンテンツ プレースホルダー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3793426"/>
              </p:ext>
            </p:extLst>
          </p:nvPr>
        </p:nvGraphicFramePr>
        <p:xfrm>
          <a:off x="197515" y="2780930"/>
          <a:ext cx="8748970" cy="3240360"/>
        </p:xfrm>
        <a:graphic>
          <a:graphicData uri="http://schemas.openxmlformats.org/drawingml/2006/table">
            <a:tbl>
              <a:tblPr firstRow="1" firstCol="1" bandRow="1"/>
              <a:tblGrid>
                <a:gridCol w="1968994"/>
                <a:gridCol w="1117174"/>
                <a:gridCol w="1117174"/>
                <a:gridCol w="1117174"/>
                <a:gridCol w="1117174"/>
                <a:gridCol w="1117174"/>
                <a:gridCol w="1194106"/>
              </a:tblGrid>
              <a:tr h="312638"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JEM7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SAO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off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ALF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off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FRUC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off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BIO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off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ATMVP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off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3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PROGRAM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40803216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30937242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35861854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36627067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40835741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40432928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925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offsetBlock</a:t>
                      </a:r>
                      <a:r>
                        <a:rPr lang="en-US" sz="1600" baseline="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 </a:t>
                      </a:r>
                    </a:p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i.e.</a:t>
                      </a:r>
                      <a:r>
                        <a:rPr lang="en-US" sz="1600" baseline="0" dirty="0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 clipping table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2879366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kumimoji="1" lang="en-US" altLang="ja-JP" sz="1600" dirty="0" smtClean="0"/>
                        <a:t> 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2876321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2856401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2871137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2890603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3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xCalcVarPerPixel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2507827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2444992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ja-JP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2492485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2517540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2487466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3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initFRUCMVP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1839774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1843712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1840083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ja-JP" altLang="ja-JP" sz="16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1844537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1798523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3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subfilterFrame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1662024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1662024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ja-JP" altLang="ja-JP" sz="16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1662028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1679147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1627750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3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xGradFilterY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1303554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1295446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1331489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1382135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ja-JP" altLang="ja-JP" sz="16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944260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2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getInterMergeSubPUTmvpCandidate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1053165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1058454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1075920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824042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明朝" panose="02020609040205080304" pitchFamily="17" charset="-128"/>
                          <a:cs typeface="ＭＳ Ｐゴシック" panose="020B0600070205080204" pitchFamily="50" charset="-128"/>
                        </a:rPr>
                        <a:t>1049538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ja-JP" altLang="ja-JP" sz="16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755576" y="6250278"/>
            <a:ext cx="82089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ja-JP" sz="1400" dirty="0" smtClean="0"/>
              <a:t>Note1: the above table </a:t>
            </a:r>
            <a:r>
              <a:rPr lang="en-CA" altLang="ja-JP" sz="1400" dirty="0"/>
              <a:t>is </a:t>
            </a:r>
            <a:r>
              <a:rPr lang="en-CA" altLang="ja-JP" sz="1400" dirty="0" err="1" smtClean="0"/>
              <a:t>abberediated</a:t>
            </a:r>
            <a:r>
              <a:rPr lang="en-CA" altLang="ja-JP" sz="1400" dirty="0" smtClean="0"/>
              <a:t>. i.e. remove un-related rows and cols.</a:t>
            </a:r>
          </a:p>
          <a:p>
            <a:r>
              <a:rPr lang="en-CA" altLang="ja-JP" sz="1400" dirty="0" smtClean="0"/>
              <a:t>Note2: Please </a:t>
            </a:r>
            <a:r>
              <a:rPr lang="en-CA" altLang="ja-JP" sz="1400" dirty="0"/>
              <a:t>do not too much rely on / care about </a:t>
            </a:r>
            <a:r>
              <a:rPr lang="en-CA" altLang="ja-JP" sz="1400" dirty="0" err="1"/>
              <a:t>valgrind</a:t>
            </a:r>
            <a:r>
              <a:rPr lang="en-CA" altLang="ja-JP" sz="1400" dirty="0"/>
              <a:t> example </a:t>
            </a:r>
            <a:r>
              <a:rPr lang="en-CA" altLang="ja-JP" sz="1400" dirty="0" smtClean="0"/>
              <a:t>data here since there is a lot of implementation dependency and sequence dependency.</a:t>
            </a:r>
            <a:endParaRPr kumimoji="1" lang="ja-JP" altLang="en-US" sz="1400" dirty="0"/>
          </a:p>
        </p:txBody>
      </p:sp>
      <p:sp>
        <p:nvSpPr>
          <p:cNvPr id="3" name="正方形/長方形 2"/>
          <p:cNvSpPr/>
          <p:nvPr/>
        </p:nvSpPr>
        <p:spPr>
          <a:xfrm>
            <a:off x="575556" y="2283652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Table 2 (Example of last level cache </a:t>
            </a:r>
            <a:r>
              <a:rPr lang="en-CA" altLang="ja-JP" dirty="0" smtClean="0">
                <a:latin typeface="Times New Roman" panose="02020603050405020304" pitchFamily="18" charset="0"/>
                <a:ea typeface="ＭＳ 明朝" panose="02020609040205080304" pitchFamily="17" charset="-128"/>
              </a:rPr>
              <a:t>miss, </a:t>
            </a:r>
            <a:r>
              <a:rPr lang="en-CA" altLang="ja-JP" dirty="0" err="1" smtClean="0">
                <a:latin typeface="Times New Roman" panose="02020603050405020304" pitchFamily="18" charset="0"/>
                <a:ea typeface="ＭＳ 明朝" panose="02020609040205080304" pitchFamily="17" charset="-128"/>
              </a:rPr>
              <a:t>DLmr</a:t>
            </a:r>
            <a:r>
              <a:rPr lang="en-CA" altLang="ja-JP" dirty="0" smtClean="0">
                <a:latin typeface="Times New Roman" panose="02020603050405020304" pitchFamily="18" charset="0"/>
                <a:ea typeface="ＭＳ 明朝" panose="02020609040205080304" pitchFamily="17" charset="-128"/>
              </a:rPr>
              <a:t>, </a:t>
            </a:r>
            <a:r>
              <a:rPr lang="en-CA" altLang="ja-JP" dirty="0" err="1">
                <a:latin typeface="Times New Roman" panose="02020603050405020304" pitchFamily="18" charset="0"/>
                <a:ea typeface="ＭＳ 明朝" panose="02020609040205080304" pitchFamily="17" charset="-128"/>
              </a:rPr>
              <a:t>BQTerrace</a:t>
            </a:r>
            <a:r>
              <a:rPr lang="en-CA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 ra10 </a:t>
            </a:r>
            <a:r>
              <a:rPr lang="en-CA" altLang="ja-JP" dirty="0" err="1">
                <a:latin typeface="Times New Roman" panose="02020603050405020304" pitchFamily="18" charset="0"/>
                <a:ea typeface="ＭＳ 明朝" panose="02020609040205080304" pitchFamily="17" charset="-128"/>
              </a:rPr>
              <a:t>qp</a:t>
            </a:r>
            <a:r>
              <a:rPr lang="en-CA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 22 49 frames)</a:t>
            </a:r>
            <a:endParaRPr lang="ja-JP" altLang="ja-JP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3568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Example3: Sequence dependency</a:t>
            </a:r>
            <a:endParaRPr kumimoji="1" lang="ja-JP" altLang="en-US" dirty="0"/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A</a:t>
            </a:r>
            <a:r>
              <a:rPr lang="en-CA" altLang="ja-JP" dirty="0" smtClean="0"/>
              <a:t>verage</a:t>
            </a:r>
            <a:r>
              <a:rPr lang="en-CA" altLang="ja-JP" dirty="0"/>
              <a:t>, min, and max </a:t>
            </a:r>
            <a:r>
              <a:rPr lang="en-CA" altLang="ja-JP" dirty="0" err="1"/>
              <a:t>DLmr</a:t>
            </a:r>
            <a:r>
              <a:rPr lang="en-CA" altLang="ja-JP" dirty="0"/>
              <a:t> value ratio </a:t>
            </a:r>
            <a:r>
              <a:rPr lang="en-CA" altLang="ja-JP" dirty="0" smtClean="0"/>
              <a:t>(= </a:t>
            </a:r>
            <a:r>
              <a:rPr lang="en-CA" altLang="ja-JP" dirty="0" err="1" smtClean="0"/>
              <a:t>Drmr</a:t>
            </a:r>
            <a:r>
              <a:rPr lang="en-CA" altLang="ja-JP" dirty="0" smtClean="0"/>
              <a:t> of Tool off / </a:t>
            </a:r>
            <a:r>
              <a:rPr lang="en-CA" altLang="ja-JP" dirty="0" err="1" smtClean="0"/>
              <a:t>Drmr</a:t>
            </a:r>
            <a:r>
              <a:rPr lang="en-CA" altLang="ja-JP" dirty="0" smtClean="0"/>
              <a:t> of JEM70) in CTC sequences</a:t>
            </a:r>
          </a:p>
          <a:p>
            <a:pPr lvl="1"/>
            <a:endParaRPr lang="en-CA" altLang="ja-JP" b="1" dirty="0" smtClean="0">
              <a:solidFill>
                <a:srgbClr val="0000FF"/>
              </a:solidFill>
            </a:endParaRPr>
          </a:p>
          <a:p>
            <a:pPr lvl="1"/>
            <a:r>
              <a:rPr lang="en-CA" altLang="ja-JP" dirty="0" err="1"/>
              <a:t>Valgrind</a:t>
            </a:r>
            <a:r>
              <a:rPr lang="en-CA" altLang="ja-JP" dirty="0"/>
              <a:t> </a:t>
            </a:r>
            <a:r>
              <a:rPr lang="en-CA" altLang="ja-JP" dirty="0" smtClean="0"/>
              <a:t>result </a:t>
            </a:r>
            <a:r>
              <a:rPr lang="en-CA" altLang="ja-JP" b="1" dirty="0">
                <a:solidFill>
                  <a:srgbClr val="0000FF"/>
                </a:solidFill>
              </a:rPr>
              <a:t>v</a:t>
            </a:r>
            <a:r>
              <a:rPr lang="en-CA" altLang="ja-JP" b="1" dirty="0" smtClean="0">
                <a:solidFill>
                  <a:srgbClr val="0000FF"/>
                </a:solidFill>
              </a:rPr>
              <a:t>aries </a:t>
            </a:r>
            <a:r>
              <a:rPr lang="en-CA" altLang="ja-JP" b="1" dirty="0">
                <a:solidFill>
                  <a:srgbClr val="0000FF"/>
                </a:solidFill>
              </a:rPr>
              <a:t>between </a:t>
            </a:r>
            <a:r>
              <a:rPr lang="en-CA" altLang="ja-JP" b="1" dirty="0" smtClean="0">
                <a:solidFill>
                  <a:srgbClr val="0000FF"/>
                </a:solidFill>
              </a:rPr>
              <a:t>sequences</a:t>
            </a:r>
          </a:p>
          <a:p>
            <a:endParaRPr kumimoji="1" lang="ja-JP" altLang="en-US" dirty="0"/>
          </a:p>
        </p:txBody>
      </p:sp>
      <p:pic>
        <p:nvPicPr>
          <p:cNvPr id="6146" name="グラフ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01" y="2636912"/>
            <a:ext cx="7182798" cy="393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2123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Bottleneck analysis is important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altLang="ja-JP" dirty="0"/>
              <a:t>According to the </a:t>
            </a:r>
            <a:r>
              <a:rPr lang="en-CA" altLang="ja-JP" dirty="0" err="1"/>
              <a:t>valgrind</a:t>
            </a:r>
            <a:r>
              <a:rPr lang="en-CA" altLang="ja-JP" dirty="0"/>
              <a:t> </a:t>
            </a:r>
            <a:r>
              <a:rPr lang="en-CA" altLang="ja-JP" dirty="0" smtClean="0"/>
              <a:t>data, </a:t>
            </a:r>
            <a:r>
              <a:rPr lang="en-CA" altLang="ja-JP" dirty="0"/>
              <a:t>t</a:t>
            </a:r>
            <a:r>
              <a:rPr lang="en-CA" altLang="ja-JP" dirty="0" smtClean="0"/>
              <a:t>he </a:t>
            </a:r>
            <a:r>
              <a:rPr lang="en-CA" altLang="ja-JP" dirty="0"/>
              <a:t>followings are found.</a:t>
            </a:r>
            <a:endParaRPr lang="ja-JP" altLang="ja-JP" dirty="0"/>
          </a:p>
          <a:p>
            <a:pPr lvl="1" hangingPunct="0"/>
            <a:r>
              <a:rPr lang="en-CA" altLang="ja-JP" dirty="0"/>
              <a:t>Number of memory access itself may not correspond to the worst case memory access</a:t>
            </a:r>
            <a:endParaRPr lang="ja-JP" altLang="ja-JP" dirty="0"/>
          </a:p>
          <a:p>
            <a:pPr lvl="1" hangingPunct="0"/>
            <a:r>
              <a:rPr lang="en-CA" altLang="ja-JP" dirty="0"/>
              <a:t>Implementation dependency and sequence dependency is very large</a:t>
            </a:r>
            <a:endParaRPr lang="ja-JP" altLang="ja-JP" dirty="0"/>
          </a:p>
          <a:p>
            <a:pPr hangingPunct="0"/>
            <a:endParaRPr lang="en-CA" altLang="ja-JP" dirty="0" smtClean="0"/>
          </a:p>
          <a:p>
            <a:pPr hangingPunct="0"/>
            <a:r>
              <a:rPr lang="en-CA" altLang="ja-JP" dirty="0" smtClean="0"/>
              <a:t>Thus</a:t>
            </a:r>
            <a:r>
              <a:rPr lang="en-CA" altLang="ja-JP" dirty="0"/>
              <a:t>, instead of just checking the </a:t>
            </a:r>
            <a:r>
              <a:rPr lang="en-CA" altLang="ja-JP" dirty="0" err="1"/>
              <a:t>valgrind</a:t>
            </a:r>
            <a:r>
              <a:rPr lang="en-CA" altLang="ja-JP" dirty="0"/>
              <a:t> data,</a:t>
            </a:r>
            <a:endParaRPr lang="ja-JP" altLang="ja-JP" dirty="0"/>
          </a:p>
          <a:p>
            <a:pPr lvl="1" hangingPunct="0"/>
            <a:r>
              <a:rPr lang="en-CA" altLang="ja-JP" b="1" dirty="0" smtClean="0"/>
              <a:t>1) We </a:t>
            </a:r>
            <a:r>
              <a:rPr lang="en-CA" altLang="ja-JP" b="1" dirty="0"/>
              <a:t>need to </a:t>
            </a:r>
            <a:r>
              <a:rPr lang="en-CA" altLang="ja-JP" b="1" dirty="0">
                <a:solidFill>
                  <a:srgbClr val="0000FF"/>
                </a:solidFill>
              </a:rPr>
              <a:t>analyze which kind of memory access can be bottleneck</a:t>
            </a:r>
            <a:endParaRPr lang="ja-JP" altLang="ja-JP" dirty="0">
              <a:solidFill>
                <a:srgbClr val="0000FF"/>
              </a:solidFill>
            </a:endParaRPr>
          </a:p>
          <a:p>
            <a:pPr lvl="1" hangingPunct="0"/>
            <a:r>
              <a:rPr lang="en-CA" altLang="ja-JP" b="1" dirty="0" smtClean="0"/>
              <a:t>2) We need to calculate the worst case memory bandwidth by analysis (e.g. </a:t>
            </a:r>
            <a:r>
              <a:rPr lang="en-CA" altLang="ja-JP" b="1" dirty="0" smtClean="0">
                <a:solidFill>
                  <a:srgbClr val="0000FF"/>
                </a:solidFill>
              </a:rPr>
              <a:t>HEVC </a:t>
            </a:r>
            <a:r>
              <a:rPr lang="en-CA" altLang="ja-JP" b="1" dirty="0">
                <a:solidFill>
                  <a:srgbClr val="0000FF"/>
                </a:solidFill>
              </a:rPr>
              <a:t>style memory </a:t>
            </a:r>
            <a:r>
              <a:rPr lang="en-CA" altLang="ja-JP" b="1" dirty="0" smtClean="0">
                <a:solidFill>
                  <a:srgbClr val="0000FF"/>
                </a:solidFill>
              </a:rPr>
              <a:t>model</a:t>
            </a:r>
            <a:r>
              <a:rPr lang="en-CA" altLang="ja-JP" b="1" dirty="0" smtClean="0"/>
              <a:t>)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7399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Where </a:t>
            </a:r>
            <a:r>
              <a:rPr lang="en-US" altLang="ja-JP" dirty="0" smtClean="0"/>
              <a:t>Bottleneck?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altLang="ja-JP" dirty="0" smtClean="0"/>
              <a:t>The </a:t>
            </a:r>
            <a:r>
              <a:rPr lang="en-CA" altLang="ja-JP" dirty="0"/>
              <a:t>following </a:t>
            </a:r>
            <a:r>
              <a:rPr lang="en-CA" altLang="ja-JP" dirty="0" smtClean="0"/>
              <a:t>may </a:t>
            </a:r>
            <a:r>
              <a:rPr lang="en-CA" altLang="ja-JP" dirty="0"/>
              <a:t>not raise memory bandwidth bottleneck.</a:t>
            </a:r>
            <a:endParaRPr lang="ja-JP" altLang="ja-JP" dirty="0"/>
          </a:p>
          <a:p>
            <a:pPr lvl="1" hangingPunct="0"/>
            <a:r>
              <a:rPr lang="en-CA" altLang="ja-JP" dirty="0" err="1"/>
              <a:t>Deblocking</a:t>
            </a:r>
            <a:r>
              <a:rPr lang="en-CA" altLang="ja-JP" dirty="0"/>
              <a:t> filter and SAO (straight forward scan order for memory access)</a:t>
            </a:r>
            <a:endParaRPr lang="ja-JP" altLang="ja-JP" dirty="0"/>
          </a:p>
          <a:p>
            <a:pPr lvl="1" hangingPunct="0"/>
            <a:r>
              <a:rPr lang="en-CA" altLang="ja-JP" dirty="0"/>
              <a:t>Neighbouring access (should be in cache)</a:t>
            </a:r>
            <a:endParaRPr lang="ja-JP" altLang="ja-JP" dirty="0"/>
          </a:p>
          <a:p>
            <a:pPr lvl="1" hangingPunct="0"/>
            <a:r>
              <a:rPr lang="en-CA" altLang="ja-JP" dirty="0"/>
              <a:t>Small constant / table access (should be in cache)</a:t>
            </a:r>
            <a:endParaRPr lang="ja-JP" altLang="ja-JP" dirty="0"/>
          </a:p>
          <a:p>
            <a:pPr hangingPunct="0"/>
            <a:endParaRPr lang="en-CA" altLang="ja-JP" dirty="0" smtClean="0"/>
          </a:p>
          <a:p>
            <a:pPr hangingPunct="0"/>
            <a:r>
              <a:rPr lang="en-CA" altLang="ja-JP" dirty="0" smtClean="0"/>
              <a:t>On </a:t>
            </a:r>
            <a:r>
              <a:rPr lang="en-CA" altLang="ja-JP" dirty="0"/>
              <a:t>the other hand, the following memory access may raise memory bandwidth bottleneck.</a:t>
            </a:r>
            <a:endParaRPr lang="ja-JP" altLang="ja-JP" dirty="0"/>
          </a:p>
          <a:p>
            <a:pPr lvl="1" hangingPunct="0"/>
            <a:r>
              <a:rPr lang="en-CA" altLang="ja-JP" b="1" dirty="0">
                <a:solidFill>
                  <a:srgbClr val="FF0000"/>
                </a:solidFill>
              </a:rPr>
              <a:t>Motion compensation</a:t>
            </a:r>
            <a:r>
              <a:rPr lang="en-CA" altLang="ja-JP" dirty="0">
                <a:solidFill>
                  <a:srgbClr val="FF0000"/>
                </a:solidFill>
              </a:rPr>
              <a:t> using arbitrary motion vector and reference pictures.</a:t>
            </a:r>
            <a:endParaRPr lang="ja-JP" altLang="ja-JP" dirty="0">
              <a:solidFill>
                <a:srgbClr val="FF0000"/>
              </a:solidFill>
            </a:endParaRPr>
          </a:p>
          <a:p>
            <a:pPr lvl="1" hangingPunct="0"/>
            <a:r>
              <a:rPr lang="en-CA" altLang="ja-JP" b="1" dirty="0">
                <a:solidFill>
                  <a:srgbClr val="FF0000"/>
                </a:solidFill>
              </a:rPr>
              <a:t>Constant / table data access</a:t>
            </a:r>
            <a:r>
              <a:rPr lang="en-CA" altLang="ja-JP" dirty="0">
                <a:solidFill>
                  <a:srgbClr val="FF0000"/>
                </a:solidFill>
              </a:rPr>
              <a:t> (if those data is too large to be stored in cache)</a:t>
            </a:r>
            <a:endParaRPr lang="ja-JP" altLang="ja-JP" dirty="0">
              <a:solidFill>
                <a:srgbClr val="FF0000"/>
              </a:solidFill>
            </a:endParaRPr>
          </a:p>
          <a:p>
            <a:pPr marL="119063" indent="0" hangingPunct="0">
              <a:buNone/>
            </a:pP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35006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Recommendation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CA" altLang="ja-JP" dirty="0"/>
              <a:t>Check memory size of constant / table data which should be always used in CTU level</a:t>
            </a:r>
            <a:endParaRPr lang="ja-JP" altLang="ja-JP" dirty="0"/>
          </a:p>
          <a:p>
            <a:pPr lvl="0" hangingPunct="0"/>
            <a:endParaRPr lang="en-CA" altLang="ja-JP" dirty="0" smtClean="0"/>
          </a:p>
          <a:p>
            <a:pPr lvl="0" hangingPunct="0"/>
            <a:r>
              <a:rPr lang="en-CA" altLang="ja-JP" dirty="0" smtClean="0"/>
              <a:t>Calculate </a:t>
            </a:r>
            <a:r>
              <a:rPr lang="en-CA" altLang="ja-JP" dirty="0"/>
              <a:t>HEVC style memory bandwidth for motion compensation related tools</a:t>
            </a:r>
            <a:endParaRPr lang="ja-JP" altLang="ja-JP" dirty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M</a:t>
            </a:r>
            <a:r>
              <a:rPr kumimoji="1" lang="en-US" altLang="ja-JP" dirty="0" smtClean="0"/>
              <a:t>ore generic software implementation rather than </a:t>
            </a:r>
            <a:r>
              <a:rPr lang="en-US" altLang="ja-JP" dirty="0" err="1" smtClean="0"/>
              <a:t>valgrind</a:t>
            </a:r>
            <a:r>
              <a:rPr lang="en-US" altLang="ja-JP" dirty="0" smtClean="0"/>
              <a:t> </a:t>
            </a:r>
            <a:r>
              <a:rPr kumimoji="1" lang="en-US" altLang="ja-JP" dirty="0" smtClean="0"/>
              <a:t>is also desirable (see JVET-H0043)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596435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符号化グループ">
  <a:themeElements>
    <a:clrScheme name="シック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ユーザー定義 1">
      <a:majorFont>
        <a:latin typeface="Verdana"/>
        <a:ea typeface="HGｺﾞｼｯｸM"/>
        <a:cs typeface=""/>
      </a:majorFont>
      <a:minorFont>
        <a:latin typeface="Verdana"/>
        <a:ea typeface="HGｺﾞｼｯｸ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>
        <a:noFill/>
        <a:ln>
          <a:prstDash val="solid"/>
        </a:ln>
        <a:effectLst/>
      </a:spPr>
      <a:bodyPr lIns="36000" tIns="36000" rIns="36000" bIns="36000" rtlCol="0" anchor="ctr"/>
      <a:lstStyle>
        <a:defPPr algn="ctr">
          <a:defRPr kumimoji="1" sz="1400" dirty="0" smtClean="0"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シック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2.xml><?xml version="1.0" encoding="utf-8"?>
<a:themeOverride xmlns:a="http://schemas.openxmlformats.org/drawingml/2006/main">
  <a:clrScheme name="シック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符号化グループ</Template>
  <TotalTime>9652</TotalTime>
  <Words>854</Words>
  <Application>Microsoft Office PowerPoint</Application>
  <PresentationFormat>画面に合わせる (4:3)</PresentationFormat>
  <Paragraphs>281</Paragraphs>
  <Slides>11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22" baseType="lpstr">
      <vt:lpstr>HGｺﾞｼｯｸM</vt:lpstr>
      <vt:lpstr>ＭＳ Ｐゴシック</vt:lpstr>
      <vt:lpstr>ＭＳ 明朝</vt:lpstr>
      <vt:lpstr>Arial</vt:lpstr>
      <vt:lpstr>Times New Roman</vt:lpstr>
      <vt:lpstr>Verdana</vt:lpstr>
      <vt:lpstr>Wingdings</vt:lpstr>
      <vt:lpstr>Wingdings 2</vt:lpstr>
      <vt:lpstr>Wingdings 3</vt:lpstr>
      <vt:lpstr>符号化グループ</vt:lpstr>
      <vt:lpstr>数式</vt:lpstr>
      <vt:lpstr>AHG5: On worst case memory bandwidth</vt:lpstr>
      <vt:lpstr>Motivation</vt:lpstr>
      <vt:lpstr>Valgrind setting</vt:lpstr>
      <vt:lpstr>Example1: Implementation dependency</vt:lpstr>
      <vt:lpstr>Example2: Tool dependency</vt:lpstr>
      <vt:lpstr>Example3: Sequence dependency</vt:lpstr>
      <vt:lpstr>Bottleneck analysis is important</vt:lpstr>
      <vt:lpstr>Where Bottleneck?</vt:lpstr>
      <vt:lpstr>Recommendation</vt:lpstr>
      <vt:lpstr>Additional thought</vt:lpstr>
      <vt:lpstr>Backup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s126770</dc:creator>
  <cp:lastModifiedBy>Tomohiro Ikai</cp:lastModifiedBy>
  <cp:revision>1306</cp:revision>
  <dcterms:created xsi:type="dcterms:W3CDTF">2016-04-11T03:35:32Z</dcterms:created>
  <dcterms:modified xsi:type="dcterms:W3CDTF">2017-10-19T10:54:14Z</dcterms:modified>
</cp:coreProperties>
</file>