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72" r:id="rId2"/>
    <p:sldId id="274" r:id="rId3"/>
    <p:sldId id="276" r:id="rId4"/>
    <p:sldId id="277" r:id="rId5"/>
    <p:sldId id="275" r:id="rId6"/>
    <p:sldId id="27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41" autoAdjust="0"/>
    <p:restoredTop sz="83549" autoAdjust="0"/>
  </p:normalViewPr>
  <p:slideViewPr>
    <p:cSldViewPr snapToGrid="0">
      <p:cViewPr varScale="1">
        <p:scale>
          <a:sx n="74" d="100"/>
          <a:sy n="74" d="100"/>
        </p:scale>
        <p:origin x="164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B47FD6-90FD-4E27-9653-E2ED5ABDB01F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CAE42-7D72-48CE-9129-DEFBEE3BE0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570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5CAE42-7D72-48CE-9129-DEFBEE3BE0F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707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431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904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65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057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058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12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821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698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79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980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271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latin typeface="Arial" charset="0"/>
                <a:ea typeface="宋体" charset="-122"/>
              </a:defRPr>
            </a:lvl1pPr>
          </a:lstStyle>
          <a:p>
            <a:fld id="{96402A65-DF0D-47D7-AD8E-49256EACAC2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latin typeface="Arial" charset="0"/>
                <a:ea typeface="宋体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31" name="图片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1" y="6308725"/>
            <a:ext cx="9110663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7" descr="C:\Documents and Settings\sqz\桌面\图片1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" t="671" r="217" b="51665"/>
          <a:stretch>
            <a:fillRect/>
          </a:stretch>
        </p:blipFill>
        <p:spPr bwMode="auto">
          <a:xfrm>
            <a:off x="1" y="0"/>
            <a:ext cx="9142413" cy="328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7675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1914" y="1571606"/>
            <a:ext cx="7772400" cy="2066543"/>
          </a:xfrm>
        </p:spPr>
        <p:txBody>
          <a:bodyPr/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JVET-H0035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guidance of WS-PSNR weights derivation for different formats</a:t>
            </a:r>
            <a:endParaRPr lang="zh-CN" altLang="en-US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1386114" y="4251959"/>
            <a:ext cx="6400800" cy="973183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Yule Sun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Lu Yu</a:t>
            </a:r>
          </a:p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Zhejiang University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80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CA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27834"/>
            <a:ext cx="8229600" cy="4722724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Codec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WS-PSNR: Each format needs a weight table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General steps to derive WS-PSNR weights</a:t>
            </a:r>
          </a:p>
          <a:p>
            <a:endParaRPr lang="en-US" altLang="zh-CN" dirty="0"/>
          </a:p>
          <a:p>
            <a:endParaRPr lang="en-US" altLang="zh-CN" dirty="0" smtClean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43" y="1407247"/>
            <a:ext cx="6514623" cy="33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2883875" y="4747606"/>
            <a:ext cx="396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/>
              <a:t>360 video testing procedure (JVET-G1030)</a:t>
            </a:r>
            <a:endParaRPr lang="zh-CN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403114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Step 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 Stretching ratio in continuous spatial domain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64210"/>
                <a:ext cx="8613648" cy="4525963"/>
              </a:xfrm>
            </p:spPr>
            <p:txBody>
              <a:bodyPr/>
              <a:lstStyle/>
              <a:p>
                <a:pPr marL="0" indent="0">
                  <a:buNone/>
                </a:pP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en-US" altLang="zh-CN" sz="2000" b="0" dirty="0" smtClean="0"/>
                  <a:t>    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zh-CN" altLang="en-US" sz="20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zh-CN" altLang="en-US" sz="2000" b="0" i="1" smtClean="0">
                            <a:latin typeface="Cambria Math" panose="02040503050406030204" pitchFamily="18" charset="0"/>
                          </a:rPr>
                          <m:t>𝜑</m:t>
                        </m:r>
                      </m:e>
                    </m:d>
                  </m:oMath>
                </a14:m>
                <a:endParaRPr lang="en-US" altLang="zh-CN" sz="2000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𝑔</m:t>
                      </m:r>
                      <m:d>
                        <m:dPr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zh-CN" altLang="en-US" sz="2000" i="1">
                              <a:latin typeface="Cambria Math" panose="02040503050406030204" pitchFamily="18" charset="0"/>
                            </a:rPr>
                            <m:t>𝜑</m:t>
                          </m:r>
                        </m:e>
                      </m:d>
                    </m:oMath>
                  </m:oMathPara>
                </a14:m>
                <a:endParaRPr lang="en-US" altLang="zh-CN" sz="2000" i="1" dirty="0" smtClean="0"/>
              </a:p>
              <a:p>
                <a:pPr marL="0" indent="0">
                  <a:buNone/>
                </a:pPr>
                <a:endParaRPr lang="en-US" altLang="zh-CN" sz="2000" i="1" dirty="0" smtClean="0"/>
              </a:p>
              <a:p>
                <a:pPr marL="0" indent="0">
                  <a:buNone/>
                </a:pPr>
                <a:endParaRPr lang="en-US" altLang="zh-CN" sz="2000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𝑆𝑅</m:t>
                      </m:r>
                      <m:d>
                        <m:dPr>
                          <m:ctrlPr>
                            <a:rPr lang="zh-CN" altLang="zh-CN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zh-CN" alt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zh-CN" alt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𝜑</m:t>
                          </m:r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zh-CN" alt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zh-CN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𝑐𝑜</m:t>
                          </m:r>
                          <m:func>
                            <m:funcPr>
                              <m:ctrlPr>
                                <a:rPr lang="zh-CN" altLang="zh-CN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zh-CN" altLang="zh-CN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𝜑</m:t>
                                  </m:r>
                                </m:e>
                              </m:d>
                            </m:e>
                          </m:func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𝜑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|</m:t>
                          </m:r>
                        </m:num>
                        <m:den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𝑑𝑥𝑑𝑦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|</m:t>
                          </m:r>
                        </m:den>
                      </m:f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zh-CN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𝑐𝑜𝑠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𝜑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zh-CN" altLang="zh-CN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𝐽</m:t>
                              </m:r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𝜑</m:t>
                              </m:r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den>
                      </m:f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altLang="zh-CN" sz="2000" dirty="0" smtClean="0"/>
              </a:p>
              <a:p>
                <a:pPr marL="0" indent="0">
                  <a:buNone/>
                </a:pPr>
                <a:endParaRPr lang="en-US" altLang="zh-CN" sz="2000" dirty="0" smtClean="0"/>
              </a:p>
              <a:p>
                <a:pPr marL="0" indent="0">
                  <a:buNone/>
                </a:pPr>
                <a:endParaRPr lang="en-US" altLang="zh-CN" sz="20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1800" i="1">
                          <a:latin typeface="Cambria Math" panose="02040503050406030204" pitchFamily="18" charset="0"/>
                        </a:rPr>
                        <m:t>𝐽</m:t>
                      </m:r>
                      <m:d>
                        <m:dPr>
                          <m:ctrlPr>
                            <a:rPr lang="zh-CN" altLang="zh-CN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𝜑</m:t>
                          </m:r>
                        </m:e>
                      </m:d>
                      <m:r>
                        <a:rPr lang="en-US" altLang="zh-CN" sz="18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zh-CN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𝜑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altLang="zh-CN" sz="18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zh-CN" altLang="zh-CN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18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zh-CN" altLang="zh-CN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𝜕</m:t>
                                    </m:r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𝜕𝜃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zh-CN" altLang="zh-CN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𝜕</m:t>
                                    </m:r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𝜕𝜑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zh-CN" altLang="zh-CN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𝜕</m:t>
                                    </m:r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num>
                                  <m:den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𝜕𝜃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zh-CN" altLang="zh-CN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𝜕</m:t>
                                    </m:r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num>
                                  <m:den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𝜕𝜑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zh-CN" dirty="0" smtClean="0"/>
              </a:p>
              <a:p>
                <a:pPr marL="0" indent="0">
                  <a:buNone/>
                </a:pPr>
                <a:endParaRPr lang="en-US" altLang="zh-CN" dirty="0"/>
              </a:p>
              <a:p>
                <a:pPr marL="0" indent="0">
                  <a:buNone/>
                </a:pPr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64210"/>
                <a:ext cx="8613648" cy="4525963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右箭头 3"/>
          <p:cNvSpPr/>
          <p:nvPr/>
        </p:nvSpPr>
        <p:spPr>
          <a:xfrm>
            <a:off x="2566553" y="2240280"/>
            <a:ext cx="2685011" cy="3383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458968" y="1947779"/>
            <a:ext cx="3072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The </a:t>
            </a:r>
            <a:r>
              <a:rPr lang="en-US" altLang="zh-CN" dirty="0" smtClean="0"/>
              <a:t>coordinate relationship </a:t>
            </a:r>
            <a:r>
              <a:rPr lang="en-US" altLang="zh-CN" dirty="0"/>
              <a:t>between </a:t>
            </a:r>
            <a:r>
              <a:rPr lang="en-US" altLang="zh-CN" dirty="0" smtClean="0"/>
              <a:t>projection format and sphere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4410" y="3285811"/>
            <a:ext cx="3050190" cy="273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39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 smtClean="0"/>
              <a:t/>
            </a:r>
            <a:br>
              <a:rPr lang="en-US" altLang="zh-CN" sz="3600" b="1" dirty="0" smtClean="0"/>
            </a:br>
            <a:r>
              <a:rPr lang="en-US" altLang="zh-CN" sz="3600" b="1" dirty="0" smtClean="0"/>
              <a:t> 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Step 2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Sampled representation of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WS-PSNR weight</a:t>
            </a:r>
            <a:r>
              <a:rPr lang="zh-CN" altLang="zh-CN" sz="3600" dirty="0"/>
              <a:t/>
            </a:r>
            <a:br>
              <a:rPr lang="zh-CN" altLang="zh-CN" sz="3600" dirty="0"/>
            </a:b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1989573" y="5241443"/>
                <a:ext cx="486340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𝑤</m:t>
                      </m:r>
                      <m:d>
                        <m:dPr>
                          <m:ctrlP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𝑆𝑅</m:t>
                      </m:r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ctrlP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28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))</m:t>
                      </m:r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9573" y="5241443"/>
                <a:ext cx="4863404" cy="52322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552659" y="1929284"/>
            <a:ext cx="821955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Digital image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sampled representation of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continuous image.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pixel in (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j) has a corresponding (x, y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j): uniform </a:t>
            </a: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samping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on XY plane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2421653" y="4145275"/>
                <a:ext cx="369779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</m:oMath>
                  </m:oMathPara>
                </a14:m>
                <a:endParaRPr lang="en-US" altLang="zh-CN" sz="24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1653" y="4145275"/>
                <a:ext cx="3697794" cy="830997"/>
              </a:xfrm>
              <a:prstGeom prst="rect">
                <a:avLst/>
              </a:prstGeom>
              <a:blipFill rotWithShape="0">
                <a:blip r:embed="rId3"/>
                <a:stretch>
                  <a:fillRect b="-110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700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WS-PSNR calculation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2"/>
                <a:ext cx="8229600" cy="4690066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𝑊𝑆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𝑃𝑆𝑁𝑅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=10</m:t>
                      </m:r>
                      <m:func>
                        <m:funcPr>
                          <m:ctrlPr>
                            <a:rPr lang="zh-CN" altLang="zh-CN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𝑙𝑜𝑔</m:t>
                          </m:r>
                        </m:fName>
                        <m:e>
                          <m:d>
                            <m:dPr>
                              <m:ctrlPr>
                                <a:rPr lang="zh-CN" altLang="zh-CN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zh-CN" altLang="zh-CN" sz="20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zh-CN" altLang="zh-CN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lang="zh-CN" altLang="zh-CN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zh-CN" sz="2000" i="1">
                                              <a:latin typeface="Cambria Math" panose="02040503050406030204" pitchFamily="18" charset="0"/>
                                            </a:rPr>
                                            <m:t>𝑀𝐴𝑋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000" i="1">
                                              <a:latin typeface="Cambria Math" panose="02040503050406030204" pitchFamily="18" charset="0"/>
                                            </a:rPr>
                                            <m:t>𝐼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r>
                                        <a:rPr lang="en-US" altLang="zh-CN" sz="20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𝑊𝑀𝑆𝐸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US" altLang="zh-CN" sz="20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𝑊𝑀𝑆𝐸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zh-CN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nary>
                            <m:naryPr>
                              <m:chr m:val="∑"/>
                              <m:limLoc m:val="undOvr"/>
                              <m:ctrlPr>
                                <a:rPr lang="zh-CN" altLang="zh-CN" sz="20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  <m:e>
                              <m:nary>
                                <m:naryPr>
                                  <m:chr m:val="∑"/>
                                  <m:limLoc m:val="undOvr"/>
                                  <m:ctrlPr>
                                    <a:rPr lang="zh-CN" altLang="zh-CN" sz="20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=0</m:t>
                                  </m:r>
                                </m:sub>
                                <m:sup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  <m:e>
                                  <m:r>
                                    <a:rPr lang="en-US" altLang="zh-CN" sz="200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  <m:r>
                                    <a:rPr lang="en-US" altLang="zh-CN" sz="200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zh-CN" sz="200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altLang="zh-CN" sz="200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 sz="200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altLang="zh-CN" sz="200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nary>
                        </m:den>
                      </m:f>
                      <m:nary>
                        <m:naryPr>
                          <m:chr m:val="∑"/>
                          <m:limLoc m:val="undOvr"/>
                          <m:ctrlPr>
                            <a:rPr lang="zh-CN" altLang="zh-CN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zh-CN" altLang="zh-CN" sz="20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zh-CN" altLang="zh-CN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d>
                                    <m:dPr>
                                      <m:ctrlPr>
                                        <a:rPr lang="zh-CN" altLang="zh-CN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zh-CN" sz="20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altLang="zh-CN" sz="20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sz="2000" i="1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e>
                                  </m:d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zh-CN" altLang="zh-CN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000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000" i="1"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))</m:t>
                                  </m:r>
                                </m:e>
                                <m:sup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US" altLang="zh-CN" sz="20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  <m:r>
                                <a:rPr lang="en-US" altLang="zh-CN" sz="20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zh-CN" sz="20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zh-CN" sz="20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zh-CN" sz="20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altLang="zh-CN" sz="20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)) 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US" altLang="zh-CN" dirty="0"/>
              </a:p>
              <a:p>
                <a:pPr marL="0" indent="0">
                  <a:buNone/>
                </a:pPr>
                <a:endParaRPr lang="en-US" altLang="zh-CN" dirty="0" smtClean="0"/>
              </a:p>
              <a:p>
                <a:pPr marL="0" indent="0">
                  <a:buNone/>
                </a:pP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Detailed information about WS-PSNR is available:</a:t>
                </a:r>
                <a:endParaRPr lang="en-CA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CA" altLang="zh-C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CA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CA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Sun, A. Lu, and L. Yu. "</a:t>
                </a:r>
                <a:r>
                  <a:rPr lang="en-CA" altLang="zh-CN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Weighted-to-Spherically-Uniform Quality Evaluation for Omnidirectional Video</a:t>
                </a:r>
                <a:r>
                  <a:rPr lang="en-CA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." IEEE Signal Processing Letters 24.9(2017):1408-1412.</a:t>
                </a:r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2"/>
                <a:ext cx="8229600" cy="4690066"/>
              </a:xfrm>
              <a:blipFill rotWithShape="0">
                <a:blip r:embed="rId2"/>
                <a:stretch>
                  <a:fillRect l="-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3857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3771" y="2840627"/>
            <a:ext cx="818605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9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attention!</a:t>
            </a:r>
            <a:endParaRPr lang="zh-CN" alt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75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主题1" id="{87DBA51D-D766-45A8-B940-8CC558A96F3D}" vid="{BAEEBBC5-623C-4E03-B3DE-50A7FA4A426B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18324</TotalTime>
  <Words>110</Words>
  <Application>Microsoft Office PowerPoint</Application>
  <PresentationFormat>全屏显示(4:3)</PresentationFormat>
  <Paragraphs>43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宋体</vt:lpstr>
      <vt:lpstr>Arial</vt:lpstr>
      <vt:lpstr>Calibri</vt:lpstr>
      <vt:lpstr>Cambria Math</vt:lpstr>
      <vt:lpstr>Times New Roman</vt:lpstr>
      <vt:lpstr>Wingdings</vt:lpstr>
      <vt:lpstr>主题1</vt:lpstr>
      <vt:lpstr>JVET-H0035  The guidance of WS-PSNR weights derivation for different formats</vt:lpstr>
      <vt:lpstr> Introduction </vt:lpstr>
      <vt:lpstr>Step 1: Stretching ratio in continuous spatial domain</vt:lpstr>
      <vt:lpstr>   Step 2: Sampled representation of WS-PSNR weight </vt:lpstr>
      <vt:lpstr>WS-PSNR calculation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jvet-h0035</dc:title>
  <dc:creator>YuleSun</dc:creator>
  <cp:lastModifiedBy>YuleSun</cp:lastModifiedBy>
  <cp:revision>217</cp:revision>
  <dcterms:created xsi:type="dcterms:W3CDTF">2015-10-24T05:17:44Z</dcterms:created>
  <dcterms:modified xsi:type="dcterms:W3CDTF">2017-10-18T01:53:48Z</dcterms:modified>
</cp:coreProperties>
</file>