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06" r:id="rId2"/>
    <p:sldId id="446" r:id="rId3"/>
    <p:sldId id="447" r:id="rId4"/>
    <p:sldId id="448" r:id="rId5"/>
    <p:sldId id="449" r:id="rId6"/>
    <p:sldId id="450" r:id="rId7"/>
    <p:sldId id="451" r:id="rId8"/>
    <p:sldId id="452" r:id="rId9"/>
  </p:sldIdLst>
  <p:sldSz cx="9144000" cy="6858000" type="screen4x3"/>
  <p:notesSz cx="10234613" cy="70993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 userDrawn="1">
          <p15:clr>
            <a:srgbClr val="A4A3A4"/>
          </p15:clr>
        </p15:guide>
        <p15:guide id="2" pos="32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D6D00"/>
    <a:srgbClr val="CCECFF"/>
    <a:srgbClr val="FFFF99"/>
    <a:srgbClr val="CCFF99"/>
    <a:srgbClr val="66CCFF"/>
    <a:srgbClr val="FFCCFF"/>
    <a:srgbClr val="2058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09" autoAdjust="0"/>
    <p:restoredTop sz="94424" autoAdjust="0"/>
  </p:normalViewPr>
  <p:slideViewPr>
    <p:cSldViewPr snapToObjects="1">
      <p:cViewPr varScale="1">
        <p:scale>
          <a:sx n="66" d="100"/>
          <a:sy n="66" d="100"/>
        </p:scale>
        <p:origin x="130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8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6" d="100"/>
          <a:sy n="76" d="100"/>
        </p:scale>
        <p:origin x="1674" y="60"/>
      </p:cViewPr>
      <p:guideLst>
        <p:guide orient="horz" pos="2236"/>
        <p:guide pos="3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9617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9617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16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617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41688" y="531813"/>
            <a:ext cx="3551237" cy="2663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4617" y="3372168"/>
            <a:ext cx="7505383" cy="319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617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5271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61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KSC/VBU</a:t>
            </a:r>
          </a:p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2016/01/06</a:t>
            </a:r>
          </a:p>
        </p:txBody>
      </p:sp>
      <p:pic>
        <p:nvPicPr>
          <p:cNvPr id="102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55" y="404804"/>
            <a:ext cx="2943833" cy="75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7063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9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5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4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svc/ks265codec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pPr>
              <a:tabLst>
                <a:tab pos="4221163" algn="l"/>
              </a:tabLst>
            </a:pPr>
            <a:r>
              <a:rPr lang="en-CA" altLang="zh-CN" sz="2800" dirty="0">
                <a:effectLst/>
              </a:rPr>
              <a:t>A simplified method to </a:t>
            </a:r>
            <a:r>
              <a:rPr lang="en-CA" altLang="zh-CN" sz="2800" dirty="0" err="1">
                <a:effectLst/>
              </a:rPr>
              <a:t>sao_type_idx</a:t>
            </a:r>
            <a:r>
              <a:rPr lang="en-CA" altLang="zh-CN" sz="2800" dirty="0">
                <a:effectLst/>
              </a:rPr>
              <a:t> coding of Sample Adaptive Offset (SAO</a:t>
            </a:r>
            <a:r>
              <a:rPr lang="en-CA" altLang="zh-CN" sz="2800" dirty="0" smtClean="0">
                <a:effectLst/>
              </a:rPr>
              <a:t>)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392906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</a:p>
          <a:p>
            <a:pPr algn="ctr"/>
            <a:r>
              <a:rPr lang="en-US" dirty="0" err="1" smtClean="0"/>
              <a:t>Xianguo</a:t>
            </a:r>
            <a:r>
              <a:rPr lang="en-US" dirty="0" smtClean="0"/>
              <a:t> Zhang, Zheng Zhu, </a:t>
            </a:r>
            <a:r>
              <a:rPr lang="en-US" dirty="0" err="1" smtClean="0"/>
              <a:t>Juanting</a:t>
            </a:r>
            <a:r>
              <a:rPr lang="en-US" dirty="0" smtClean="0"/>
              <a:t> Fan, Xing Jin, </a:t>
            </a:r>
            <a:r>
              <a:rPr lang="en-US" dirty="0" err="1" smtClean="0"/>
              <a:t>Erli</a:t>
            </a:r>
            <a:r>
              <a:rPr lang="en-US" dirty="0" smtClean="0"/>
              <a:t> Zhang</a:t>
            </a:r>
            <a:endParaRPr lang="en-US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s</a:t>
            </a:r>
            <a:r>
              <a:rPr lang="en-CA" dirty="0" err="1" smtClean="0"/>
              <a:t>ao_type_idx</a:t>
            </a:r>
            <a:r>
              <a:rPr lang="en-CA" dirty="0" smtClean="0"/>
              <a:t> </a:t>
            </a:r>
            <a:r>
              <a:rPr lang="en-CA" dirty="0" smtClean="0"/>
              <a:t>Coding in JEM</a:t>
            </a:r>
          </a:p>
          <a:p>
            <a:r>
              <a:rPr lang="en-CA" altLang="zh-CN" dirty="0" smtClean="0"/>
              <a:t>Problems</a:t>
            </a:r>
          </a:p>
          <a:p>
            <a:r>
              <a:rPr lang="en-CA" altLang="zh-CN" dirty="0" smtClean="0"/>
              <a:t>Proposed Method</a:t>
            </a:r>
            <a:endParaRPr lang="en-CA" altLang="zh-CN" dirty="0"/>
          </a:p>
          <a:p>
            <a:r>
              <a:rPr lang="en-CA" dirty="0" smtClean="0"/>
              <a:t>Results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s</a:t>
            </a:r>
            <a:r>
              <a:rPr lang="en-US" altLang="zh-CN" dirty="0" err="1" smtClean="0"/>
              <a:t>ao_type_idx</a:t>
            </a:r>
            <a:r>
              <a:rPr lang="en-US" altLang="zh-CN" dirty="0" smtClean="0"/>
              <a:t> Coding In JEM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sao_type_idx_luma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sao_type_idx_chroma</a:t>
            </a:r>
            <a:endParaRPr lang="en-US" altLang="zh-CN" dirty="0" smtClean="0"/>
          </a:p>
          <a:p>
            <a:r>
              <a:rPr lang="en-US" altLang="zh-CN" dirty="0" err="1" smtClean="0"/>
              <a:t>Binarization</a:t>
            </a:r>
            <a:r>
              <a:rPr lang="en-US" altLang="zh-CN" dirty="0" smtClean="0"/>
              <a:t> of SKIP/BO/EO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Context Model for </a:t>
            </a:r>
            <a:r>
              <a:rPr lang="en-US" altLang="zh-CN" dirty="0" err="1" smtClean="0"/>
              <a:t>sao_type_idx_luma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chroma</a:t>
            </a:r>
            <a:endParaRPr lang="en-US" altLang="zh-CN" dirty="0" smtClean="0"/>
          </a:p>
          <a:p>
            <a:pPr lvl="1"/>
            <a:r>
              <a:rPr lang="en-US" altLang="zh-CN" sz="2400" dirty="0" smtClean="0"/>
              <a:t>Only used for the first bin</a:t>
            </a:r>
          </a:p>
          <a:p>
            <a:pPr lvl="2"/>
            <a:r>
              <a:rPr lang="en-US" altLang="zh-CN" sz="2000" dirty="0" smtClean="0"/>
              <a:t>1 context model for each </a:t>
            </a:r>
            <a:r>
              <a:rPr lang="en-US" altLang="zh-CN" sz="2000" dirty="0" err="1" smtClean="0"/>
              <a:t>initType</a:t>
            </a:r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332743"/>
              </p:ext>
            </p:extLst>
          </p:nvPr>
        </p:nvGraphicFramePr>
        <p:xfrm>
          <a:off x="395537" y="2132856"/>
          <a:ext cx="8064896" cy="1656185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3083621"/>
                <a:gridCol w="2292976"/>
                <a:gridCol w="2688299"/>
              </a:tblGrid>
              <a:tr h="37438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sao_type_idx_luma</a:t>
                      </a:r>
                      <a:r>
                        <a:rPr lang="en-US" sz="1400" dirty="0" smtClean="0">
                          <a:effectLst/>
                        </a:rPr>
                        <a:t>/</a:t>
                      </a:r>
                      <a:r>
                        <a:rPr lang="en-US" sz="1400" dirty="0" err="1" smtClean="0">
                          <a:effectLst/>
                        </a:rPr>
                        <a:t>chroma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err="1" smtClean="0">
                          <a:effectLst/>
                        </a:rPr>
                        <a:t>Binarizatiom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SAO</a:t>
                      </a:r>
                      <a:r>
                        <a:rPr lang="en-US" sz="1400" baseline="0" dirty="0" smtClean="0">
                          <a:effectLst/>
                        </a:rPr>
                        <a:t> Type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903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SKIP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41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10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BO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857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11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138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Problems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EO utilized more but </a:t>
            </a:r>
            <a:r>
              <a:rPr lang="en-US" altLang="zh-CN" dirty="0" err="1" smtClean="0"/>
              <a:t>binarized</a:t>
            </a:r>
            <a:r>
              <a:rPr lang="en-US" altLang="zh-CN" dirty="0" smtClean="0"/>
              <a:t> long</a:t>
            </a:r>
          </a:p>
          <a:p>
            <a:pPr lvl="1"/>
            <a:r>
              <a:rPr lang="en-US" altLang="zh-CN" dirty="0" smtClean="0"/>
              <a:t>Test results for JEM and KSC265 both show</a:t>
            </a:r>
          </a:p>
          <a:p>
            <a:pPr lvl="2"/>
            <a:r>
              <a:rPr lang="en-US" altLang="zh-CN" dirty="0" smtClean="0">
                <a:latin typeface="Times" panose="02020603050405020304" pitchFamily="18" charset="0"/>
                <a:cs typeface="Times" panose="02020603050405020304" pitchFamily="18" charset="0"/>
              </a:rPr>
              <a:t>EO is utilized much more than BO, and still more than SKIP</a:t>
            </a:r>
          </a:p>
          <a:p>
            <a:pPr lvl="2"/>
            <a:r>
              <a:rPr lang="en-US" altLang="zh-CN" dirty="0">
                <a:latin typeface="Times" panose="02020603050405020304" pitchFamily="18" charset="0"/>
                <a:cs typeface="Times" panose="02020603050405020304" pitchFamily="18" charset="0"/>
              </a:rPr>
              <a:t>E</a:t>
            </a:r>
            <a:r>
              <a:rPr lang="en-US" altLang="zh-CN" dirty="0" smtClean="0">
                <a:latin typeface="Times" panose="02020603050405020304" pitchFamily="18" charset="0"/>
                <a:cs typeface="Times" panose="02020603050405020304" pitchFamily="18" charset="0"/>
              </a:rPr>
              <a:t>specially at larger QP/ faster speed level/ low-efficiency structure like IPPP</a:t>
            </a:r>
          </a:p>
          <a:p>
            <a:pPr lvl="2"/>
            <a:r>
              <a:rPr lang="en-US" altLang="zh-CN" dirty="0" smtClean="0">
                <a:solidFill>
                  <a:srgbClr val="F8F8F8"/>
                </a:solidFill>
                <a:latin typeface="Times" panose="02020603050405020304" pitchFamily="18" charset="0"/>
                <a:cs typeface="Times" panose="02020603050405020304" pitchFamily="18" charset="0"/>
                <a:hlinkClick r:id="rId2"/>
              </a:rPr>
              <a:t>KSC265: https</a:t>
            </a:r>
            <a:r>
              <a:rPr lang="en-US" altLang="zh-CN" dirty="0">
                <a:solidFill>
                  <a:srgbClr val="F8F8F8"/>
                </a:solidFill>
                <a:latin typeface="Times" panose="02020603050405020304" pitchFamily="18" charset="0"/>
                <a:cs typeface="Times" panose="02020603050405020304" pitchFamily="18" charset="0"/>
                <a:hlinkClick r:id="rId2"/>
              </a:rPr>
              <a:t>://github.com/ksvc/ks265codec</a:t>
            </a:r>
            <a:endParaRPr lang="en-US" altLang="zh-CN" dirty="0" smtClean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r>
              <a:rPr lang="en-US" altLang="zh-CN" dirty="0" smtClean="0"/>
              <a:t>The context model brings complexity, especially for decoder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72986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1) </a:t>
            </a:r>
            <a:r>
              <a:rPr lang="en-US" altLang="zh-CN" dirty="0" err="1" smtClean="0"/>
              <a:t>Binarizing</a:t>
            </a:r>
            <a:r>
              <a:rPr lang="en-US" altLang="zh-CN" dirty="0" smtClean="0"/>
              <a:t> EO at least length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Do not </a:t>
            </a:r>
            <a:r>
              <a:rPr lang="en-US" altLang="zh-CN" dirty="0" err="1" smtClean="0"/>
              <a:t>appy</a:t>
            </a:r>
            <a:r>
              <a:rPr lang="en-US" altLang="zh-CN" dirty="0" smtClean="0"/>
              <a:t> any context model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80829"/>
              </p:ext>
            </p:extLst>
          </p:nvPr>
        </p:nvGraphicFramePr>
        <p:xfrm>
          <a:off x="627063" y="1628799"/>
          <a:ext cx="8064896" cy="1656185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3083621"/>
                <a:gridCol w="2292976"/>
                <a:gridCol w="2688299"/>
              </a:tblGrid>
              <a:tr h="37438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sao_type_idx_luma</a:t>
                      </a:r>
                      <a:r>
                        <a:rPr lang="en-US" sz="1400" dirty="0" smtClean="0">
                          <a:effectLst/>
                        </a:rPr>
                        <a:t>/</a:t>
                      </a:r>
                      <a:r>
                        <a:rPr lang="en-US" sz="1400" dirty="0" err="1" smtClean="0">
                          <a:effectLst/>
                        </a:rPr>
                        <a:t>chroma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err="1" smtClean="0">
                          <a:effectLst/>
                        </a:rPr>
                        <a:t>Binarizatiom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SAO</a:t>
                      </a:r>
                      <a:r>
                        <a:rPr lang="en-US" sz="1400" baseline="0" dirty="0" smtClean="0">
                          <a:effectLst/>
                        </a:rPr>
                        <a:t> Type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903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EO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41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10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BO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857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11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SKIP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581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WD changes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963025"/>
              </p:ext>
            </p:extLst>
          </p:nvPr>
        </p:nvGraphicFramePr>
        <p:xfrm>
          <a:off x="1115616" y="1614718"/>
          <a:ext cx="6768752" cy="2794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05973"/>
                <a:gridCol w="862779"/>
              </a:tblGrid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				if(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SaoTypeIdx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[ 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cIdx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 ][ 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rx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 ][ 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ry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 ]  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!=  2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 ) {</a:t>
                      </a:r>
                      <a:endParaRPr lang="zh-CN" sz="1000" dirty="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					for(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i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 = 0;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i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 &lt; 4;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i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++ )</a:t>
                      </a:r>
                      <a:endParaRPr lang="zh-CN" sz="1000" dirty="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sao_offset_abs[ cIdx ][ rx ][ ry ][ i ]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if( SaoTypeIdx[ cIdx ][ rx ][ ry ]  = =  1 ) {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for( i = 0; i &lt; 4; i++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if( sao_offset_abs[ cIdx ][ rx ][ ry ][ i ]  !=  0 )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	sao_offset_sign[ cIdx ][ rx ][ ry ][ i ]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sao_band_position[ cIdx ][ rx ][ ry ]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} else {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if( cIdx  = =  0 )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sao_eo_class_luma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if( cIdx  = =  1 )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sao_eo_class_chroma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}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}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 dirty="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186927"/>
              </p:ext>
            </p:extLst>
          </p:nvPr>
        </p:nvGraphicFramePr>
        <p:xfrm>
          <a:off x="1133821" y="4841344"/>
          <a:ext cx="6894563" cy="53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3756"/>
                <a:gridCol w="1285427"/>
                <a:gridCol w="755076"/>
                <a:gridCol w="755076"/>
                <a:gridCol w="755076"/>
                <a:gridCol w="755076"/>
                <a:gridCol w="755076"/>
              </a:tblGrid>
              <a:tr h="26593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sao_type_idx_luma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</a:tr>
              <a:tr h="26593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sao_type_idx_chroma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err="1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838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AI and RA (crosschecked by </a:t>
            </a:r>
            <a:r>
              <a:rPr lang="en-US" altLang="zh-CN" dirty="0" err="1" smtClean="0"/>
              <a:t>Hisilicon’s</a:t>
            </a:r>
            <a:r>
              <a:rPr lang="en-US" altLang="zh-CN" dirty="0" smtClean="0"/>
              <a:t> JVET-H0066)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539183"/>
              </p:ext>
            </p:extLst>
          </p:nvPr>
        </p:nvGraphicFramePr>
        <p:xfrm>
          <a:off x="971600" y="1643412"/>
          <a:ext cx="7344817" cy="4425315"/>
        </p:xfrm>
        <a:graphic>
          <a:graphicData uri="http://schemas.openxmlformats.org/drawingml/2006/table">
            <a:tbl>
              <a:tblPr/>
              <a:tblGrid>
                <a:gridCol w="2491312"/>
                <a:gridCol w="1617835"/>
                <a:gridCol w="1617835"/>
                <a:gridCol w="1617835"/>
              </a:tblGrid>
              <a:tr h="18539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3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0604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LDP and LDB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26056"/>
              </p:ext>
            </p:extLst>
          </p:nvPr>
        </p:nvGraphicFramePr>
        <p:xfrm>
          <a:off x="1049671" y="1340768"/>
          <a:ext cx="6978714" cy="4737770"/>
        </p:xfrm>
        <a:graphic>
          <a:graphicData uri="http://schemas.openxmlformats.org/drawingml/2006/table">
            <a:tbl>
              <a:tblPr/>
              <a:tblGrid>
                <a:gridCol w="2367132"/>
                <a:gridCol w="1537194"/>
                <a:gridCol w="1537194"/>
                <a:gridCol w="1537194"/>
              </a:tblGrid>
              <a:tr h="20599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376186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19385</TotalTime>
  <Words>556</Words>
  <Application>Microsoft Office PowerPoint</Application>
  <PresentationFormat>全屏显示(4:3)</PresentationFormat>
  <Paragraphs>258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DFKai-SB</vt:lpstr>
      <vt:lpstr>Malgun Gothic</vt:lpstr>
      <vt:lpstr>MS Mincho</vt:lpstr>
      <vt:lpstr>黑体</vt:lpstr>
      <vt:lpstr>宋体</vt:lpstr>
      <vt:lpstr>Arial</vt:lpstr>
      <vt:lpstr>Times</vt:lpstr>
      <vt:lpstr>Times New Roman</vt:lpstr>
      <vt:lpstr>Corporate ppt templatel_Confidential A</vt:lpstr>
      <vt:lpstr>A simplified method to sao_type_idx coding of Sample Adaptive Offset (SAO)</vt:lpstr>
      <vt:lpstr>Outline</vt:lpstr>
      <vt:lpstr>sao_type_idx Coding In JEM</vt:lpstr>
      <vt:lpstr>Problems</vt:lpstr>
      <vt:lpstr>Proposed Method</vt:lpstr>
      <vt:lpstr>Proposed Method</vt:lpstr>
      <vt:lpstr>Results</vt:lpstr>
      <vt:lpstr>Results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FAN</cp:lastModifiedBy>
  <cp:revision>2206</cp:revision>
  <dcterms:created xsi:type="dcterms:W3CDTF">2008-02-20T09:40:59Z</dcterms:created>
  <dcterms:modified xsi:type="dcterms:W3CDTF">2017-10-16T14:35:32Z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316252788</vt:i4>
  </property>
  <property fmtid="{D5CDD505-2E9C-101B-9397-08002B2CF9AE}" pid="3" name="_NewReviewCycle">
    <vt:lpwstr/>
  </property>
  <property fmtid="{D5CDD505-2E9C-101B-9397-08002B2CF9AE}" pid="4" name="_EmailSubject">
    <vt:lpwstr>Another discovery for the usage of our methods in JCTVC-P0154</vt:lpwstr>
  </property>
  <property fmtid="{D5CDD505-2E9C-101B-9397-08002B2CF9AE}" pid="5" name="_AuthorEmail">
    <vt:lpwstr>Xianguo.Zhang@mediatek.com</vt:lpwstr>
  </property>
  <property fmtid="{D5CDD505-2E9C-101B-9397-08002B2CF9AE}" pid="6" name="_AuthorEmailDisplayName">
    <vt:lpwstr>Xianguo Zhang (张贤国)</vt:lpwstr>
  </property>
  <property fmtid="{D5CDD505-2E9C-101B-9397-08002B2CF9AE}" pid="7" name="_PreviousAdHocReviewCycleID">
    <vt:i4>-480806366</vt:i4>
  </property>
</Properties>
</file>