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  <p:sldMasterId id="2147483652" r:id="rId2"/>
  </p:sldMasterIdLst>
  <p:notesMasterIdLst>
    <p:notesMasterId r:id="rId13"/>
  </p:notesMasterIdLst>
  <p:handoutMasterIdLst>
    <p:handoutMasterId r:id="rId14"/>
  </p:handoutMasterIdLst>
  <p:sldIdLst>
    <p:sldId id="402" r:id="rId3"/>
    <p:sldId id="403" r:id="rId4"/>
    <p:sldId id="404" r:id="rId5"/>
    <p:sldId id="415" r:id="rId6"/>
    <p:sldId id="416" r:id="rId7"/>
    <p:sldId id="408" r:id="rId8"/>
    <p:sldId id="412" r:id="rId9"/>
    <p:sldId id="417" r:id="rId10"/>
    <p:sldId id="418" r:id="rId11"/>
    <p:sldId id="419" r:id="rId12"/>
  </p:sldIdLst>
  <p:sldSz cx="9906000" cy="6858000" type="A4"/>
  <p:notesSz cx="6807200" cy="9939338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FFCC99"/>
    <a:srgbClr val="0000CC"/>
    <a:srgbClr val="FFFFCC"/>
    <a:srgbClr val="CC0000"/>
    <a:srgbClr val="B2B2B2"/>
    <a:srgbClr val="C0C0C0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5" autoAdjust="0"/>
    <p:restoredTop sz="89631" autoAdjust="0"/>
  </p:normalViewPr>
  <p:slideViewPr>
    <p:cSldViewPr>
      <p:cViewPr varScale="1">
        <p:scale>
          <a:sx n="109" d="100"/>
          <a:sy n="109" d="100"/>
        </p:scale>
        <p:origin x="1452" y="10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3372" y="-108"/>
      </p:cViewPr>
      <p:guideLst>
        <p:guide orient="horz" pos="3130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EBE3A46B-9BB2-4214-826D-94BFFA24AA7B}" type="datetimeFigureOut">
              <a:rPr lang="ko-KR" altLang="en-US"/>
              <a:pPr>
                <a:defRPr/>
              </a:pPr>
              <a:t>2017-07-12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1B049C4C-6355-4D6B-8D4B-3CF370438A4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34210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038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2788" y="746125"/>
            <a:ext cx="5381625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5125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931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31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038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4AA19B9C-A4D2-4816-A392-ED02056A79F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2578446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1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3975457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2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427522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3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2483942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4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2483942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6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2483942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7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2483942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8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2483942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9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248394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0051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C6F46-7018-4B1D-9C9A-B91CA96B720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9871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AB984-6553-4658-A798-E74981F626B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9693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6B9D8D-4D48-41C1-8EEC-D4A1FBD8E1D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0712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16496" y="58614"/>
            <a:ext cx="8627368" cy="512866"/>
          </a:xfrm>
          <a:prstGeom prst="rect">
            <a:avLst/>
          </a:prstGeom>
        </p:spPr>
        <p:txBody>
          <a:bodyPr/>
          <a:lstStyle>
            <a:lvl1pPr algn="ctr">
              <a:defRPr sz="2800" b="1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6496" y="692696"/>
            <a:ext cx="8994204" cy="5433467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2pPr>
            <a:lvl3pPr>
              <a:defRPr sz="160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3pPr>
            <a:lvl4pPr>
              <a:defRPr sz="160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4pPr>
            <a:lvl5pPr>
              <a:defRPr sz="160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0"/>
          </p:nvPr>
        </p:nvSpPr>
        <p:spPr>
          <a:xfrm>
            <a:off x="8553450" y="6453188"/>
            <a:ext cx="857250" cy="288925"/>
          </a:xfrm>
          <a:prstGeom prst="rect">
            <a:avLst/>
          </a:prstGeom>
        </p:spPr>
        <p:txBody>
          <a:bodyPr/>
          <a:lstStyle>
            <a:lvl1pPr algn="ctr">
              <a:defRPr sz="1400" b="1">
                <a:latin typeface="Times New Roman" pitchFamily="18" charset="0"/>
                <a:ea typeface="굴림" pitchFamily="50" charset="-127"/>
                <a:cs typeface="Times New Roman" pitchFamily="18" charset="0"/>
              </a:defRPr>
            </a:lvl1pPr>
          </a:lstStyle>
          <a:p>
            <a:pPr>
              <a:defRPr/>
            </a:pPr>
            <a:fld id="{D2B7F10A-4A37-4BC3-9E4D-9FECE259D24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0933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AE2F4-26A5-4FE9-98DE-09A9771E15F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8123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2617B-5C41-4B86-A2D5-A72C44A059FC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5601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44BE6-843C-437F-BB82-59C06A912A7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2075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76698-6125-4ADF-A498-4738A3A1A7F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4274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5B0E0-9DAB-4B81-BFED-4171C27C5BF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860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04111-6DBC-4E81-9B6C-7FDCCEC9F06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8976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70D5D-BFB1-44C4-AE9C-571225C0372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071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21"/>
          <p:cNvSpPr>
            <a:spLocks noChangeShapeType="1"/>
          </p:cNvSpPr>
          <p:nvPr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027" name="Line 14"/>
          <p:cNvSpPr>
            <a:spLocks noChangeShapeType="1"/>
          </p:cNvSpPr>
          <p:nvPr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6" r:id="rId1"/>
    <p:sldLayoutId id="2147484027" r:id="rId2"/>
  </p:sldLayoutIdLst>
  <p:hf hdr="0" ft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제목 개체 틀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제목 스타일 편집</a:t>
            </a:r>
          </a:p>
        </p:txBody>
      </p:sp>
      <p:sp>
        <p:nvSpPr>
          <p:cNvPr id="2051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AA54C6B1-0FD8-443F-8D90-1392C7FC01C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7" r:id="rId1"/>
    <p:sldLayoutId id="2147484018" r:id="rId2"/>
    <p:sldLayoutId id="2147484019" r:id="rId3"/>
    <p:sldLayoutId id="2147484020" r:id="rId4"/>
    <p:sldLayoutId id="2147484021" r:id="rId5"/>
    <p:sldLayoutId id="2147484022" r:id="rId6"/>
    <p:sldLayoutId id="2147484023" r:id="rId7"/>
    <p:sldLayoutId id="2147484024" r:id="rId8"/>
    <p:sldLayoutId id="2147484025" r:id="rId9"/>
    <p:sldLayoutId id="2147484026" r:id="rId10"/>
  </p:sldLayoutIdLst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ChangeArrowheads="1"/>
          </p:cNvSpPr>
          <p:nvPr/>
        </p:nvSpPr>
        <p:spPr bwMode="auto">
          <a:xfrm>
            <a:off x="560388" y="1268413"/>
            <a:ext cx="8640762" cy="1296987"/>
          </a:xfrm>
          <a:prstGeom prst="rect">
            <a:avLst/>
          </a:prstGeo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/>
            <a:r>
              <a:rPr lang="en-US" altLang="en-US" sz="2400" b="1" dirty="0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Simplification and improvements on FRUC</a:t>
            </a:r>
            <a:br>
              <a:rPr lang="en-US" altLang="en-US" sz="2400" b="1" dirty="0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</a:br>
            <a:r>
              <a:rPr lang="en-US" altLang="en-US" sz="2400" b="1" dirty="0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(JVET-G0065)</a:t>
            </a:r>
            <a:endParaRPr lang="en-US" altLang="en-US" sz="2400" b="1" dirty="0">
              <a:latin typeface="Times New Roman" pitchFamily="18" charset="0"/>
              <a:ea typeface="돋움" pitchFamily="50" charset="-127"/>
              <a:cs typeface="Times New Roman" pitchFamily="18" charset="0"/>
            </a:endParaRPr>
          </a:p>
        </p:txBody>
      </p:sp>
      <p:sp>
        <p:nvSpPr>
          <p:cNvPr id="4100" name="Text Box 6"/>
          <p:cNvSpPr txBox="1">
            <a:spLocks noChangeArrowheads="1"/>
          </p:cNvSpPr>
          <p:nvPr/>
        </p:nvSpPr>
        <p:spPr bwMode="auto">
          <a:xfrm>
            <a:off x="4441481" y="5378450"/>
            <a:ext cx="102303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0188" indent="-230188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>
              <a:buFont typeface="Wingdings" pitchFamily="2" charset="2"/>
              <a:buNone/>
            </a:pPr>
            <a:r>
              <a:rPr lang="en-US" altLang="ko-KR" sz="1600" b="1" dirty="0" smtClean="0">
                <a:solidFill>
                  <a:srgbClr val="000000"/>
                </a:solidFill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July 2017</a:t>
            </a:r>
            <a:endParaRPr lang="en-US" altLang="ko-KR" sz="1600" b="1" dirty="0">
              <a:solidFill>
                <a:srgbClr val="000000"/>
              </a:solidFill>
              <a:latin typeface="Times New Roman" pitchFamily="18" charset="0"/>
              <a:ea typeface="돋움" pitchFamily="50" charset="-127"/>
              <a:cs typeface="Times New Roman" pitchFamily="18" charset="0"/>
            </a:endParaRPr>
          </a:p>
        </p:txBody>
      </p:sp>
      <p:sp>
        <p:nvSpPr>
          <p:cNvPr id="4101" name="Text Box 36"/>
          <p:cNvSpPr txBox="1">
            <a:spLocks noChangeArrowheads="1"/>
          </p:cNvSpPr>
          <p:nvPr/>
        </p:nvSpPr>
        <p:spPr bwMode="auto">
          <a:xfrm>
            <a:off x="4192588" y="5756275"/>
            <a:ext cx="15113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0188" indent="-230188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>
              <a:buFont typeface="Wingdings" pitchFamily="2" charset="2"/>
              <a:buNone/>
            </a:pPr>
            <a:r>
              <a:rPr lang="en-US" altLang="ko-KR" sz="1600" b="1">
                <a:solidFill>
                  <a:srgbClr val="000000"/>
                </a:solidFill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LG Electronics</a:t>
            </a:r>
          </a:p>
        </p:txBody>
      </p:sp>
      <p:sp>
        <p:nvSpPr>
          <p:cNvPr id="4102" name="Text Box 29"/>
          <p:cNvSpPr txBox="1">
            <a:spLocks noChangeArrowheads="1"/>
          </p:cNvSpPr>
          <p:nvPr/>
        </p:nvSpPr>
        <p:spPr bwMode="auto">
          <a:xfrm>
            <a:off x="0" y="3356992"/>
            <a:ext cx="9906000" cy="32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marL="342900" indent="-34290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40000"/>
              </a:spcBef>
            </a:pPr>
            <a:r>
              <a:rPr lang="en-CA" altLang="ko-KR" sz="1400" b="1" dirty="0" smtClean="0">
                <a:latin typeface="Times New Roman" pitchFamily="18" charset="0"/>
                <a:cs typeface="Times New Roman" pitchFamily="18" charset="0"/>
              </a:rPr>
              <a:t>Jungdong Seo, </a:t>
            </a:r>
            <a:r>
              <a:rPr lang="en-CA" altLang="ko-KR" sz="1400" b="1" dirty="0" err="1" smtClean="0">
                <a:latin typeface="Times New Roman" pitchFamily="18" charset="0"/>
                <a:cs typeface="Times New Roman" pitchFamily="18" charset="0"/>
              </a:rPr>
              <a:t>Jaeho</a:t>
            </a:r>
            <a:r>
              <a:rPr lang="en-CA" altLang="ko-KR" sz="1400" b="1" dirty="0" smtClean="0">
                <a:latin typeface="Times New Roman" pitchFamily="18" charset="0"/>
                <a:cs typeface="Times New Roman" pitchFamily="18" charset="0"/>
              </a:rPr>
              <a:t> Lee, </a:t>
            </a:r>
            <a:r>
              <a:rPr lang="en-CA" altLang="ko-KR" sz="1400" b="1" dirty="0" err="1" smtClean="0">
                <a:latin typeface="Times New Roman" pitchFamily="18" charset="0"/>
                <a:cs typeface="Times New Roman" pitchFamily="18" charset="0"/>
              </a:rPr>
              <a:t>Seung</a:t>
            </a:r>
            <a:r>
              <a:rPr lang="en-CA" altLang="ko-KR" sz="1400" b="1" dirty="0" smtClean="0">
                <a:latin typeface="Times New Roman" pitchFamily="18" charset="0"/>
                <a:cs typeface="Times New Roman" pitchFamily="18" charset="0"/>
              </a:rPr>
              <a:t> Hwan Kim, </a:t>
            </a:r>
            <a:r>
              <a:rPr lang="en-CA" altLang="ko-KR" sz="1400" b="1" dirty="0" err="1" smtClean="0">
                <a:latin typeface="Times New Roman" pitchFamily="18" charset="0"/>
                <a:cs typeface="Times New Roman" pitchFamily="18" charset="0"/>
              </a:rPr>
              <a:t>Hyoungmoon</a:t>
            </a:r>
            <a:r>
              <a:rPr lang="en-CA" altLang="ko-KR" sz="1400" b="1" dirty="0" smtClean="0">
                <a:latin typeface="Times New Roman" pitchFamily="18" charset="0"/>
                <a:cs typeface="Times New Roman" pitchFamily="18" charset="0"/>
              </a:rPr>
              <a:t> Jang, Jaehyun Lim</a:t>
            </a:r>
            <a:endParaRPr lang="en-US" altLang="ko-KR" sz="1400" b="1" dirty="0">
              <a:latin typeface="Times New Roman" pitchFamily="18" charset="0"/>
              <a:ea typeface="돋움" pitchFamily="50" charset="-127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25408" y="6029325"/>
            <a:ext cx="11652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ko-KR" dirty="0"/>
              <a:t>Two modifications for FRUC are proposed in this contribution. </a:t>
            </a:r>
            <a:endParaRPr lang="en-GB" altLang="ko-KR" dirty="0" smtClean="0"/>
          </a:p>
          <a:p>
            <a:pPr lvl="1"/>
            <a:r>
              <a:rPr lang="en-GB" altLang="ko-KR" dirty="0" smtClean="0"/>
              <a:t>In </a:t>
            </a:r>
            <a:r>
              <a:rPr lang="en-GB" altLang="ko-KR" dirty="0"/>
              <a:t>the first modification, sub-block skip method for </a:t>
            </a:r>
            <a:r>
              <a:rPr lang="en-GB" altLang="ko-KR" dirty="0" smtClean="0"/>
              <a:t>template matching was </a:t>
            </a:r>
            <a:r>
              <a:rPr lang="en-GB" altLang="ko-KR" dirty="0"/>
              <a:t>proposed. </a:t>
            </a:r>
            <a:endParaRPr lang="en-GB" altLang="ko-KR" dirty="0" smtClean="0"/>
          </a:p>
          <a:p>
            <a:pPr lvl="1"/>
            <a:r>
              <a:rPr lang="en-GB" altLang="ko-KR" dirty="0"/>
              <a:t>In the second modification, a restriction of search round for refinement process was proposed.</a:t>
            </a:r>
          </a:p>
          <a:p>
            <a:pPr lvl="1"/>
            <a:r>
              <a:rPr lang="en-GB" altLang="ko-KR" dirty="0" smtClean="0"/>
              <a:t>It </a:t>
            </a:r>
            <a:r>
              <a:rPr lang="en-GB" altLang="ko-KR" dirty="0"/>
              <a:t>is suggested that the proposed </a:t>
            </a:r>
            <a:r>
              <a:rPr lang="en-GB" altLang="ko-KR" dirty="0" smtClean="0"/>
              <a:t>algorithms are </a:t>
            </a:r>
            <a:r>
              <a:rPr lang="en-GB" altLang="ko-KR" dirty="0"/>
              <a:t>to be included in the next version of the JEM.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B7F10A-4A37-4BC3-9E4D-9FECE259D24D}" type="slidenum">
              <a:rPr lang="ko-KR" altLang="en-US" smtClean="0"/>
              <a:pPr>
                <a:defRPr/>
              </a:pPr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53861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/>
          </p:nvPr>
        </p:nvSpPr>
        <p:spPr bwMode="auto">
          <a:xfrm>
            <a:off x="415925" y="58738"/>
            <a:ext cx="8628063" cy="5127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ko-KR" dirty="0" smtClean="0"/>
              <a:t>Summary</a:t>
            </a:r>
            <a:endParaRPr lang="ko-KR" altLang="en-US" dirty="0" smtClean="0"/>
          </a:p>
        </p:txBody>
      </p:sp>
      <p:sp>
        <p:nvSpPr>
          <p:cNvPr id="5123" name="내용 개체 틀 2"/>
          <p:cNvSpPr>
            <a:spLocks noGrp="1"/>
          </p:cNvSpPr>
          <p:nvPr>
            <p:ph idx="1"/>
          </p:nvPr>
        </p:nvSpPr>
        <p:spPr bwMode="auto">
          <a:xfrm>
            <a:off x="415925" y="692150"/>
            <a:ext cx="9433619" cy="54340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r>
              <a:rPr lang="en-CA" altLang="ko-KR" sz="2400" b="1" dirty="0" smtClean="0"/>
              <a:t>Two modifications are proposed for FRUC.</a:t>
            </a:r>
          </a:p>
          <a:p>
            <a:pPr lvl="1">
              <a:lnSpc>
                <a:spcPct val="150000"/>
              </a:lnSpc>
            </a:pPr>
            <a:r>
              <a:rPr lang="en-US" altLang="ko-KR" sz="2000" dirty="0" smtClean="0"/>
              <a:t>Sub-block process skipping for </a:t>
            </a:r>
            <a:r>
              <a:rPr lang="en-US" altLang="ko-KR" sz="2000" dirty="0" smtClean="0"/>
              <a:t>template matching</a:t>
            </a:r>
            <a:endParaRPr lang="en-CA" altLang="ko-KR" sz="2000" dirty="0" smtClean="0"/>
          </a:p>
          <a:p>
            <a:pPr lvl="1">
              <a:lnSpc>
                <a:spcPct val="150000"/>
              </a:lnSpc>
            </a:pPr>
            <a:r>
              <a:rPr lang="en-US" altLang="ko-KR" sz="2000" dirty="0" smtClean="0"/>
              <a:t>Restriction of search round for refinement</a:t>
            </a:r>
            <a:endParaRPr lang="en-CA" altLang="ko-KR" sz="2000" dirty="0"/>
          </a:p>
          <a:p>
            <a:pPr lvl="1">
              <a:lnSpc>
                <a:spcPct val="150000"/>
              </a:lnSpc>
            </a:pPr>
            <a:endParaRPr lang="en-CA" altLang="ko-KR" dirty="0" smtClean="0"/>
          </a:p>
          <a:p>
            <a:pPr>
              <a:lnSpc>
                <a:spcPct val="150000"/>
              </a:lnSpc>
            </a:pPr>
            <a:r>
              <a:rPr lang="en-CA" altLang="ko-KR" sz="2400" b="1" dirty="0" smtClean="0"/>
              <a:t>Experimental results</a:t>
            </a:r>
          </a:p>
          <a:p>
            <a:pPr lvl="1">
              <a:lnSpc>
                <a:spcPct val="150000"/>
              </a:lnSpc>
            </a:pPr>
            <a:r>
              <a:rPr lang="en-US" altLang="ko-KR" dirty="0" smtClean="0"/>
              <a:t>Y: -0.07% / U: 0.01% / V: 0.00%, encoding time: -2% / decoding time: -3% in RA </a:t>
            </a:r>
            <a:endParaRPr lang="en-CA" altLang="ko-KR" dirty="0" smtClean="0"/>
          </a:p>
          <a:p>
            <a:pPr lvl="1">
              <a:lnSpc>
                <a:spcPct val="150000"/>
              </a:lnSpc>
            </a:pPr>
            <a:r>
              <a:rPr lang="en-CA" altLang="ko-KR" dirty="0" smtClean="0"/>
              <a:t>Y:0.00% / U: 0.02% / V: 0.00% in RA</a:t>
            </a:r>
            <a:endParaRPr lang="en-CA" altLang="ko-KR" dirty="0"/>
          </a:p>
          <a:p>
            <a:pPr>
              <a:lnSpc>
                <a:spcPct val="150000"/>
              </a:lnSpc>
            </a:pPr>
            <a:endParaRPr lang="en-US" altLang="ko-KR" sz="2400" b="1" dirty="0" smtClean="0"/>
          </a:p>
          <a:p>
            <a:pPr>
              <a:lnSpc>
                <a:spcPct val="150000"/>
              </a:lnSpc>
            </a:pPr>
            <a:r>
              <a:rPr lang="en-US" altLang="ko-KR" sz="2400" b="1" dirty="0" smtClean="0"/>
              <a:t>Crosscheck</a:t>
            </a:r>
            <a:endParaRPr lang="en-US" altLang="ko-KR" sz="2400" b="1" dirty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-"/>
            </a:pPr>
            <a:r>
              <a:rPr lang="en-US" altLang="ko-KR" dirty="0" smtClean="0"/>
              <a:t>JVET-E0119 </a:t>
            </a:r>
            <a:r>
              <a:rPr lang="en-US" altLang="ko-KR" dirty="0"/>
              <a:t>(by </a:t>
            </a:r>
            <a:r>
              <a:rPr lang="en-US" altLang="ko-KR" dirty="0" smtClean="0"/>
              <a:t>Samsung)</a:t>
            </a:r>
            <a:endParaRPr lang="ko-KR" altLang="en-US" dirty="0"/>
          </a:p>
        </p:txBody>
      </p:sp>
      <p:sp>
        <p:nvSpPr>
          <p:cNvPr id="5124" name="슬라이드 번호 개체 틀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8C119A80-9E49-4ABF-9904-B0A47FB9F968}" type="slidenum">
              <a:rPr lang="ko-KR" altLang="en-US" smtClean="0">
                <a:latin typeface="Times New Roman" pitchFamily="18" charset="0"/>
              </a:rPr>
              <a:pPr eaLnBrk="1" hangingPunct="1"/>
              <a:t>2</a:t>
            </a:fld>
            <a:endParaRPr lang="ko-KR" altLang="en-US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 1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B7F10A-4A37-4BC3-9E4D-9FECE259D24D}" type="slidenum">
              <a:rPr lang="ko-KR" altLang="en-US" smtClean="0"/>
              <a:pPr>
                <a:defRPr/>
              </a:pPr>
              <a:t>3</a:t>
            </a:fld>
            <a:endParaRPr lang="ko-KR" altLang="en-US"/>
          </a:p>
        </p:txBody>
      </p:sp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416496" y="692696"/>
            <a:ext cx="8994204" cy="532859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ko-KR" sz="1800" dirty="0"/>
              <a:t>Sub-block process skipping for template matching</a:t>
            </a:r>
          </a:p>
          <a:p>
            <a:pPr lvl="1">
              <a:lnSpc>
                <a:spcPct val="150000"/>
              </a:lnSpc>
            </a:pPr>
            <a:r>
              <a:rPr lang="en-CA" altLang="ko-KR" sz="1600" dirty="0"/>
              <a:t>Sub-block based template matching is skipped when true bi-prediction condition is satisfied.</a:t>
            </a:r>
          </a:p>
          <a:p>
            <a:pPr lvl="1">
              <a:lnSpc>
                <a:spcPct val="150000"/>
              </a:lnSpc>
            </a:pPr>
            <a:r>
              <a:rPr lang="en-CA" altLang="ko-KR" sz="1600" dirty="0"/>
              <a:t>True bi-prediction condition is satisfied when two motion vectors for bi-prediction have the opposite </a:t>
            </a:r>
            <a:r>
              <a:rPr lang="en-CA" altLang="ko-KR" sz="1600" dirty="0" smtClean="0"/>
              <a:t>directions.</a:t>
            </a:r>
            <a:endParaRPr lang="en-CA" altLang="ko-KR" sz="1600" dirty="0"/>
          </a:p>
        </p:txBody>
      </p:sp>
      <p:sp>
        <p:nvSpPr>
          <p:cNvPr id="7" name="직사각형 6"/>
          <p:cNvSpPr/>
          <p:nvPr/>
        </p:nvSpPr>
        <p:spPr>
          <a:xfrm>
            <a:off x="3074621" y="6135737"/>
            <a:ext cx="45209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proposed fast FRUC method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2760" y="2671682"/>
            <a:ext cx="5084675" cy="3470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80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1784648" y="5986746"/>
            <a:ext cx="60486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 2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B7F10A-4A37-4BC3-9E4D-9FECE259D24D}" type="slidenum">
              <a:rPr lang="ko-KR" altLang="en-US" smtClean="0"/>
              <a:pPr>
                <a:defRPr/>
              </a:pPr>
              <a:t>4</a:t>
            </a:fld>
            <a:endParaRPr lang="ko-KR" altLang="en-US"/>
          </a:p>
        </p:txBody>
      </p:sp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416496" y="692696"/>
            <a:ext cx="8994204" cy="532859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ko-KR" sz="1800" dirty="0" smtClean="0"/>
              <a:t>Restriction of search round for refinement</a:t>
            </a:r>
          </a:p>
          <a:p>
            <a:pPr lvl="1">
              <a:lnSpc>
                <a:spcPct val="120000"/>
              </a:lnSpc>
            </a:pPr>
            <a:r>
              <a:rPr lang="en-US" altLang="ko-KR" sz="1600" dirty="0" smtClean="0"/>
              <a:t>The refinement of FRUC is a local search process.</a:t>
            </a:r>
          </a:p>
          <a:p>
            <a:pPr lvl="1">
              <a:lnSpc>
                <a:spcPct val="120000"/>
              </a:lnSpc>
            </a:pPr>
            <a:r>
              <a:rPr lang="en-US" altLang="ko-KR" sz="1600" dirty="0" smtClean="0"/>
              <a:t>“</a:t>
            </a:r>
            <a:r>
              <a:rPr lang="en-US" altLang="ko-KR" sz="1600" b="1" dirty="0" smtClean="0"/>
              <a:t>Search round</a:t>
            </a:r>
            <a:r>
              <a:rPr lang="en-US" altLang="ko-KR" sz="1600" dirty="0" smtClean="0"/>
              <a:t>” is the number of repetitions of the refinement.</a:t>
            </a:r>
            <a:endParaRPr lang="ko-KR" altLang="en-US" sz="1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672" y="1844824"/>
            <a:ext cx="5472608" cy="4789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직사각형 6"/>
          <p:cNvSpPr/>
          <p:nvPr/>
        </p:nvSpPr>
        <p:spPr>
          <a:xfrm>
            <a:off x="2288704" y="6399049"/>
            <a:ext cx="4953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ko-KR" sz="1200" b="1" dirty="0" smtClean="0">
                <a:latin typeface="Times New Roman" pitchFamily="18" charset="0"/>
                <a:cs typeface="Times New Roman" pitchFamily="18" charset="0"/>
              </a:rPr>
              <a:t>An example of the refinement process in FRUC</a:t>
            </a:r>
            <a:endParaRPr lang="ko-KR" altLang="en-US" sz="1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780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 2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The maximum search round is not defined in JEM6.0.</a:t>
            </a:r>
          </a:p>
          <a:p>
            <a:pPr lvl="1"/>
            <a:r>
              <a:rPr lang="en-US" altLang="ko-KR" dirty="0" smtClean="0"/>
              <a:t>The refinement is repeated until the cost converges in the search range.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B7F10A-4A37-4BC3-9E4D-9FECE259D24D}" type="slidenum">
              <a:rPr lang="ko-KR" altLang="en-US" smtClean="0"/>
              <a:pPr>
                <a:defRPr/>
              </a:pPr>
              <a:t>5</a:t>
            </a:fld>
            <a:endParaRPr lang="ko-KR" altLang="en-US"/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396133" y="1988848"/>
          <a:ext cx="4484859" cy="4536496"/>
        </p:xfrm>
        <a:graphic>
          <a:graphicData uri="http://schemas.openxmlformats.org/drawingml/2006/table">
            <a:tbl>
              <a:tblPr/>
              <a:tblGrid>
                <a:gridCol w="900665"/>
                <a:gridCol w="834889"/>
                <a:gridCol w="807771"/>
                <a:gridCol w="948554"/>
                <a:gridCol w="992980"/>
              </a:tblGrid>
              <a:tr h="5643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Seq.</a:t>
                      </a:r>
                      <a:endParaRPr lang="ko-KR" sz="9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Max value of search </a:t>
                      </a:r>
                      <a:r>
                        <a:rPr lang="en-US" sz="800" b="1" kern="100" dirty="0" smtClean="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round</a:t>
                      </a:r>
                      <a:br>
                        <a:rPr lang="en-US" sz="800" b="1" kern="100" dirty="0" smtClean="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</a:br>
                      <a:r>
                        <a:rPr lang="en-US" sz="800" b="1" kern="100" dirty="0" smtClean="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(in </a:t>
                      </a:r>
                      <a:r>
                        <a:rPr lang="en-US" sz="800" b="1" kern="100" dirty="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CU level)</a:t>
                      </a:r>
                      <a:endParaRPr lang="ko-KR" sz="9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800" b="1" kern="100" dirty="0" smtClean="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Avg. </a:t>
                      </a:r>
                      <a:r>
                        <a:rPr lang="en-US" sz="800" b="1" kern="100" dirty="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value of search </a:t>
                      </a:r>
                      <a:r>
                        <a:rPr lang="en-US" sz="800" b="1" kern="100" dirty="0" smtClean="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round</a:t>
                      </a:r>
                      <a:br>
                        <a:rPr lang="en-US" sz="800" b="1" kern="100" dirty="0" smtClean="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</a:br>
                      <a:r>
                        <a:rPr lang="en-US" sz="800" b="1" kern="100" dirty="0" smtClean="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(in </a:t>
                      </a:r>
                      <a:r>
                        <a:rPr lang="en-US" sz="800" b="1" kern="100" dirty="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CU level)</a:t>
                      </a:r>
                      <a:endParaRPr lang="ko-KR" sz="9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Max value of search </a:t>
                      </a:r>
                      <a:r>
                        <a:rPr lang="en-US" sz="800" b="1" kern="100" dirty="0" smtClean="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round</a:t>
                      </a:r>
                      <a:br>
                        <a:rPr lang="en-US" sz="800" b="1" kern="100" dirty="0" smtClean="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</a:br>
                      <a:r>
                        <a:rPr lang="en-US" sz="800" b="1" kern="100" dirty="0" smtClean="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(in Sub-CU </a:t>
                      </a:r>
                      <a:r>
                        <a:rPr lang="en-US" sz="800" b="1" kern="100" dirty="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level)</a:t>
                      </a:r>
                      <a:endParaRPr lang="ko-KR" sz="9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800" b="1" kern="100" dirty="0" smtClean="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Avg. </a:t>
                      </a:r>
                      <a:r>
                        <a:rPr lang="en-US" sz="800" b="1" kern="100" dirty="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value of search </a:t>
                      </a:r>
                      <a:r>
                        <a:rPr lang="en-US" sz="800" b="1" kern="100" dirty="0" smtClean="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round</a:t>
                      </a:r>
                      <a:br>
                        <a:rPr lang="en-US" sz="800" b="1" kern="100" dirty="0" smtClean="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</a:br>
                      <a:r>
                        <a:rPr lang="en-US" sz="800" b="1" kern="100" dirty="0" smtClean="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(in Sub-CU </a:t>
                      </a:r>
                      <a:r>
                        <a:rPr lang="en-US" sz="800" b="1" kern="100" dirty="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level)</a:t>
                      </a:r>
                      <a:endParaRPr lang="ko-KR" sz="9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915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kern="100">
                          <a:latin typeface="Times New Roman"/>
                          <a:ea typeface="맑은 고딕"/>
                          <a:cs typeface="Times New Roman"/>
                        </a:rPr>
                        <a:t>CampfireParty</a:t>
                      </a:r>
                      <a:endParaRPr lang="ko-KR" sz="9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524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6.08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88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1.97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915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kern="100">
                          <a:latin typeface="Times New Roman"/>
                          <a:ea typeface="맑은 고딕"/>
                          <a:cs typeface="Times New Roman"/>
                        </a:rPr>
                        <a:t>Drums</a:t>
                      </a:r>
                      <a:endParaRPr lang="ko-KR" sz="9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334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3.91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86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2.00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915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kern="100">
                          <a:latin typeface="Times New Roman"/>
                          <a:ea typeface="맑은 고딕"/>
                          <a:cs typeface="Times New Roman"/>
                        </a:rPr>
                        <a:t>Tango</a:t>
                      </a:r>
                      <a:endParaRPr lang="ko-KR" sz="9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561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7.02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82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2.74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915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kern="100">
                          <a:latin typeface="Times New Roman"/>
                          <a:ea typeface="맑은 고딕"/>
                          <a:cs typeface="Times New Roman"/>
                        </a:rPr>
                        <a:t>ToddlerFountain</a:t>
                      </a:r>
                      <a:endParaRPr lang="ko-KR" sz="9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169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5.03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98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3.17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915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kern="100">
                          <a:latin typeface="Times New Roman"/>
                          <a:ea typeface="맑은 고딕"/>
                          <a:cs typeface="Times New Roman"/>
                        </a:rPr>
                        <a:t>CatRobot</a:t>
                      </a:r>
                      <a:endParaRPr lang="ko-KR" sz="9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215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3.83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62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1.99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915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kern="100">
                          <a:latin typeface="Times New Roman"/>
                          <a:ea typeface="맑은 고딕"/>
                          <a:cs typeface="Times New Roman"/>
                        </a:rPr>
                        <a:t>DaylightRoad</a:t>
                      </a:r>
                      <a:endParaRPr lang="ko-KR" sz="9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565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4.08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69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2.13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915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kern="100">
                          <a:latin typeface="Times New Roman"/>
                          <a:ea typeface="맑은 고딕"/>
                          <a:cs typeface="Times New Roman"/>
                        </a:rPr>
                        <a:t>RollerCoaster</a:t>
                      </a:r>
                      <a:endParaRPr lang="ko-KR" sz="9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291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5.26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62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2.67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915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kern="100">
                          <a:latin typeface="Times New Roman"/>
                          <a:ea typeface="맑은 고딕"/>
                          <a:cs typeface="Times New Roman"/>
                        </a:rPr>
                        <a:t>TrafficFlow</a:t>
                      </a:r>
                      <a:endParaRPr lang="ko-KR" sz="9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402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2.64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67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1.48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915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kern="100">
                          <a:latin typeface="Times New Roman"/>
                          <a:ea typeface="맑은 고딕"/>
                          <a:cs typeface="Times New Roman"/>
                        </a:rPr>
                        <a:t>BasketballDrive</a:t>
                      </a:r>
                      <a:endParaRPr lang="ko-KR" sz="9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362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5.58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68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2.58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915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kern="100">
                          <a:latin typeface="Times New Roman"/>
                          <a:ea typeface="맑은 고딕"/>
                          <a:cs typeface="Times New Roman"/>
                        </a:rPr>
                        <a:t>BQTerrace</a:t>
                      </a:r>
                      <a:endParaRPr lang="ko-KR" sz="9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88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1.81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41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1.57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915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kern="100">
                          <a:latin typeface="Times New Roman"/>
                          <a:ea typeface="맑은 고딕"/>
                          <a:cs typeface="Times New Roman"/>
                        </a:rPr>
                        <a:t>Cactus</a:t>
                      </a:r>
                      <a:endParaRPr lang="ko-KR" sz="9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225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3.27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64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2.11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915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kern="100">
                          <a:latin typeface="Times New Roman"/>
                          <a:ea typeface="맑은 고딕"/>
                          <a:cs typeface="Times New Roman"/>
                        </a:rPr>
                        <a:t>Kimono</a:t>
                      </a:r>
                      <a:endParaRPr lang="ko-KR" sz="9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192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4.32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75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3.24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915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kern="100">
                          <a:latin typeface="Times New Roman"/>
                          <a:ea typeface="맑은 고딕"/>
                          <a:cs typeface="Times New Roman"/>
                        </a:rPr>
                        <a:t>ParkScene</a:t>
                      </a:r>
                      <a:endParaRPr lang="ko-KR" sz="9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277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2.44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56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1.75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915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kern="100">
                          <a:latin typeface="Times New Roman"/>
                          <a:ea typeface="맑은 고딕"/>
                          <a:cs typeface="Times New Roman"/>
                        </a:rPr>
                        <a:t>BasketballDrill</a:t>
                      </a:r>
                      <a:endParaRPr lang="ko-KR" sz="9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145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4.19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53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2.14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915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kern="100">
                          <a:latin typeface="Times New Roman"/>
                          <a:ea typeface="맑은 고딕"/>
                          <a:cs typeface="Times New Roman"/>
                        </a:rPr>
                        <a:t>BQMall</a:t>
                      </a:r>
                      <a:endParaRPr lang="ko-KR" sz="9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134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2.97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42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1.73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915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kern="100">
                          <a:latin typeface="Times New Roman"/>
                          <a:ea typeface="맑은 고딕"/>
                          <a:cs typeface="Times New Roman"/>
                        </a:rPr>
                        <a:t>PartyScene</a:t>
                      </a:r>
                      <a:endParaRPr lang="ko-KR" sz="9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117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2.65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54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1.78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915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kern="100">
                          <a:latin typeface="Times New Roman"/>
                          <a:ea typeface="맑은 고딕"/>
                          <a:cs typeface="Times New Roman"/>
                        </a:rPr>
                        <a:t>RaceHorses</a:t>
                      </a:r>
                      <a:endParaRPr lang="ko-KR" sz="9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158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4.37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48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2.19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915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kern="100">
                          <a:latin typeface="Times New Roman"/>
                          <a:ea typeface="맑은 고딕"/>
                          <a:cs typeface="Times New Roman"/>
                        </a:rPr>
                        <a:t>BasketballPass</a:t>
                      </a:r>
                      <a:endParaRPr lang="ko-KR" sz="9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83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2.22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37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1.61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915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kern="100">
                          <a:latin typeface="Times New Roman"/>
                          <a:ea typeface="맑은 고딕"/>
                          <a:cs typeface="Times New Roman"/>
                        </a:rPr>
                        <a:t>BlowingBubbles</a:t>
                      </a:r>
                      <a:endParaRPr lang="ko-KR" sz="9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111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2.55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59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1.51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915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kern="100">
                          <a:latin typeface="Times New Roman"/>
                          <a:ea typeface="맑은 고딕"/>
                          <a:cs typeface="Times New Roman"/>
                        </a:rPr>
                        <a:t>BQSquare</a:t>
                      </a:r>
                      <a:endParaRPr lang="ko-KR" sz="9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35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1.55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19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1.24 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915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kern="100" dirty="0" err="1">
                          <a:latin typeface="Times New Roman"/>
                          <a:ea typeface="맑은 고딕"/>
                          <a:cs typeface="Times New Roman"/>
                        </a:rPr>
                        <a:t>RaceHorses</a:t>
                      </a:r>
                      <a:endParaRPr lang="ko-KR" sz="9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118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 dirty="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3.52</a:t>
                      </a:r>
                      <a:endParaRPr lang="ko-KR" sz="11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44</a:t>
                      </a:r>
                      <a:endParaRPr lang="ko-KR" sz="11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 dirty="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1.98 </a:t>
                      </a:r>
                      <a:endParaRPr lang="ko-KR" sz="11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56311" marR="56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직사각형 5"/>
          <p:cNvSpPr/>
          <p:nvPr/>
        </p:nvSpPr>
        <p:spPr>
          <a:xfrm>
            <a:off x="560512" y="1655232"/>
            <a:ext cx="410445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100" b="1" dirty="0" smtClean="0">
                <a:latin typeface="Times New Roman" pitchFamily="18" charset="0"/>
                <a:cs typeface="Times New Roman" pitchFamily="18" charset="0"/>
              </a:rPr>
              <a:t>Max and avg. values of search round in JEM-6.0 (33frames, RA)</a:t>
            </a:r>
            <a:endParaRPr lang="ko-KR" altLang="en-US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5177408" y="2060848"/>
            <a:ext cx="4528120" cy="4176464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lnSpc>
                <a:spcPct val="130000"/>
              </a:lnSpc>
              <a:spcBef>
                <a:spcPct val="20000"/>
              </a:spcBef>
              <a:buFontTx/>
              <a:buChar char="•"/>
            </a:pPr>
            <a:r>
              <a:rPr lang="en-US" altLang="ko-KR" kern="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The search range is not considered for CU-level refinement of TM in JEM 6.0.</a:t>
            </a:r>
            <a:endParaRPr kumimoji="1" lang="en-US" altLang="ko-KR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맑은 고딕" pitchFamily="50" charset="-127"/>
              <a:cs typeface="Arial" panose="020B0604020202020204" pitchFamily="34" charset="0"/>
            </a:endParaRPr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Tx/>
              <a:buChar char="–"/>
            </a:pPr>
            <a:r>
              <a:rPr lang="en-US" altLang="ko-KR" sz="1600" kern="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For bilateral matching and Sub-CU level process, the range is considered.</a:t>
            </a:r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Tx/>
              <a:buChar char="–"/>
            </a:pPr>
            <a:endParaRPr lang="en-US" altLang="ko-KR" sz="1600" kern="0" dirty="0" smtClean="0">
              <a:latin typeface="Arial" panose="020B0604020202020204" pitchFamily="34" charset="0"/>
              <a:ea typeface="맑은 고딕" pitchFamily="50" charset="-127"/>
              <a:cs typeface="Arial" panose="020B0604020202020204" pitchFamily="34" charset="0"/>
            </a:endParaRP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FontTx/>
              <a:buChar char="•"/>
            </a:pPr>
            <a:r>
              <a:rPr lang="en-US" altLang="ko-KR" kern="0" dirty="0" smtClean="0">
                <a:solidFill>
                  <a:srgbClr val="000000"/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For restriction of the search round, predefined maximum values are tested.</a:t>
            </a:r>
          </a:p>
          <a:p>
            <a:pPr marL="285750" indent="-285750">
              <a:lnSpc>
                <a:spcPct val="130000"/>
              </a:lnSpc>
              <a:spcBef>
                <a:spcPct val="20000"/>
              </a:spcBef>
            </a:pPr>
            <a:endParaRPr lang="en-US" altLang="ko-KR" sz="1600" kern="0" dirty="0" smtClean="0">
              <a:latin typeface="Arial" panose="020B0604020202020204" pitchFamily="34" charset="0"/>
              <a:ea typeface="맑은 고딕" pitchFamily="50" charset="-127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B7F10A-4A37-4BC3-9E4D-9FECE259D24D}" type="slidenum">
              <a:rPr lang="ko-KR" altLang="en-US" smtClean="0"/>
              <a:pPr>
                <a:defRPr/>
              </a:pPr>
              <a:t>6</a:t>
            </a:fld>
            <a:endParaRPr lang="ko-KR" altLang="en-US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416496" y="692696"/>
            <a:ext cx="8994204" cy="532859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ko-KR" dirty="0" smtClean="0"/>
              <a:t>Method 1</a:t>
            </a:r>
          </a:p>
          <a:p>
            <a:pPr>
              <a:lnSpc>
                <a:spcPct val="150000"/>
              </a:lnSpc>
            </a:pPr>
            <a:endParaRPr lang="ko-KR" altLang="en-US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1692" y="898003"/>
            <a:ext cx="4923811" cy="5123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80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B7F10A-4A37-4BC3-9E4D-9FECE259D24D}" type="slidenum">
              <a:rPr lang="ko-KR" altLang="en-US" smtClean="0"/>
              <a:pPr>
                <a:defRPr/>
              </a:pPr>
              <a:t>7</a:t>
            </a:fld>
            <a:endParaRPr lang="ko-KR" altLang="en-US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416496" y="692696"/>
            <a:ext cx="8994204" cy="532859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ko-KR" dirty="0" smtClean="0"/>
              <a:t>Method 2 – test1</a:t>
            </a:r>
          </a:p>
          <a:p>
            <a:pPr lvl="1">
              <a:lnSpc>
                <a:spcPct val="150000"/>
              </a:lnSpc>
            </a:pPr>
            <a:r>
              <a:rPr lang="en-US" altLang="ko-KR" sz="1400" dirty="0" smtClean="0"/>
              <a:t>Restriction of search round (CU:20, Sub-CU:15) </a:t>
            </a:r>
          </a:p>
          <a:p>
            <a:pPr>
              <a:lnSpc>
                <a:spcPct val="150000"/>
              </a:lnSpc>
            </a:pPr>
            <a:endParaRPr lang="ko-KR" altLang="en-US" dirty="0"/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8704" y="1556792"/>
            <a:ext cx="4774044" cy="530120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1780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B7F10A-4A37-4BC3-9E4D-9FECE259D24D}" type="slidenum">
              <a:rPr lang="ko-KR" altLang="en-US" smtClean="0"/>
              <a:pPr>
                <a:defRPr/>
              </a:pPr>
              <a:t>8</a:t>
            </a:fld>
            <a:endParaRPr lang="ko-KR" altLang="en-US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416496" y="692696"/>
            <a:ext cx="8994204" cy="532859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ko-KR" dirty="0" smtClean="0"/>
              <a:t>Method 2 – test2</a:t>
            </a:r>
          </a:p>
          <a:p>
            <a:pPr lvl="1">
              <a:lnSpc>
                <a:spcPct val="150000"/>
              </a:lnSpc>
            </a:pPr>
            <a:r>
              <a:rPr lang="en-US" altLang="ko-KR" sz="1400" dirty="0" smtClean="0"/>
              <a:t>Restriction of search round (CU:64, Sub-CU:32) </a:t>
            </a:r>
          </a:p>
          <a:p>
            <a:pPr>
              <a:lnSpc>
                <a:spcPct val="150000"/>
              </a:lnSpc>
            </a:pPr>
            <a:endParaRPr lang="ko-KR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8704" y="1556792"/>
            <a:ext cx="4680520" cy="519491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1780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B7F10A-4A37-4BC3-9E4D-9FECE259D24D}" type="slidenum">
              <a:rPr lang="ko-KR" altLang="en-US" smtClean="0"/>
              <a:pPr>
                <a:defRPr/>
              </a:pPr>
              <a:t>9</a:t>
            </a:fld>
            <a:endParaRPr lang="ko-KR" altLang="en-US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416496" y="692696"/>
            <a:ext cx="8994204" cy="532859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ko-KR" dirty="0" smtClean="0"/>
              <a:t>Method 2 – test3</a:t>
            </a:r>
          </a:p>
          <a:p>
            <a:pPr lvl="1">
              <a:lnSpc>
                <a:spcPct val="150000"/>
              </a:lnSpc>
            </a:pPr>
            <a:r>
              <a:rPr lang="en-US" altLang="ko-KR" sz="1400" dirty="0" smtClean="0"/>
              <a:t>Restriction of search round (CU:128, Sub-CU:64) </a:t>
            </a:r>
          </a:p>
          <a:p>
            <a:pPr>
              <a:lnSpc>
                <a:spcPct val="150000"/>
              </a:lnSpc>
            </a:pPr>
            <a:endParaRPr lang="ko-KR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2934" y="1556792"/>
            <a:ext cx="4776290" cy="530120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1780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1_기본 디자인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1475</TotalTime>
  <Words>516</Words>
  <Application>Microsoft Office PowerPoint</Application>
  <PresentationFormat>A4 용지(210x297mm)</PresentationFormat>
  <Paragraphs>176</Paragraphs>
  <Slides>10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10</vt:i4>
      </vt:variant>
    </vt:vector>
  </HeadingPairs>
  <TitlesOfParts>
    <vt:vector size="18" baseType="lpstr">
      <vt:lpstr>굴림</vt:lpstr>
      <vt:lpstr>돋움</vt:lpstr>
      <vt:lpstr>맑은 고딕</vt:lpstr>
      <vt:lpstr>Arial</vt:lpstr>
      <vt:lpstr>Times New Roman</vt:lpstr>
      <vt:lpstr>Wingdings</vt:lpstr>
      <vt:lpstr>blank</vt:lpstr>
      <vt:lpstr>디자인 사용자 지정</vt:lpstr>
      <vt:lpstr>PowerPoint 프레젠테이션</vt:lpstr>
      <vt:lpstr>Summary</vt:lpstr>
      <vt:lpstr>Proposed method 1</vt:lpstr>
      <vt:lpstr>Proposed method 2</vt:lpstr>
      <vt:lpstr>Proposed method 2</vt:lpstr>
      <vt:lpstr>Experimental results</vt:lpstr>
      <vt:lpstr>Experimental results</vt:lpstr>
      <vt:lpstr>Experimental results</vt:lpstr>
      <vt:lpstr>Experimental results</vt:lpstr>
      <vt:lpstr>Conclusion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남정학/선임연구원/차세대표준(연)ABM팀</dc:creator>
  <cp:lastModifiedBy>이재호/선임연구원/차세대표준(연)ABM팀(jhlee.lee@lge.com)</cp:lastModifiedBy>
  <cp:revision>76</cp:revision>
  <cp:lastPrinted>2016-05-23T10:38:25Z</cp:lastPrinted>
  <dcterms:created xsi:type="dcterms:W3CDTF">2016-05-18T05:14:42Z</dcterms:created>
  <dcterms:modified xsi:type="dcterms:W3CDTF">2017-07-12T01:17:56Z</dcterms:modified>
</cp:coreProperties>
</file>