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62" autoAdjust="0"/>
    <p:restoredTop sz="94660"/>
  </p:normalViewPr>
  <p:slideViewPr>
    <p:cSldViewPr snapToGrid="0">
      <p:cViewPr varScale="1">
        <p:scale>
          <a:sx n="69" d="100"/>
          <a:sy n="69" d="100"/>
        </p:scale>
        <p:origin x="51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C9D4783-B67A-41B4-BDC3-96AE8D281A3A}" type="datetimeFigureOut">
              <a:rPr lang="en-US" smtClean="0"/>
              <a:t>4/1/2017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2829024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9D4783-B67A-41B4-BDC3-96AE8D281A3A}" type="datetimeFigureOut">
              <a:rPr lang="en-US" smtClean="0"/>
              <a:t>4/1/2017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318864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9D4783-B67A-41B4-BDC3-96AE8D281A3A}" type="datetimeFigureOut">
              <a:rPr lang="en-US" smtClean="0"/>
              <a:t>4/1/2017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374186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9D4783-B67A-41B4-BDC3-96AE8D281A3A}" type="datetimeFigureOut">
              <a:rPr lang="en-US" smtClean="0"/>
              <a:t>4/1/2017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39503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C9D4783-B67A-41B4-BDC3-96AE8D281A3A}" type="datetimeFigureOut">
              <a:rPr lang="en-US" smtClean="0"/>
              <a:t>4/1/2017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2436268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C9D4783-B67A-41B4-BDC3-96AE8D281A3A}" type="datetimeFigureOut">
              <a:rPr lang="en-US" smtClean="0"/>
              <a:t>4/1/2017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408607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C9D4783-B67A-41B4-BDC3-96AE8D281A3A}" type="datetimeFigureOut">
              <a:rPr lang="en-US" smtClean="0"/>
              <a:t>4/1/2017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2255293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C9D4783-B67A-41B4-BDC3-96AE8D281A3A}" type="datetimeFigureOut">
              <a:rPr lang="en-US" smtClean="0"/>
              <a:t>4/1/2017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2475349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9D4783-B67A-41B4-BDC3-96AE8D281A3A}" type="datetimeFigureOut">
              <a:rPr lang="en-US" smtClean="0"/>
              <a:t>4/1/2017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1203802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C9D4783-B67A-41B4-BDC3-96AE8D281A3A}" type="datetimeFigureOut">
              <a:rPr lang="en-US" smtClean="0"/>
              <a:t>4/1/2017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2358266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C9D4783-B67A-41B4-BDC3-96AE8D281A3A}" type="datetimeFigureOut">
              <a:rPr lang="en-US" smtClean="0"/>
              <a:t>4/1/2017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1A1F8-CD09-4103-9405-EB1CD7E62F2E}" type="slidenum">
              <a:rPr lang="en-US" smtClean="0"/>
              <a:t>‹#›</a:t>
            </a:fld>
            <a:endParaRPr lang="en-US"/>
          </a:p>
        </p:txBody>
      </p:sp>
    </p:spTree>
    <p:extLst>
      <p:ext uri="{BB962C8B-B14F-4D97-AF65-F5344CB8AC3E}">
        <p14:creationId xmlns:p14="http://schemas.microsoft.com/office/powerpoint/2010/main" val="3935671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D4783-B67A-41B4-BDC3-96AE8D281A3A}" type="datetimeFigureOut">
              <a:rPr lang="en-US" smtClean="0"/>
              <a:t>4/1/2017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A1A1F8-CD09-4103-9405-EB1CD7E62F2E}" type="slidenum">
              <a:rPr lang="en-US" smtClean="0"/>
              <a:t>‹#›</a:t>
            </a:fld>
            <a:endParaRPr lang="en-US"/>
          </a:p>
        </p:txBody>
      </p:sp>
    </p:spTree>
    <p:extLst>
      <p:ext uri="{BB962C8B-B14F-4D97-AF65-F5344CB8AC3E}">
        <p14:creationId xmlns:p14="http://schemas.microsoft.com/office/powerpoint/2010/main" val="4938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40673"/>
            <a:ext cx="9144000" cy="1438116"/>
          </a:xfrm>
        </p:spPr>
        <p:txBody>
          <a:bodyPr>
            <a:normAutofit/>
          </a:bodyPr>
          <a:lstStyle/>
          <a:p>
            <a:r>
              <a:rPr lang="en-CA" sz="4400" b="1" dirty="0"/>
              <a:t>AHG8: On inactive samples in evaluation of 360-degree video (JVET-F0066)</a:t>
            </a:r>
            <a:endParaRPr lang="en-US" sz="4400" dirty="0"/>
          </a:p>
        </p:txBody>
      </p:sp>
      <p:sp>
        <p:nvSpPr>
          <p:cNvPr id="3" name="Subtitle 2"/>
          <p:cNvSpPr>
            <a:spLocks noGrp="1"/>
          </p:cNvSpPr>
          <p:nvPr>
            <p:ph type="subTitle" idx="1"/>
          </p:nvPr>
        </p:nvSpPr>
        <p:spPr>
          <a:xfrm>
            <a:off x="1524000" y="4568393"/>
            <a:ext cx="9144000" cy="1655762"/>
          </a:xfrm>
        </p:spPr>
        <p:txBody>
          <a:bodyPr/>
          <a:lstStyle/>
          <a:p>
            <a:r>
              <a:rPr lang="en-US" dirty="0"/>
              <a:t>Geert Van der Auwera, Muhammed Coban</a:t>
            </a:r>
          </a:p>
          <a:p>
            <a:r>
              <a:rPr lang="en-US" dirty="0"/>
              <a:t> (Qualcomm)</a:t>
            </a:r>
          </a:p>
        </p:txBody>
      </p:sp>
    </p:spTree>
    <p:extLst>
      <p:ext uri="{BB962C8B-B14F-4D97-AF65-F5344CB8AC3E}">
        <p14:creationId xmlns:p14="http://schemas.microsoft.com/office/powerpoint/2010/main" val="3593218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793" y="197857"/>
            <a:ext cx="10515600" cy="902566"/>
          </a:xfrm>
        </p:spPr>
        <p:txBody>
          <a:bodyPr/>
          <a:lstStyle/>
          <a:p>
            <a:r>
              <a:rPr lang="en-US" dirty="0"/>
              <a:t>Summary</a:t>
            </a:r>
          </a:p>
        </p:txBody>
      </p:sp>
      <p:sp>
        <p:nvSpPr>
          <p:cNvPr id="3" name="Content Placeholder 2"/>
          <p:cNvSpPr>
            <a:spLocks noGrp="1"/>
          </p:cNvSpPr>
          <p:nvPr>
            <p:ph idx="1"/>
          </p:nvPr>
        </p:nvSpPr>
        <p:spPr>
          <a:xfrm>
            <a:off x="623793" y="910852"/>
            <a:ext cx="11107291" cy="5389587"/>
          </a:xfrm>
        </p:spPr>
        <p:txBody>
          <a:bodyPr>
            <a:noAutofit/>
          </a:bodyPr>
          <a:lstStyle/>
          <a:p>
            <a:pPr hangingPunct="0"/>
            <a:r>
              <a:rPr lang="en-CA" sz="2400" dirty="0">
                <a:latin typeface="+mj-lt"/>
              </a:rPr>
              <a:t>Common test conditions 360-degree video (JVET-E1030)</a:t>
            </a:r>
          </a:p>
          <a:p>
            <a:pPr lvl="1" hangingPunct="0"/>
            <a:r>
              <a:rPr lang="en-CA" sz="2000" dirty="0">
                <a:latin typeface="+mj-lt"/>
              </a:rPr>
              <a:t>ERP anchor coding size is 25% of the high fidelity 8K source ERP, and it is 75% of the high fidelity 4K source ERP</a:t>
            </a:r>
          </a:p>
          <a:p>
            <a:pPr lvl="1" hangingPunct="0"/>
            <a:r>
              <a:rPr lang="en-CA" sz="2000" dirty="0">
                <a:latin typeface="+mj-lt"/>
              </a:rPr>
              <a:t>Coding size of the projections under evaluation is such that the number of active samples is approximately equal to the ERP anchor coding size</a:t>
            </a:r>
          </a:p>
          <a:p>
            <a:pPr lvl="1" hangingPunct="0"/>
            <a:r>
              <a:rPr lang="en-CA" sz="2000" dirty="0">
                <a:latin typeface="+mj-lt"/>
              </a:rPr>
              <a:t>Active samples refer to the samples in the projected frame that are utilized by the projection</a:t>
            </a:r>
          </a:p>
          <a:p>
            <a:pPr hangingPunct="0"/>
            <a:r>
              <a:rPr lang="en-CA" sz="2400" dirty="0">
                <a:latin typeface="+mj-lt"/>
              </a:rPr>
              <a:t>Some proposed projections have inactive samples in the coded frame</a:t>
            </a:r>
          </a:p>
          <a:p>
            <a:pPr lvl="1" hangingPunct="0"/>
            <a:r>
              <a:rPr lang="en-CA" sz="2000" dirty="0">
                <a:latin typeface="+mj-lt"/>
              </a:rPr>
              <a:t>~6-10% larger coded frame size than ERP anchor</a:t>
            </a:r>
          </a:p>
          <a:p>
            <a:pPr lvl="1" hangingPunct="0"/>
            <a:r>
              <a:rPr lang="en-CA" sz="2000" dirty="0">
                <a:latin typeface="+mj-lt"/>
              </a:rPr>
              <a:t>Increased decoder complexity</a:t>
            </a:r>
          </a:p>
          <a:p>
            <a:pPr lvl="1" hangingPunct="0"/>
            <a:r>
              <a:rPr lang="en-CA" sz="2000" dirty="0">
                <a:latin typeface="+mj-lt"/>
              </a:rPr>
              <a:t>Impacts coding efficiency comparison (example: 0.5% gain)</a:t>
            </a:r>
          </a:p>
          <a:p>
            <a:pPr lvl="1" hangingPunct="0"/>
            <a:r>
              <a:rPr lang="en-CA" sz="2000" dirty="0">
                <a:latin typeface="+mj-lt"/>
              </a:rPr>
              <a:t>This is advantage over projections with compact coded frames</a:t>
            </a:r>
          </a:p>
          <a:p>
            <a:pPr hangingPunct="0"/>
            <a:r>
              <a:rPr lang="en-CA" sz="2400" dirty="0">
                <a:latin typeface="+mj-lt"/>
              </a:rPr>
              <a:t>Preliminary joint call for evidence description would allow the active pixel count to additionally increase up to 3% compared with ERP anchor</a:t>
            </a:r>
          </a:p>
          <a:p>
            <a:pPr hangingPunct="0"/>
            <a:r>
              <a:rPr lang="en-CA" sz="2400" dirty="0">
                <a:latin typeface="+mj-lt"/>
              </a:rPr>
              <a:t>Suggested to use the ERP anchor coding size as the upper limit for the coding size for all projections under evaluation in the common test conditions and call for evidence (360-degree video)</a:t>
            </a:r>
          </a:p>
          <a:p>
            <a:pPr lvl="1" hangingPunct="0"/>
            <a:endParaRPr lang="en-CA" sz="2000" dirty="0">
              <a:latin typeface="+mj-lt"/>
            </a:endParaRPr>
          </a:p>
          <a:p>
            <a:pPr hangingPunct="0"/>
            <a:endParaRPr lang="en-US" sz="2400" dirty="0">
              <a:latin typeface="+mj-lt"/>
            </a:endParaRPr>
          </a:p>
          <a:p>
            <a:endParaRPr lang="en-US" sz="2400" dirty="0">
              <a:latin typeface="+mj-lt"/>
            </a:endParaRPr>
          </a:p>
          <a:p>
            <a:endParaRPr lang="en-US" sz="2400" dirty="0">
              <a:latin typeface="+mj-lt"/>
            </a:endParaRPr>
          </a:p>
          <a:p>
            <a:endParaRPr lang="en-US" sz="2400" dirty="0">
              <a:latin typeface="+mj-lt"/>
            </a:endParaRPr>
          </a:p>
        </p:txBody>
      </p:sp>
    </p:spTree>
    <p:extLst>
      <p:ext uri="{BB962C8B-B14F-4D97-AF65-F5344CB8AC3E}">
        <p14:creationId xmlns:p14="http://schemas.microsoft.com/office/powerpoint/2010/main" val="34162689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4670</TotalTime>
  <Words>200</Words>
  <Application>Microsoft Office PowerPoint</Application>
  <PresentationFormat>Widescreen</PresentationFormat>
  <Paragraphs>18</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AHG8: On inactive samples in evaluation of 360-degree video (JVET-F0066)</vt:lpstr>
      <vt:lpstr>Summary</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Truncated Square Pyramid Projection (TSP) For 360 Video</dc:title>
  <dc:creator>Coban, Muhammed</dc:creator>
  <cp:lastModifiedBy>Geert Van Der Auwera</cp:lastModifiedBy>
  <cp:revision>92</cp:revision>
  <dcterms:created xsi:type="dcterms:W3CDTF">2016-10-15T01:12:37Z</dcterms:created>
  <dcterms:modified xsi:type="dcterms:W3CDTF">2017-04-01T07:34:51Z</dcterms:modified>
</cp:coreProperties>
</file>