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0" r:id="rId3"/>
    <p:sldId id="263" r:id="rId4"/>
    <p:sldId id="264" r:id="rId5"/>
    <p:sldId id="267" r:id="rId6"/>
    <p:sldId id="268" r:id="rId7"/>
    <p:sldId id="273" r:id="rId8"/>
    <p:sldId id="275" r:id="rId9"/>
    <p:sldId id="274" r:id="rId10"/>
    <p:sldId id="262" r:id="rId11"/>
    <p:sldId id="261" r:id="rId12"/>
  </p:sldIdLst>
  <p:sldSz cx="12192000" cy="6858000"/>
  <p:notesSz cx="6884988" cy="10018713"/>
  <p:embeddedFontLst>
    <p:embeddedFont>
      <p:font typeface="Ericsson Capital TT" panose="02000503000000020004" pitchFamily="2" charset="0"/>
      <p:regular r:id="rId15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3"/>
            <p14:sldId id="264"/>
            <p14:sldId id="267"/>
            <p14:sldId id="268"/>
            <p14:sldId id="273"/>
            <p14:sldId id="275"/>
            <p14:sldId id="274"/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5319" autoAdjust="0"/>
  </p:normalViewPr>
  <p:slideViewPr>
    <p:cSldViewPr snapToGrid="0" snapToObjects="1">
      <p:cViewPr varScale="1">
        <p:scale>
          <a:sx n="94" d="100"/>
          <a:sy n="94" d="100"/>
        </p:scale>
        <p:origin x="206" y="8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855F5-41F9-4106-B8F0-9A746A0CF808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71EF66-4201-410C-A681-1171FF2CC45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57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69CC3B-9E2E-4E17-8AFB-3839B3316911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26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974BEA-0F93-4A7F-98E0-7B3B38D463C5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457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8608CF-983F-4572-89E8-AB085C91960A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107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90CC92FE-C646-4888-8BD7-5EE751387493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MS-SSIM as an additional metric to PSNR for future video coding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JVET-F0064</a:t>
            </a:r>
          </a:p>
          <a:p>
            <a:endParaRPr lang="en-US" dirty="0"/>
          </a:p>
          <a:p>
            <a:r>
              <a:rPr lang="en-US" sz="2400" dirty="0"/>
              <a:t>M. Pettersson, R. Sjöberg, P. Wennersten, K. Andersson, J. </a:t>
            </a:r>
            <a:r>
              <a:rPr lang="en-US" sz="2400" dirty="0" err="1"/>
              <a:t>Ström</a:t>
            </a:r>
            <a:r>
              <a:rPr lang="en-US" sz="2400" dirty="0"/>
              <a:t> and J. Enhorn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800000"/>
            <a:ext cx="10798195" cy="3852000"/>
          </a:xfrm>
        </p:spPr>
        <p:txBody>
          <a:bodyPr/>
          <a:lstStyle/>
          <a:p>
            <a:r>
              <a:rPr lang="en-US" dirty="0"/>
              <a:t>We propose that MS-SSIM should be used as a mandatory additional metric to PSNR</a:t>
            </a:r>
          </a:p>
          <a:p>
            <a:pPr lvl="1"/>
            <a:endParaRPr lang="en-US" dirty="0"/>
          </a:p>
          <a:p>
            <a:pPr marL="812800" lvl="1" indent="-457200">
              <a:buFont typeface="+mj-lt"/>
              <a:buAutoNum type="arabicPeriod"/>
            </a:pPr>
            <a:r>
              <a:rPr lang="en-US" sz="2400" dirty="0"/>
              <a:t>For the </a:t>
            </a:r>
            <a:r>
              <a:rPr lang="en-US" sz="2400" dirty="0" err="1"/>
              <a:t>CfE</a:t>
            </a:r>
            <a:r>
              <a:rPr lang="en-US" sz="2400" dirty="0"/>
              <a:t> on future video coding</a:t>
            </a:r>
            <a:endParaRPr lang="en-US" dirty="0"/>
          </a:p>
          <a:p>
            <a:pPr marL="812800" lvl="1" indent="-457200">
              <a:buFont typeface="+mj-lt"/>
              <a:buAutoNum type="arabicPeriod"/>
            </a:pPr>
            <a:r>
              <a:rPr lang="en-US" sz="2400" dirty="0"/>
              <a:t>In the JVET CTC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MS-SSIM code patches for JEM-5.0.1 and HM-16.15, a CTC excel template including MS-SSIM and proposed text changes for the </a:t>
            </a:r>
            <a:r>
              <a:rPr lang="en-US" dirty="0" err="1"/>
              <a:t>CfE</a:t>
            </a:r>
            <a:r>
              <a:rPr lang="en-US" dirty="0"/>
              <a:t> is provided with the contribution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881757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CA" dirty="0"/>
              <a:t>PSNR has successfully been used during video codec standardization development for many years</a:t>
            </a:r>
          </a:p>
          <a:p>
            <a:pPr marL="0" lvl="0" indent="0" hangingPunct="0">
              <a:buNone/>
            </a:pPr>
            <a:r>
              <a:rPr lang="en-CA" dirty="0"/>
              <a:t> </a:t>
            </a:r>
          </a:p>
          <a:p>
            <a:pPr lvl="0" hangingPunct="0"/>
            <a:r>
              <a:rPr lang="en-CA" dirty="0"/>
              <a:t>However, PSNR does not correlate very well with perceptual quality. Decisions in the standardization process may be suboptimal</a:t>
            </a:r>
          </a:p>
          <a:p>
            <a:pPr lvl="0" hangingPunct="0"/>
            <a:endParaRPr lang="en-CA" dirty="0"/>
          </a:p>
          <a:p>
            <a:pPr lvl="0" hangingPunct="0"/>
            <a:r>
              <a:rPr lang="en-CA" dirty="0"/>
              <a:t>A metric which correlates better with perceptual quality is thus desired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CA" dirty="0"/>
              <a:t>We believe that a metric to be used for video codec standardization should have the following requirements:</a:t>
            </a:r>
          </a:p>
          <a:p>
            <a:pPr lvl="0" hangingPunct="0"/>
            <a:endParaRPr lang="en-CA" dirty="0"/>
          </a:p>
          <a:p>
            <a:pPr lvl="1" hangingPunct="0"/>
            <a:r>
              <a:rPr lang="en-CA" dirty="0"/>
              <a:t>High correlation with perceptual quality</a:t>
            </a:r>
            <a:endParaRPr lang="sv-SE" dirty="0"/>
          </a:p>
          <a:p>
            <a:pPr marL="357187" lvl="1" indent="0" hangingPunct="0">
              <a:buNone/>
            </a:pPr>
            <a:endParaRPr lang="sv-SE" dirty="0"/>
          </a:p>
          <a:p>
            <a:pPr lvl="1" hangingPunct="0"/>
            <a:r>
              <a:rPr lang="en-CA" dirty="0"/>
              <a:t>Perceptual responsiveness to various types of video coding artifacts</a:t>
            </a:r>
            <a:endParaRPr lang="sv-SE" dirty="0"/>
          </a:p>
          <a:p>
            <a:pPr marL="357187" lvl="1" indent="0" hangingPunct="0">
              <a:buNone/>
            </a:pPr>
            <a:endParaRPr lang="sv-SE" dirty="0"/>
          </a:p>
          <a:p>
            <a:pPr lvl="1" hangingPunct="0"/>
            <a:r>
              <a:rPr lang="en-CA" dirty="0"/>
              <a:t>Ability to capture small quality differences</a:t>
            </a:r>
            <a:endParaRPr lang="sv-SE" dirty="0"/>
          </a:p>
          <a:p>
            <a:pPr marL="357187" lvl="1" indent="0" hangingPunct="0">
              <a:buNone/>
            </a:pPr>
            <a:r>
              <a:rPr lang="en-CA" dirty="0"/>
              <a:t> </a:t>
            </a:r>
            <a:endParaRPr lang="sv-SE" dirty="0"/>
          </a:p>
          <a:p>
            <a:pPr lvl="1" hangingPunct="0"/>
            <a:r>
              <a:rPr lang="en-CA" dirty="0"/>
              <a:t>Thoroughly tested and accepted by the video community</a:t>
            </a:r>
            <a:endParaRPr lang="sv-S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 requirements </a:t>
            </a:r>
          </a:p>
        </p:txBody>
      </p:sp>
    </p:spTree>
    <p:extLst>
      <p:ext uri="{BB962C8B-B14F-4D97-AF65-F5344CB8AC3E}">
        <p14:creationId xmlns:p14="http://schemas.microsoft.com/office/powerpoint/2010/main" val="3893672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9" y="1546000"/>
            <a:ext cx="5262032" cy="481187"/>
          </a:xfrm>
        </p:spPr>
        <p:txBody>
          <a:bodyPr/>
          <a:lstStyle/>
          <a:p>
            <a:r>
              <a:rPr lang="en-US" sz="2000" dirty="0"/>
              <a:t>Calculate luminance, contrast and structure comparison measures for signals x an y: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MS-SSIM</a:t>
            </a: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4755765" y="3290854"/>
            <a:ext cx="7330793" cy="21649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496" y="2349500"/>
            <a:ext cx="2468409" cy="20492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271" y="4565739"/>
            <a:ext cx="3478566" cy="6711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8453" y="5499101"/>
            <a:ext cx="5621747" cy="874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5186" y="5267841"/>
            <a:ext cx="27686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/>
              <a:t>µ</a:t>
            </a:r>
            <a:r>
              <a:rPr lang="en-US" sz="1400" baseline="-25000" dirty="0"/>
              <a:t>x</a:t>
            </a:r>
            <a:r>
              <a:rPr lang="en-US" sz="1400" dirty="0"/>
              <a:t>  = mean of x</a:t>
            </a:r>
          </a:p>
          <a:p>
            <a:pPr>
              <a:spcBef>
                <a:spcPts val="0"/>
              </a:spcBef>
            </a:pPr>
            <a:r>
              <a:rPr lang="el-GR" sz="1400" dirty="0"/>
              <a:t>σ</a:t>
            </a:r>
            <a:r>
              <a:rPr lang="sv-SE" sz="1400" baseline="-25000" dirty="0"/>
              <a:t>x</a:t>
            </a:r>
            <a:r>
              <a:rPr lang="en-US" sz="1400" dirty="0"/>
              <a:t>  = variance of x</a:t>
            </a:r>
          </a:p>
          <a:p>
            <a:pPr>
              <a:spcBef>
                <a:spcPts val="0"/>
              </a:spcBef>
            </a:pPr>
            <a:r>
              <a:rPr lang="el-GR" sz="1400" dirty="0"/>
              <a:t>σ</a:t>
            </a:r>
            <a:r>
              <a:rPr lang="sv-SE" sz="1400" baseline="-25000" dirty="0" err="1"/>
              <a:t>xy</a:t>
            </a:r>
            <a:r>
              <a:rPr lang="en-US" sz="1400" dirty="0"/>
              <a:t> = covariance of x and y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L    = range of pixel values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K</a:t>
            </a:r>
            <a:r>
              <a:rPr lang="en-US" sz="1400" baseline="-25000" dirty="0"/>
              <a:t>1</a:t>
            </a:r>
            <a:r>
              <a:rPr lang="en-US" sz="1400" dirty="0"/>
              <a:t>  = 0.01, K</a:t>
            </a:r>
            <a:r>
              <a:rPr lang="en-US" sz="1400" baseline="-25000" dirty="0"/>
              <a:t>2</a:t>
            </a:r>
            <a:r>
              <a:rPr lang="en-US" sz="1400" dirty="0"/>
              <a:t> = 0.03</a:t>
            </a:r>
          </a:p>
        </p:txBody>
      </p:sp>
      <p:sp>
        <p:nvSpPr>
          <p:cNvPr id="13" name="Content Placeholder 1"/>
          <p:cNvSpPr txBox="1">
            <a:spLocks/>
          </p:cNvSpPr>
          <p:nvPr/>
        </p:nvSpPr>
        <p:spPr bwMode="auto">
          <a:xfrm>
            <a:off x="6129869" y="1546000"/>
            <a:ext cx="5262032" cy="4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Aggregation for SSIM</a:t>
            </a:r>
          </a:p>
          <a:p>
            <a:endParaRPr lang="en-US" sz="2000" kern="0" dirty="0"/>
          </a:p>
          <a:p>
            <a:endParaRPr lang="en-US" sz="2000" kern="0" dirty="0"/>
          </a:p>
          <a:p>
            <a:endParaRPr lang="en-US" sz="2000" kern="0" dirty="0"/>
          </a:p>
          <a:p>
            <a:r>
              <a:rPr lang="en-US" sz="2000" kern="0" dirty="0"/>
              <a:t>Aggregation for MS-SSIM</a:t>
            </a:r>
          </a:p>
        </p:txBody>
      </p:sp>
      <p:graphicFrame>
        <p:nvGraphicFramePr>
          <p:cNvPr id="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958480"/>
              </p:ext>
            </p:extLst>
          </p:nvPr>
        </p:nvGraphicFramePr>
        <p:xfrm>
          <a:off x="6348617" y="2177769"/>
          <a:ext cx="4001883" cy="343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7" imgW="2667000" imgH="228600" progId="">
                  <p:embed/>
                </p:oleObj>
              </mc:Choice>
              <mc:Fallback>
                <p:oleObj name="Equation" r:id="rId7" imgW="2667000" imgH="228600" progId="">
                  <p:embed/>
                  <p:pic>
                    <p:nvPicPr>
                      <p:cNvPr id="307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8617" y="2177769"/>
                        <a:ext cx="4001883" cy="3430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182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Correlation to MOS</a:t>
            </a:r>
            <a:br>
              <a:rPr lang="en-US" dirty="0"/>
            </a:br>
            <a:r>
              <a:rPr lang="en-US" sz="2000" dirty="0"/>
              <a:t>Table from JVET-C0030 from Huawei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312" y="1281112"/>
            <a:ext cx="6059812" cy="534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191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9400" y="5257320"/>
            <a:ext cx="11630949" cy="343400"/>
          </a:xfrm>
        </p:spPr>
        <p:txBody>
          <a:bodyPr/>
          <a:lstStyle/>
          <a:p>
            <a:pPr marL="0" indent="0" algn="ctr">
              <a:buNone/>
            </a:pPr>
            <a:r>
              <a:rPr lang="en-CA" sz="1600" dirty="0"/>
              <a:t>BD-rates for PSNR and MS-SSIM for the </a:t>
            </a:r>
            <a:r>
              <a:rPr lang="en-CA" sz="1600" dirty="0" err="1"/>
              <a:t>luma</a:t>
            </a:r>
            <a:r>
              <a:rPr lang="en-CA" sz="1600" dirty="0"/>
              <a:t> component when comparing JEM 4.0 to JEM 3.1 and JEM 5.0.1 to JEM 4.0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MS-SSIM on small quality differences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91869" y="2409975"/>
            <a:ext cx="3668575" cy="2787668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461328" y="2415181"/>
            <a:ext cx="3663768" cy="2783663"/>
          </a:xfrm>
          <a:prstGeom prst="rect">
            <a:avLst/>
          </a:prstGeom>
        </p:spPr>
      </p:pic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431800" y="1401577"/>
            <a:ext cx="11959253" cy="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1800" dirty="0"/>
              <a:t>Comment in meeting notes for JVET-C0030: </a:t>
            </a:r>
          </a:p>
          <a:p>
            <a:pPr marL="355600" lvl="1" indent="0">
              <a:buNone/>
            </a:pPr>
            <a:r>
              <a:rPr lang="en-CA" sz="1400" dirty="0"/>
              <a:t>“</a:t>
            </a:r>
            <a:r>
              <a:rPr lang="en-US" sz="1400" i="1" dirty="0"/>
              <a:t>results might be very different depending on whether fundamentally different coding algorithms are compared, and what the quality differences are. If the comparison is just made for a tool-on/tool-off experiment, it might be questionable how much we could conclude from that.</a:t>
            </a:r>
            <a:r>
              <a:rPr lang="en-US" sz="1400" dirty="0"/>
              <a:t>”</a:t>
            </a:r>
            <a:endParaRPr lang="en-US" sz="800" kern="0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423781" y="5773050"/>
            <a:ext cx="10837778" cy="69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sz="1800" dirty="0"/>
              <a:t>The differences between JEM versions are small and can be compared to turning a tool on or off. Results indicate that MS-SSIM is as stable as PSNR on capturing small quality differences.</a:t>
            </a:r>
          </a:p>
        </p:txBody>
      </p:sp>
    </p:spTree>
    <p:extLst>
      <p:ext uri="{BB962C8B-B14F-4D97-AF65-F5344CB8AC3E}">
        <p14:creationId xmlns:p14="http://schemas.microsoft.com/office/powerpoint/2010/main" val="141933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JEM vs HM CTC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2955758" y="1110478"/>
            <a:ext cx="6035842" cy="45859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5729357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dirty="0">
                <a:latin typeface="+mn-lt"/>
              </a:rPr>
              <a:t>BD-rates for PSNR and MS-SSIM for the </a:t>
            </a:r>
            <a:r>
              <a:rPr lang="en-CA" dirty="0" err="1">
                <a:latin typeface="+mn-lt"/>
              </a:rPr>
              <a:t>luma</a:t>
            </a:r>
            <a:r>
              <a:rPr lang="en-CA" dirty="0">
                <a:latin typeface="+mn-lt"/>
              </a:rPr>
              <a:t> component comparing JEM 5.0.1 to HM 16.15 for CTC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415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JEM vs HM </a:t>
            </a:r>
            <a:r>
              <a:rPr lang="en-US" dirty="0" err="1"/>
              <a:t>CfE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" y="5729357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dirty="0">
                <a:latin typeface="+mn-lt"/>
              </a:rPr>
              <a:t>BD-rates for PSNR and MS-SSIM for the </a:t>
            </a:r>
            <a:r>
              <a:rPr lang="en-CA" dirty="0" err="1">
                <a:latin typeface="+mn-lt"/>
              </a:rPr>
              <a:t>luma</a:t>
            </a:r>
            <a:r>
              <a:rPr lang="en-CA" dirty="0">
                <a:latin typeface="+mn-lt"/>
              </a:rPr>
              <a:t> component comparing JEM 5.0.1 to HM 16.15 for </a:t>
            </a:r>
            <a:r>
              <a:rPr lang="en-CA" dirty="0" err="1">
                <a:latin typeface="+mn-lt"/>
              </a:rPr>
              <a:t>CfE</a:t>
            </a:r>
            <a:endParaRPr lang="en-US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836" y="1055786"/>
            <a:ext cx="4748349" cy="46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73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70" y="2062264"/>
            <a:ext cx="5394976" cy="3589736"/>
          </a:xfrm>
        </p:spPr>
        <p:txBody>
          <a:bodyPr/>
          <a:lstStyle/>
          <a:p>
            <a:pPr lvl="1" hangingPunct="0"/>
            <a:r>
              <a:rPr lang="en-CA" sz="1800" dirty="0"/>
              <a:t>MS-SSIM has </a:t>
            </a:r>
            <a:r>
              <a:rPr lang="en-CA" sz="1800" dirty="0">
                <a:solidFill>
                  <a:srgbClr val="00B0F0"/>
                </a:solidFill>
              </a:rPr>
              <a:t>high correlation with perceptual quality</a:t>
            </a:r>
            <a:r>
              <a:rPr lang="en-CA" sz="1800" dirty="0"/>
              <a:t>. Subjective results show that MS-SSIM outperforms PSNR</a:t>
            </a:r>
          </a:p>
          <a:p>
            <a:pPr lvl="1" hangingPunct="0"/>
            <a:endParaRPr lang="sv-SE" sz="1400" dirty="0"/>
          </a:p>
          <a:p>
            <a:pPr lvl="1" hangingPunct="0"/>
            <a:r>
              <a:rPr lang="en-CA" sz="1800" dirty="0"/>
              <a:t>MS-SSIM </a:t>
            </a:r>
            <a:r>
              <a:rPr lang="en-CA" sz="1800" dirty="0">
                <a:solidFill>
                  <a:srgbClr val="00B0F0"/>
                </a:solidFill>
              </a:rPr>
              <a:t>emulates the HVS</a:t>
            </a:r>
            <a:r>
              <a:rPr lang="en-CA" sz="1800" dirty="0"/>
              <a:t> and it is </a:t>
            </a:r>
            <a:r>
              <a:rPr lang="en-CA" sz="1800" dirty="0">
                <a:solidFill>
                  <a:srgbClr val="00B0F0"/>
                </a:solidFill>
              </a:rPr>
              <a:t>easy to comprehend</a:t>
            </a:r>
            <a:r>
              <a:rPr lang="en-CA" sz="1800" dirty="0"/>
              <a:t>. It does not include any hidden features prone to overtraining</a:t>
            </a:r>
          </a:p>
          <a:p>
            <a:pPr lvl="1" hangingPunct="0"/>
            <a:endParaRPr lang="sv-SE" sz="1400" dirty="0"/>
          </a:p>
          <a:p>
            <a:pPr lvl="1" hangingPunct="0"/>
            <a:r>
              <a:rPr lang="en-CA" sz="1800" dirty="0"/>
              <a:t>Our results comparing different versions of JEM indicate that MS-SSIM can </a:t>
            </a:r>
            <a:r>
              <a:rPr lang="en-CA" sz="1800" dirty="0">
                <a:solidFill>
                  <a:srgbClr val="00B0F0"/>
                </a:solidFill>
              </a:rPr>
              <a:t>capture small differences in compression efficiency</a:t>
            </a:r>
            <a:r>
              <a:rPr lang="en-CA" sz="1800" dirty="0"/>
              <a:t> to the same extent as PSNR</a:t>
            </a:r>
            <a:endParaRPr lang="sv-SE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4" y="239714"/>
            <a:ext cx="10662470" cy="1085371"/>
          </a:xfrm>
        </p:spPr>
        <p:txBody>
          <a:bodyPr/>
          <a:lstStyle/>
          <a:p>
            <a:r>
              <a:rPr lang="en-US" dirty="0"/>
              <a:t>MS-SSIM IN JVET</a:t>
            </a:r>
          </a:p>
        </p:txBody>
      </p:sp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5778230" y="2058814"/>
            <a:ext cx="6052824" cy="415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 hangingPunct="0"/>
            <a:r>
              <a:rPr lang="en-CA" sz="1800" kern="0" dirty="0"/>
              <a:t>MS-SSIM has been around since 2003 and has been </a:t>
            </a:r>
            <a:r>
              <a:rPr lang="en-CA" sz="1800" kern="0" dirty="0">
                <a:solidFill>
                  <a:srgbClr val="00B0F0"/>
                </a:solidFill>
              </a:rPr>
              <a:t>evaluated</a:t>
            </a:r>
            <a:r>
              <a:rPr lang="en-CA" sz="1800" kern="0" dirty="0"/>
              <a:t> and used as benchmark numerous times </a:t>
            </a:r>
            <a:r>
              <a:rPr lang="en-CA" sz="1800" kern="0" dirty="0">
                <a:solidFill>
                  <a:srgbClr val="00B0F0"/>
                </a:solidFill>
              </a:rPr>
              <a:t>in the video community</a:t>
            </a:r>
          </a:p>
          <a:p>
            <a:pPr lvl="1" hangingPunct="0"/>
            <a:endParaRPr lang="sv-SE" sz="1400" kern="0" dirty="0"/>
          </a:p>
          <a:p>
            <a:pPr lvl="1" hangingPunct="0"/>
            <a:r>
              <a:rPr lang="en-CA" sz="1800" kern="0" dirty="0"/>
              <a:t>Ericsson is one of the leading providers of video compression solutions. </a:t>
            </a:r>
            <a:r>
              <a:rPr lang="en-CA" sz="1800" kern="0" dirty="0">
                <a:solidFill>
                  <a:srgbClr val="00B0F0"/>
                </a:solidFill>
              </a:rPr>
              <a:t>During encoder product development</a:t>
            </a:r>
            <a:r>
              <a:rPr lang="en-CA" sz="1800" kern="0" dirty="0"/>
              <a:t>, we find MS-SSIM </a:t>
            </a:r>
            <a:r>
              <a:rPr lang="en-CA" sz="1800" kern="0" dirty="0">
                <a:solidFill>
                  <a:srgbClr val="00B0F0"/>
                </a:solidFill>
              </a:rPr>
              <a:t>much</a:t>
            </a:r>
            <a:r>
              <a:rPr lang="en-CA" sz="1800" kern="0" dirty="0"/>
              <a:t> </a:t>
            </a:r>
            <a:r>
              <a:rPr lang="en-CA" sz="1800" kern="0" dirty="0">
                <a:solidFill>
                  <a:srgbClr val="00B0F0"/>
                </a:solidFill>
              </a:rPr>
              <a:t>more useful</a:t>
            </a:r>
            <a:r>
              <a:rPr lang="en-CA" sz="1800" kern="0" dirty="0"/>
              <a:t> than PSNR</a:t>
            </a:r>
          </a:p>
          <a:p>
            <a:pPr lvl="1" hangingPunct="0"/>
            <a:endParaRPr lang="sv-SE" sz="1400" kern="0" dirty="0"/>
          </a:p>
          <a:p>
            <a:pPr lvl="1" hangingPunct="0"/>
            <a:r>
              <a:rPr lang="en-CA" sz="1800" kern="0" dirty="0"/>
              <a:t>We believe using MS-SSIM during FVC development can help creating a more efficient standard. Reaching a goal of 50% bitrate reduction for the </a:t>
            </a:r>
            <a:r>
              <a:rPr lang="en-CA" sz="1800" kern="0" dirty="0">
                <a:solidFill>
                  <a:srgbClr val="00B0F0"/>
                </a:solidFill>
              </a:rPr>
              <a:t>same visual quality</a:t>
            </a:r>
            <a:r>
              <a:rPr lang="en-CA" sz="1800" kern="0" dirty="0"/>
              <a:t> should be helped by a metric that is better at measuring </a:t>
            </a:r>
            <a:r>
              <a:rPr lang="en-CA" sz="1800" kern="0" dirty="0">
                <a:solidFill>
                  <a:srgbClr val="00B0F0"/>
                </a:solidFill>
              </a:rPr>
              <a:t>visual improvements</a:t>
            </a:r>
            <a:r>
              <a:rPr lang="en-CA" sz="1800" kern="0" dirty="0"/>
              <a:t>.</a:t>
            </a:r>
            <a:endParaRPr lang="sv-SE" sz="1800" kern="0" dirty="0"/>
          </a:p>
          <a:p>
            <a:endParaRPr lang="en-US" kern="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35648" y="1489650"/>
            <a:ext cx="11656352" cy="69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hangingPunct="0"/>
            <a:r>
              <a:rPr lang="en-CA" sz="2000" kern="0" dirty="0"/>
              <a:t>We believe that MS-SSIM is appropriate to use as metric in future video coding development since:</a:t>
            </a:r>
            <a:endParaRPr lang="sv-SE" sz="1800" kern="0" dirty="0"/>
          </a:p>
        </p:txBody>
      </p:sp>
    </p:spTree>
    <p:extLst>
      <p:ext uri="{BB962C8B-B14F-4D97-AF65-F5344CB8AC3E}">
        <p14:creationId xmlns:p14="http://schemas.microsoft.com/office/powerpoint/2010/main" val="4688041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2642</TotalTime>
  <Words>586</Words>
  <Application>Microsoft Office PowerPoint</Application>
  <PresentationFormat>Widescreen</PresentationFormat>
  <Paragraphs>81</Paragraphs>
  <Slides>11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Ericsson Capital TT</vt:lpstr>
      <vt:lpstr>Arial</vt:lpstr>
      <vt:lpstr>PresentationTemplate2011</vt:lpstr>
      <vt:lpstr>Equation</vt:lpstr>
      <vt:lpstr>MS-SSIM as an additional metric to PSNR for future video coding</vt:lpstr>
      <vt:lpstr>Background</vt:lpstr>
      <vt:lpstr>Metric requirements </vt:lpstr>
      <vt:lpstr>MS-SSIM</vt:lpstr>
      <vt:lpstr>Correlation to MOS Table from JVET-C0030 from Huawei</vt:lpstr>
      <vt:lpstr>MS-SSIM on small quality differences</vt:lpstr>
      <vt:lpstr>JEM vs HM CTC</vt:lpstr>
      <vt:lpstr>JEM vs HM CfE</vt:lpstr>
      <vt:lpstr>MS-SSIM IN JVET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MS-SSIM as an additional metric to PSNR for future video coding</dc:title>
  <dc:creator/>
  <cp:keywords/>
  <dc:description>Rev PA1</dc:description>
  <cp:lastModifiedBy>Martin Pettersson</cp:lastModifiedBy>
  <cp:revision>62</cp:revision>
  <dcterms:created xsi:type="dcterms:W3CDTF">2017-03-28T05:02:08Z</dcterms:created>
  <dcterms:modified xsi:type="dcterms:W3CDTF">2017-04-02T06:29:06Z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