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639" r:id="rId3"/>
    <p:sldId id="645" r:id="rId4"/>
    <p:sldId id="646" r:id="rId5"/>
    <p:sldId id="633" r:id="rId6"/>
    <p:sldId id="647" r:id="rId7"/>
    <p:sldId id="651" r:id="rId8"/>
    <p:sldId id="652" r:id="rId9"/>
    <p:sldId id="653" r:id="rId10"/>
    <p:sldId id="635" r:id="rId11"/>
    <p:sldId id="654" r:id="rId12"/>
    <p:sldId id="622" r:id="rId13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8" autoAdjust="0"/>
    <p:restoredTop sz="74819" autoAdjust="0"/>
  </p:normalViewPr>
  <p:slideViewPr>
    <p:cSldViewPr snapToGrid="0" showGuides="1">
      <p:cViewPr varScale="1">
        <p:scale>
          <a:sx n="53" d="100"/>
          <a:sy n="53" d="100"/>
        </p:scale>
        <p:origin x="1836" y="66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2017/4/2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2017/4/2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8159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0096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1888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36711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JVET-F0063: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de-DE" altLang="zh-TW" b="1" dirty="0"/>
              <a:t>AHG5: Enhanced fast algorithm of JVET-E0078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u="sng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u="sng" dirty="0">
                <a:solidFill>
                  <a:srgbClr val="28AECF"/>
                </a:solidFill>
                <a:ea typeface="新細明體" panose="02020500000000000000" pitchFamily="18" charset="-120"/>
              </a:rPr>
              <a:t>Lin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Chun-Lung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Lin, Yao-Jen Chang, 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 and You-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Huei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Ju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Hobart, AU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Apr. 2017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sp>
        <p:nvSpPr>
          <p:cNvPr id="10" name="內容版面配置區 4"/>
          <p:cNvSpPr>
            <a:spLocks noGrp="1"/>
          </p:cNvSpPr>
          <p:nvPr>
            <p:ph idx="13"/>
          </p:nvPr>
        </p:nvSpPr>
        <p:spPr>
          <a:xfrm>
            <a:off x="561671" y="1516439"/>
            <a:ext cx="8036229" cy="980237"/>
          </a:xfrm>
        </p:spPr>
        <p:txBody>
          <a:bodyPr/>
          <a:lstStyle/>
          <a:p>
            <a:r>
              <a:rPr lang="en-US" altLang="zh-TW" sz="2800" dirty="0" smtClean="0"/>
              <a:t>A enhanced fast algorithm is provided to early terminate the BT partition of 2</a:t>
            </a:r>
            <a:r>
              <a:rPr lang="en-US" altLang="zh-TW" sz="2800" baseline="30000" dirty="0" smtClean="0"/>
              <a:t>nd</a:t>
            </a:r>
            <a:r>
              <a:rPr lang="en-US" altLang="zh-TW" sz="2800" dirty="0" smtClean="0"/>
              <a:t> child CU</a:t>
            </a:r>
          </a:p>
          <a:p>
            <a:endParaRPr lang="en-US" altLang="zh-TW" sz="2800" dirty="0" smtClean="0"/>
          </a:p>
          <a:p>
            <a:r>
              <a:rPr lang="en-US" altLang="zh-TW" sz="2800" dirty="0" smtClean="0"/>
              <a:t>13%/9%/6% encoding </a:t>
            </a:r>
            <a:r>
              <a:rPr lang="en-US" altLang="zh-TW" sz="2800" dirty="0"/>
              <a:t>time saving </a:t>
            </a:r>
            <a:r>
              <a:rPr lang="en-US" altLang="zh-TW" sz="2800" dirty="0" smtClean="0"/>
              <a:t>in average observed in AI/RA/LD condition</a:t>
            </a:r>
            <a:r>
              <a:rPr lang="zh-TW" altLang="en-US" sz="2800" dirty="0" smtClean="0"/>
              <a:t> </a:t>
            </a:r>
            <a:r>
              <a:rPr lang="en-US" altLang="zh-TW" sz="2800" smtClean="0"/>
              <a:t>when TH = 0.40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r>
              <a:rPr lang="en-US" altLang="zh-TW" sz="2800" dirty="0" smtClean="0"/>
              <a:t>Suggested to adopt the proposed algorithm to improve the encoding time</a:t>
            </a:r>
          </a:p>
          <a:p>
            <a:endParaRPr lang="en-US" altLang="zh-TW" sz="2800" dirty="0"/>
          </a:p>
          <a:p>
            <a:endParaRPr lang="en-US" altLang="zh-TW" sz="2800" dirty="0" smtClean="0"/>
          </a:p>
        </p:txBody>
      </p:sp>
    </p:spTree>
    <p:extLst>
      <p:ext uri="{BB962C8B-B14F-4D97-AF65-F5344CB8AC3E}">
        <p14:creationId xmlns:p14="http://schemas.microsoft.com/office/powerpoint/2010/main" val="411333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135" y="690649"/>
            <a:ext cx="6442900" cy="509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3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Current encoder under QTBT design in JEM 5.0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QTBT uses two kinds of partition trees</a:t>
            </a:r>
          </a:p>
          <a:p>
            <a:pPr lvl="1"/>
            <a:r>
              <a:rPr lang="en-US" altLang="zh-TW" sz="2400" dirty="0" smtClean="0"/>
              <a:t>Quad-tree (QT)</a:t>
            </a:r>
          </a:p>
          <a:p>
            <a:pPr lvl="1"/>
            <a:r>
              <a:rPr lang="en-US" altLang="zh-TW" sz="2400" dirty="0" smtClean="0"/>
              <a:t>Binary-tree (BT)</a:t>
            </a:r>
          </a:p>
          <a:p>
            <a:r>
              <a:rPr lang="en-US" altLang="zh-TW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In BT partition, a parent CU can be split into two child CUs</a:t>
            </a:r>
          </a:p>
          <a:p>
            <a:r>
              <a:rPr lang="en-US" altLang="zh-TW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The encoding flow for the BT partition: </a:t>
            </a:r>
            <a:endParaRPr lang="en-US" altLang="zh-TW" sz="2800" dirty="0">
              <a:solidFill>
                <a:srgbClr val="000000"/>
              </a:solidFill>
              <a:ea typeface="新細明體" panose="02020500000000000000" pitchFamily="18" charset="-120"/>
            </a:endParaRPr>
          </a:p>
          <a:p>
            <a:pPr lvl="1"/>
            <a:r>
              <a:rPr lang="en-US" altLang="zh-TW" sz="24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RD check for the parent CU</a:t>
            </a:r>
          </a:p>
          <a:p>
            <a:pPr lvl="1"/>
            <a:r>
              <a:rPr lang="en-US" altLang="zh-TW" sz="24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RD check for 1</a:t>
            </a:r>
            <a:r>
              <a:rPr lang="en-US" altLang="zh-TW" sz="2400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st</a:t>
            </a:r>
            <a:r>
              <a:rPr lang="en-US" altLang="zh-TW" sz="24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  <a:endParaRPr lang="en-US" altLang="zh-TW" sz="2400" dirty="0">
              <a:solidFill>
                <a:srgbClr val="000000"/>
              </a:solidFill>
              <a:ea typeface="新細明體" panose="02020500000000000000" pitchFamily="18" charset="-120"/>
            </a:endParaRPr>
          </a:p>
          <a:p>
            <a:pPr lvl="2"/>
            <a:r>
              <a:rPr lang="en-US" altLang="zh-TW" sz="2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RD checks for the smaller child CUs inside 1</a:t>
            </a:r>
            <a:r>
              <a:rPr lang="en-US" altLang="zh-TW" sz="2000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st</a:t>
            </a:r>
            <a:r>
              <a:rPr lang="en-US" altLang="zh-TW" sz="2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</a:p>
          <a:p>
            <a:pPr lvl="1"/>
            <a:r>
              <a:rPr lang="en-US" altLang="zh-TW" sz="24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RD check for 2</a:t>
            </a:r>
            <a:r>
              <a:rPr lang="en-US" altLang="zh-TW" sz="2400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nd</a:t>
            </a:r>
            <a:r>
              <a:rPr lang="en-US" altLang="zh-TW" sz="24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</a:t>
            </a:r>
            <a:r>
              <a:rPr lang="en-US" altLang="zh-TW" sz="2400" dirty="0">
                <a:solidFill>
                  <a:srgbClr val="000000"/>
                </a:solidFill>
                <a:ea typeface="新細明體" panose="02020500000000000000" pitchFamily="18" charset="-120"/>
              </a:rPr>
              <a:t>CU</a:t>
            </a:r>
          </a:p>
          <a:p>
            <a:pPr lvl="2"/>
            <a:r>
              <a:rPr lang="en-US" altLang="zh-TW" sz="2000" dirty="0">
                <a:solidFill>
                  <a:srgbClr val="000000"/>
                </a:solidFill>
                <a:ea typeface="新細明體" panose="02020500000000000000" pitchFamily="18" charset="-120"/>
              </a:rPr>
              <a:t>RD checks for </a:t>
            </a:r>
            <a:r>
              <a:rPr lang="en-US" altLang="zh-TW" sz="2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the </a:t>
            </a:r>
            <a:r>
              <a:rPr lang="en-US" altLang="zh-TW" sz="2000" dirty="0">
                <a:solidFill>
                  <a:srgbClr val="000000"/>
                </a:solidFill>
                <a:ea typeface="新細明體" panose="02020500000000000000" pitchFamily="18" charset="-120"/>
              </a:rPr>
              <a:t>smaller child </a:t>
            </a:r>
            <a:r>
              <a:rPr lang="en-US" altLang="zh-TW" sz="2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CUs inside 2</a:t>
            </a:r>
            <a:r>
              <a:rPr lang="en-US" altLang="zh-TW" sz="2000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nd</a:t>
            </a:r>
            <a:r>
              <a:rPr lang="en-US" altLang="zh-TW" sz="2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  <a:endParaRPr lang="en-US" altLang="zh-TW" sz="2000" dirty="0">
              <a:solidFill>
                <a:srgbClr val="000000"/>
              </a:solidFill>
              <a:ea typeface="新細明體" panose="02020500000000000000" pitchFamily="18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81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380146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The proposed algorithm to early terminate the BT partition 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846385"/>
            <a:ext cx="8686800" cy="4360984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Early terminate the BT partition if the RD cost of the parent CU is small enough</a:t>
            </a:r>
          </a:p>
          <a:p>
            <a:pPr lvl="1"/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Compared to the RD cost of 1</a:t>
            </a:r>
            <a:r>
              <a:rPr lang="en-CA" altLang="zh-TW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st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</a:p>
          <a:p>
            <a:pPr lvl="2"/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>
                <a:solidFill>
                  <a:srgbClr val="000000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err="1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>
                <a:solidFill>
                  <a:srgbClr val="000000"/>
                </a:solidFill>
                <a:ea typeface="新細明體" panose="02020500000000000000" pitchFamily="18" charset="-120"/>
              </a:rPr>
              <a:t>Parent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*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0.40    when </a:t>
            </a:r>
            <a:r>
              <a:rPr lang="en-CA" altLang="zh-TW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&gt; 1</a:t>
            </a:r>
          </a:p>
          <a:p>
            <a:pPr lvl="2"/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>
                <a:solidFill>
                  <a:srgbClr val="000000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err="1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>
                <a:solidFill>
                  <a:srgbClr val="000000"/>
                </a:solidFill>
                <a:ea typeface="新細明體" panose="02020500000000000000" pitchFamily="18" charset="-120"/>
              </a:rPr>
              <a:t>Parent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*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0.60    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when </a:t>
            </a:r>
            <a:r>
              <a:rPr lang="en-CA" altLang="zh-TW" dirty="0" err="1">
                <a:solidFill>
                  <a:srgbClr val="000000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&lt;= 1</a:t>
            </a:r>
          </a:p>
          <a:p>
            <a:pPr lvl="1"/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Compared to the RD costs of 1</a:t>
            </a:r>
            <a:r>
              <a:rPr lang="en-CA" altLang="zh-TW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st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CU and 2</a:t>
            </a:r>
            <a:r>
              <a:rPr lang="en-CA" altLang="zh-TW" baseline="30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nd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child CU (w/o 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smaller RD check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)</a:t>
            </a:r>
          </a:p>
          <a:p>
            <a:pPr lvl="2"/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>
                <a:solidFill>
                  <a:srgbClr val="000000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+ RD</a:t>
            </a:r>
            <a:r>
              <a:rPr lang="en-CA" altLang="zh-TW" baseline="-25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Child_2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Parent</a:t>
            </a:r>
            <a:r>
              <a:rPr lang="zh-TW" altLang="en-US" baseline="-25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 </a:t>
            </a:r>
            <a:r>
              <a:rPr lang="en-US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  when </a:t>
            </a:r>
            <a:r>
              <a:rPr lang="en-CA" altLang="zh-TW" dirty="0" err="1">
                <a:solidFill>
                  <a:srgbClr val="000000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1</a:t>
            </a:r>
          </a:p>
          <a:p>
            <a:pPr lvl="2"/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>
                <a:solidFill>
                  <a:srgbClr val="000000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+ RD</a:t>
            </a:r>
            <a:r>
              <a:rPr lang="en-CA" altLang="zh-TW" baseline="-25000" dirty="0">
                <a:solidFill>
                  <a:srgbClr val="000000"/>
                </a:solidFill>
                <a:ea typeface="新細明體" panose="02020500000000000000" pitchFamily="18" charset="-120"/>
              </a:rPr>
              <a:t>Child_2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1.1 * </a:t>
            </a:r>
            <a:r>
              <a:rPr lang="en-CA" altLang="zh-TW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Parent</a:t>
            </a:r>
            <a:r>
              <a:rPr lang="zh-TW" altLang="en-US" baseline="-25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 </a:t>
            </a:r>
            <a:r>
              <a:rPr lang="en-US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  </a:t>
            </a:r>
            <a:r>
              <a:rPr lang="en-US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when </a:t>
            </a:r>
            <a:r>
              <a:rPr lang="en-CA" altLang="zh-TW" dirty="0" err="1">
                <a:solidFill>
                  <a:srgbClr val="000000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 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&lt;= </a:t>
            </a:r>
            <a:r>
              <a:rPr lang="en-CA" altLang="zh-TW" dirty="0">
                <a:solidFill>
                  <a:srgbClr val="000000"/>
                </a:solidFill>
                <a:ea typeface="新細明體" panose="02020500000000000000" pitchFamily="18" charset="-120"/>
              </a:rPr>
              <a:t>1</a:t>
            </a:r>
          </a:p>
          <a:p>
            <a:pPr lvl="2"/>
            <a:endParaRPr lang="en-CA" altLang="zh-TW" dirty="0">
              <a:solidFill>
                <a:srgbClr val="000000"/>
              </a:solidFill>
              <a:ea typeface="新細明體" panose="02020500000000000000" pitchFamily="18" charset="-120"/>
            </a:endParaRPr>
          </a:p>
          <a:p>
            <a:pPr lvl="2"/>
            <a:endParaRPr lang="en-CA" altLang="zh-TW" dirty="0">
              <a:solidFill>
                <a:srgbClr val="000000"/>
              </a:solidFill>
              <a:ea typeface="新細明體" panose="02020500000000000000" pitchFamily="18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166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51914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The encoding flow in the proposed algorithm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2010722"/>
            <a:ext cx="8229600" cy="3815862"/>
          </a:xfrm>
        </p:spPr>
        <p:txBody>
          <a:bodyPr/>
          <a:lstStyle/>
          <a:p>
            <a:r>
              <a:rPr lang="en-US" altLang="zh-TW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The </a:t>
            </a:r>
            <a:r>
              <a:rPr lang="en-US" altLang="zh-TW" sz="2800" dirty="0">
                <a:solidFill>
                  <a:srgbClr val="000000"/>
                </a:solidFill>
                <a:ea typeface="新細明體" panose="02020500000000000000" pitchFamily="18" charset="-120"/>
              </a:rPr>
              <a:t>encoding flow for the BT </a:t>
            </a:r>
            <a:r>
              <a:rPr lang="en-US" altLang="zh-TW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partition if the proposed early termination is applied: </a:t>
            </a:r>
            <a:endParaRPr lang="en-US" altLang="zh-TW" sz="2800" dirty="0">
              <a:solidFill>
                <a:srgbClr val="000000"/>
              </a:solidFill>
              <a:ea typeface="新細明體" panose="02020500000000000000" pitchFamily="18" charset="-120"/>
            </a:endParaRPr>
          </a:p>
          <a:p>
            <a:pPr lvl="1"/>
            <a:r>
              <a:rPr lang="en-US" altLang="zh-TW" sz="2400" dirty="0">
                <a:solidFill>
                  <a:srgbClr val="000000"/>
                </a:solidFill>
                <a:ea typeface="新細明體" panose="02020500000000000000" pitchFamily="18" charset="-120"/>
              </a:rPr>
              <a:t>RD check for the parent CU</a:t>
            </a:r>
          </a:p>
          <a:p>
            <a:pPr lvl="1"/>
            <a:r>
              <a:rPr lang="en-US" altLang="zh-TW" sz="2400" dirty="0">
                <a:solidFill>
                  <a:srgbClr val="000000"/>
                </a:solidFill>
                <a:ea typeface="新細明體" panose="02020500000000000000" pitchFamily="18" charset="-120"/>
              </a:rPr>
              <a:t>RD check for 1</a:t>
            </a:r>
            <a:r>
              <a:rPr lang="en-US" altLang="zh-TW" sz="2400" baseline="30000" dirty="0">
                <a:solidFill>
                  <a:srgbClr val="000000"/>
                </a:solidFill>
                <a:ea typeface="新細明體" panose="02020500000000000000" pitchFamily="18" charset="-120"/>
              </a:rPr>
              <a:t>st</a:t>
            </a:r>
            <a:r>
              <a:rPr lang="en-US" altLang="zh-TW" sz="2400" dirty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</a:p>
          <a:p>
            <a:pPr lvl="2"/>
            <a:r>
              <a:rPr lang="en-US" altLang="zh-TW" sz="2000" dirty="0">
                <a:solidFill>
                  <a:srgbClr val="000000"/>
                </a:solidFill>
                <a:ea typeface="新細明體" panose="02020500000000000000" pitchFamily="18" charset="-120"/>
              </a:rPr>
              <a:t>RD checks for the smaller child CUs inside 1</a:t>
            </a:r>
            <a:r>
              <a:rPr lang="en-US" altLang="zh-TW" sz="2000" baseline="30000" dirty="0">
                <a:solidFill>
                  <a:srgbClr val="000000"/>
                </a:solidFill>
                <a:ea typeface="新細明體" panose="02020500000000000000" pitchFamily="18" charset="-120"/>
              </a:rPr>
              <a:t>st</a:t>
            </a:r>
            <a:r>
              <a:rPr lang="en-US" altLang="zh-TW" sz="2000" dirty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</a:p>
          <a:p>
            <a:pPr lvl="1"/>
            <a:r>
              <a:rPr lang="en-US" altLang="zh-TW" sz="2400" dirty="0">
                <a:solidFill>
                  <a:srgbClr val="000000"/>
                </a:solidFill>
                <a:ea typeface="新細明體" panose="02020500000000000000" pitchFamily="18" charset="-120"/>
              </a:rPr>
              <a:t>RD check for 2</a:t>
            </a:r>
            <a:r>
              <a:rPr lang="en-US" altLang="zh-TW" sz="2400" baseline="30000" dirty="0">
                <a:solidFill>
                  <a:srgbClr val="000000"/>
                </a:solidFill>
                <a:ea typeface="新細明體" panose="02020500000000000000" pitchFamily="18" charset="-120"/>
              </a:rPr>
              <a:t>nd</a:t>
            </a:r>
            <a:r>
              <a:rPr lang="en-US" altLang="zh-TW" sz="2400" dirty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</a:p>
          <a:p>
            <a:pPr lvl="2"/>
            <a:r>
              <a:rPr lang="en-US" altLang="zh-TW" sz="2000" dirty="0">
                <a:solidFill>
                  <a:srgbClr val="000000"/>
                </a:solidFill>
                <a:ea typeface="新細明體" panose="02020500000000000000" pitchFamily="18" charset="-120"/>
              </a:rPr>
              <a:t>RD checks for the smaller child CUs inside 2</a:t>
            </a:r>
            <a:r>
              <a:rPr lang="en-US" altLang="zh-TW" sz="2000" baseline="30000" dirty="0">
                <a:solidFill>
                  <a:srgbClr val="000000"/>
                </a:solidFill>
                <a:ea typeface="新細明體" panose="02020500000000000000" pitchFamily="18" charset="-120"/>
              </a:rPr>
              <a:t>nd</a:t>
            </a:r>
            <a:r>
              <a:rPr lang="en-US" altLang="zh-TW" sz="2000" dirty="0">
                <a:solidFill>
                  <a:srgbClr val="000000"/>
                </a:solidFill>
                <a:ea typeface="新細明體" panose="02020500000000000000" pitchFamily="18" charset="-120"/>
              </a:rPr>
              <a:t> child CU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cxnSp>
        <p:nvCxnSpPr>
          <p:cNvPr id="7" name="直線接點 6"/>
          <p:cNvCxnSpPr/>
          <p:nvPr/>
        </p:nvCxnSpPr>
        <p:spPr>
          <a:xfrm flipV="1">
            <a:off x="1615561" y="4765431"/>
            <a:ext cx="6526116" cy="3892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26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new modification in AI/RA conditions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944303" y="6117078"/>
            <a:ext cx="324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Thank Sharp for Cross-check!</a:t>
            </a:r>
            <a:endParaRPr lang="zh-TW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350" y="1349970"/>
            <a:ext cx="5924794" cy="196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350" y="3544098"/>
            <a:ext cx="5926099" cy="1962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new modification in LDBP conditions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944303" y="6117078"/>
            <a:ext cx="324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Thank Sharp for Cross-check!</a:t>
            </a: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350" y="1376362"/>
            <a:ext cx="5906457" cy="1956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350" y="3590809"/>
            <a:ext cx="5903089" cy="192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69527"/>
            <a:ext cx="8229600" cy="938700"/>
          </a:xfrm>
        </p:spPr>
        <p:txBody>
          <a:bodyPr/>
          <a:lstStyle/>
          <a:p>
            <a:r>
              <a:rPr lang="en-US" altLang="zh-TW" sz="3600" dirty="0" smtClean="0"/>
              <a:t>Additional thresholds </a:t>
            </a:r>
            <a:br>
              <a:rPr lang="en-US" altLang="zh-TW" sz="3600" dirty="0" smtClean="0"/>
            </a:br>
            <a:r>
              <a:rPr lang="en-US" altLang="zh-TW" sz="3600" dirty="0" smtClean="0"/>
              <a:t>of the </a:t>
            </a:r>
            <a:r>
              <a:rPr lang="en-US" altLang="zh-TW" sz="3600" dirty="0" smtClean="0"/>
              <a:t>proposed method</a:t>
            </a:r>
            <a:endParaRPr lang="zh-TW" alt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12548"/>
            <a:ext cx="8229600" cy="3815862"/>
          </a:xfrm>
        </p:spPr>
        <p:txBody>
          <a:bodyPr/>
          <a:lstStyle/>
          <a:p>
            <a:r>
              <a:rPr lang="en-US" altLang="zh-TW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Sharp kindly provides the results of two</a:t>
            </a:r>
            <a:r>
              <a:rPr lang="zh-TW" altLang="en-US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</a:t>
            </a:r>
            <a:r>
              <a:rPr lang="en-US" altLang="zh-TW" sz="28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additional thresholds described as follows</a:t>
            </a:r>
          </a:p>
          <a:p>
            <a:endParaRPr lang="en-US" altLang="zh-TW" sz="2800" dirty="0">
              <a:solidFill>
                <a:srgbClr val="000000"/>
              </a:solidFill>
              <a:ea typeface="新細明體" panose="02020500000000000000" pitchFamily="18" charset="-120"/>
            </a:endParaRPr>
          </a:p>
          <a:p>
            <a:pPr marL="0" lvl="2" indent="0">
              <a:buNone/>
            </a:pP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   RD</a:t>
            </a:r>
            <a:r>
              <a:rPr lang="en-CA" altLang="zh-TW" baseline="-25000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Parent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* 0.40    when </a:t>
            </a:r>
            <a:r>
              <a:rPr lang="en-CA" altLang="zh-TW" dirty="0" err="1" smtClean="0">
                <a:solidFill>
                  <a:srgbClr val="000000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&gt; 1</a:t>
            </a:r>
          </a:p>
          <a:p>
            <a:pPr marL="0" lvl="2" indent="0">
              <a:buNone/>
            </a:pPr>
            <a:r>
              <a:rPr lang="en-CA" altLang="zh-TW" dirty="0" smtClean="0">
                <a:solidFill>
                  <a:srgbClr val="000000"/>
                </a:solidFill>
                <a:ea typeface="新細明體" panose="02020500000000000000" pitchFamily="18" charset="-120"/>
              </a:rPr>
              <a:t>    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 &gt; </a:t>
            </a:r>
            <a:r>
              <a:rPr lang="en-CA" altLang="zh-TW" dirty="0" err="1" smtClean="0">
                <a:solidFill>
                  <a:srgbClr val="0000FF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 smtClean="0">
                <a:solidFill>
                  <a:srgbClr val="0000FF"/>
                </a:solidFill>
                <a:ea typeface="新細明體" panose="02020500000000000000" pitchFamily="18" charset="-120"/>
              </a:rPr>
              <a:t>Parent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 * 0.45    when </a:t>
            </a:r>
            <a:r>
              <a:rPr lang="en-CA" altLang="zh-TW" dirty="0" err="1" smtClean="0">
                <a:solidFill>
                  <a:srgbClr val="0000FF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 &gt; 1</a:t>
            </a:r>
          </a:p>
          <a:p>
            <a:pPr marL="0" lvl="2" indent="0">
              <a:buNone/>
            </a:pP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    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Child_1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 </a:t>
            </a:r>
            <a:r>
              <a:rPr lang="en-CA" altLang="zh-TW" dirty="0">
                <a:solidFill>
                  <a:srgbClr val="0000FF"/>
                </a:solidFill>
                <a:ea typeface="新細明體" panose="02020500000000000000" pitchFamily="18" charset="-120"/>
              </a:rPr>
              <a:t>&gt; </a:t>
            </a:r>
            <a:r>
              <a:rPr lang="en-CA" altLang="zh-TW" dirty="0" err="1">
                <a:solidFill>
                  <a:srgbClr val="0000FF"/>
                </a:solidFill>
                <a:ea typeface="新細明體" panose="02020500000000000000" pitchFamily="18" charset="-120"/>
              </a:rPr>
              <a:t>RD</a:t>
            </a:r>
            <a:r>
              <a:rPr lang="en-CA" altLang="zh-TW" baseline="-25000" dirty="0" err="1">
                <a:solidFill>
                  <a:srgbClr val="0000FF"/>
                </a:solidFill>
                <a:ea typeface="新細明體" panose="02020500000000000000" pitchFamily="18" charset="-120"/>
              </a:rPr>
              <a:t>Parent</a:t>
            </a:r>
            <a:r>
              <a:rPr lang="en-CA" altLang="zh-TW" dirty="0">
                <a:solidFill>
                  <a:srgbClr val="0000FF"/>
                </a:solidFill>
                <a:ea typeface="新細明體" panose="02020500000000000000" pitchFamily="18" charset="-120"/>
              </a:rPr>
              <a:t> * </a:t>
            </a:r>
            <a:r>
              <a:rPr lang="en-CA" altLang="zh-TW" dirty="0" smtClean="0">
                <a:solidFill>
                  <a:srgbClr val="0000FF"/>
                </a:solidFill>
                <a:ea typeface="新細明體" panose="02020500000000000000" pitchFamily="18" charset="-120"/>
              </a:rPr>
              <a:t>0.50    </a:t>
            </a:r>
            <a:r>
              <a:rPr lang="en-CA" altLang="zh-TW" dirty="0">
                <a:solidFill>
                  <a:srgbClr val="0000FF"/>
                </a:solidFill>
                <a:ea typeface="新細明體" panose="02020500000000000000" pitchFamily="18" charset="-120"/>
              </a:rPr>
              <a:t>when </a:t>
            </a:r>
            <a:r>
              <a:rPr lang="en-CA" altLang="zh-TW" dirty="0" err="1">
                <a:solidFill>
                  <a:srgbClr val="0000FF"/>
                </a:solidFill>
                <a:ea typeface="新細明體" panose="02020500000000000000" pitchFamily="18" charset="-120"/>
              </a:rPr>
              <a:t>BTDepth</a:t>
            </a:r>
            <a:r>
              <a:rPr lang="en-CA" altLang="zh-TW" dirty="0">
                <a:solidFill>
                  <a:srgbClr val="0000FF"/>
                </a:solidFill>
                <a:ea typeface="新細明體" panose="02020500000000000000" pitchFamily="18" charset="-120"/>
              </a:rPr>
              <a:t> &gt; 1</a:t>
            </a:r>
          </a:p>
          <a:p>
            <a:endParaRPr lang="en-US" altLang="zh-TW" sz="2000" dirty="0">
              <a:solidFill>
                <a:srgbClr val="000000"/>
              </a:solidFill>
              <a:ea typeface="新細明體" panose="02020500000000000000" pitchFamily="18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692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TH = 0.45 provided by Sharp 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447346" y="1413464"/>
            <a:ext cx="275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TW" dirty="0">
                <a:solidFill>
                  <a:srgbClr val="000000"/>
                </a:solidFill>
              </a:rPr>
              <a:t>RD</a:t>
            </a:r>
            <a:r>
              <a:rPr lang="en-CA" altLang="zh-TW" baseline="-25000" dirty="0">
                <a:solidFill>
                  <a:srgbClr val="000000"/>
                </a:solidFill>
              </a:rPr>
              <a:t>Child_1</a:t>
            </a:r>
            <a:r>
              <a:rPr lang="en-CA" altLang="zh-TW" dirty="0">
                <a:solidFill>
                  <a:srgbClr val="000000"/>
                </a:solidFill>
              </a:rPr>
              <a:t> &gt; </a:t>
            </a:r>
            <a:r>
              <a:rPr lang="en-CA" altLang="zh-TW" dirty="0" err="1">
                <a:solidFill>
                  <a:srgbClr val="000000"/>
                </a:solidFill>
              </a:rPr>
              <a:t>RD</a:t>
            </a:r>
            <a:r>
              <a:rPr lang="en-CA" altLang="zh-TW" baseline="-25000" dirty="0" err="1">
                <a:solidFill>
                  <a:srgbClr val="000000"/>
                </a:solidFill>
              </a:rPr>
              <a:t>Parent</a:t>
            </a:r>
            <a:r>
              <a:rPr lang="en-CA" altLang="zh-TW" dirty="0">
                <a:solidFill>
                  <a:srgbClr val="000000"/>
                </a:solidFill>
              </a:rPr>
              <a:t> * 0.45</a:t>
            </a:r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035" y="4056018"/>
            <a:ext cx="4959809" cy="1759997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7035" y="2078227"/>
            <a:ext cx="4959809" cy="175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5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TH = 0.50 provided by Sharp 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447346" y="1413464"/>
            <a:ext cx="275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TW" dirty="0">
                <a:solidFill>
                  <a:srgbClr val="000000"/>
                </a:solidFill>
              </a:rPr>
              <a:t>RD</a:t>
            </a:r>
            <a:r>
              <a:rPr lang="en-CA" altLang="zh-TW" baseline="-25000" dirty="0">
                <a:solidFill>
                  <a:srgbClr val="000000"/>
                </a:solidFill>
              </a:rPr>
              <a:t>Child_1</a:t>
            </a:r>
            <a:r>
              <a:rPr lang="en-CA" altLang="zh-TW" dirty="0">
                <a:solidFill>
                  <a:srgbClr val="000000"/>
                </a:solidFill>
              </a:rPr>
              <a:t> &gt; </a:t>
            </a:r>
            <a:r>
              <a:rPr lang="en-CA" altLang="zh-TW" dirty="0" err="1">
                <a:solidFill>
                  <a:srgbClr val="000000"/>
                </a:solidFill>
              </a:rPr>
              <a:t>RD</a:t>
            </a:r>
            <a:r>
              <a:rPr lang="en-CA" altLang="zh-TW" baseline="-25000" dirty="0" err="1">
                <a:solidFill>
                  <a:srgbClr val="000000"/>
                </a:solidFill>
              </a:rPr>
              <a:t>Parent</a:t>
            </a:r>
            <a:r>
              <a:rPr lang="en-CA" altLang="zh-TW" dirty="0">
                <a:solidFill>
                  <a:srgbClr val="000000"/>
                </a:solidFill>
              </a:rPr>
              <a:t> * </a:t>
            </a:r>
            <a:r>
              <a:rPr lang="en-CA" altLang="zh-TW" dirty="0" smtClean="0">
                <a:solidFill>
                  <a:srgbClr val="000000"/>
                </a:solidFill>
              </a:rPr>
              <a:t>0.50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035" y="4133657"/>
            <a:ext cx="4932506" cy="175030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7035" y="2078228"/>
            <a:ext cx="4932506" cy="175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4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57397</TotalTime>
  <Pages>0</Pages>
  <Words>421</Words>
  <Characters>0</Characters>
  <Application>Microsoft Office PowerPoint</Application>
  <DocSecurity>0</DocSecurity>
  <PresentationFormat>如螢幕大小 (4:3)</PresentationFormat>
  <Lines>0</Lines>
  <Paragraphs>68</Paragraphs>
  <Slides>12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7" baseType="lpstr">
      <vt:lpstr>新細明體</vt:lpstr>
      <vt:lpstr>Arial</vt:lpstr>
      <vt:lpstr>Calibri</vt:lpstr>
      <vt:lpstr>Times New Roman</vt:lpstr>
      <vt:lpstr>11_Custom Design</vt:lpstr>
      <vt:lpstr>JVET-F0063: AHG5: Enhanced fast algorithm of JVET-E0078</vt:lpstr>
      <vt:lpstr>Current encoder under QTBT design in JEM 5.0</vt:lpstr>
      <vt:lpstr>The proposed algorithm to early terminate the BT partition </vt:lpstr>
      <vt:lpstr>The encoding flow in the proposed algorithm</vt:lpstr>
      <vt:lpstr>Results of new modification in AI/RA conditions</vt:lpstr>
      <vt:lpstr>Results of new modification in LDBP conditions</vt:lpstr>
      <vt:lpstr>Additional thresholds  of the proposed method</vt:lpstr>
      <vt:lpstr>Results of TH = 0.45 provided by Sharp </vt:lpstr>
      <vt:lpstr>Results of TH = 0.50 provided by Sharp </vt:lpstr>
      <vt:lpstr>Conclusion</vt:lpstr>
      <vt:lpstr>PowerPoint 簡報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JackLin ITRI</cp:lastModifiedBy>
  <cp:revision>1834</cp:revision>
  <cp:lastPrinted>2015-06-05T01:53:20Z</cp:lastPrinted>
  <dcterms:created xsi:type="dcterms:W3CDTF">2009-04-27T03:22:15Z</dcterms:created>
  <dcterms:modified xsi:type="dcterms:W3CDTF">2017-04-02T01:40:41Z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