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9" r:id="rId4"/>
    <p:sldId id="261" r:id="rId5"/>
    <p:sldId id="265" r:id="rId6"/>
    <p:sldId id="260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66"/>
    <a:srgbClr val="FF7C8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440" autoAdjust="0"/>
  </p:normalViewPr>
  <p:slideViewPr>
    <p:cSldViewPr>
      <p:cViewPr varScale="1">
        <p:scale>
          <a:sx n="75" d="100"/>
          <a:sy n="75" d="100"/>
        </p:scale>
        <p:origin x="-11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fs-m.win.sharp.co.jp\700-0012-B\&#31038;&#22806;&#31192;\07&#31038;&#22806;&#30330;&#34920;\2016&#24180;\JVET_F\JVET-F0044_AHG5_ASR(&#20843;&#26441;)\&#38598;&#35336;_ikai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ja-JP"/>
  <c:chart>
    <c:autoTitleDeleted val="1"/>
    <c:plotArea>
      <c:layout>
        <c:manualLayout>
          <c:layoutTarget val="inner"/>
          <c:xMode val="edge"/>
          <c:yMode val="edge"/>
          <c:x val="0.16998403324584452"/>
          <c:y val="0.11180560168705649"/>
          <c:w val="0.78046041119860021"/>
          <c:h val="0.7493055638419106"/>
        </c:manualLayout>
      </c:layout>
      <c:scatterChart>
        <c:scatterStyle val="lineMarker"/>
        <c:ser>
          <c:idx val="0"/>
          <c:order val="0"/>
          <c:tx>
            <c:v>constant</c:v>
          </c:tx>
          <c:spPr>
            <a:ln w="28575">
              <a:noFill/>
            </a:ln>
            <a:effectLst/>
          </c:spPr>
          <c:marker>
            <c:symbol val="circle"/>
            <c:size val="10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7.7160493827160568E-3"/>
                  <c:y val="2.7141647879149185E-2"/>
                </c:manualLayout>
              </c:layout>
              <c:tx>
                <c:rich>
                  <a:bodyPr/>
                  <a:lstStyle/>
                  <a:p>
                    <a:r>
                      <a:rPr lang="en-US" altLang="en-US" sz="1400"/>
                      <a:t>6</a:t>
                    </a:r>
                    <a:r>
                      <a:rPr lang="en-US" altLang="en-US"/>
                      <a:t>4_64</a:t>
                    </a:r>
                  </a:p>
                </c:rich>
              </c:tx>
              <c:showVal val="1"/>
            </c:dLbl>
            <c:dLbl>
              <c:idx val="1"/>
              <c:layout>
                <c:manualLayout>
                  <c:x val="-9.2951054729270063E-3"/>
                  <c:y val="2.8623396634756246E-2"/>
                </c:manualLayout>
              </c:layout>
              <c:tx>
                <c:rich>
                  <a:bodyPr/>
                  <a:lstStyle/>
                  <a:p>
                    <a:r>
                      <a:rPr lang="en-US" altLang="en-US" sz="1400"/>
                      <a:t>1</a:t>
                    </a:r>
                    <a:r>
                      <a:rPr lang="en-US" altLang="en-US"/>
                      <a:t>28_128</a:t>
                    </a:r>
                  </a:p>
                </c:rich>
              </c:tx>
              <c:showVal val="1"/>
            </c:dLbl>
            <c:dLbl>
              <c:idx val="2"/>
              <c:layout>
                <c:manualLayout>
                  <c:x val="-4.1845654709827936E-2"/>
                  <c:y val="5.1293084026730676E-2"/>
                </c:manualLayout>
              </c:layout>
              <c:tx>
                <c:rich>
                  <a:bodyPr/>
                  <a:lstStyle/>
                  <a:p>
                    <a:r>
                      <a:rPr lang="en-US" altLang="en-US" sz="1400"/>
                      <a:t>2</a:t>
                    </a:r>
                    <a:r>
                      <a:rPr lang="en-US" altLang="en-US"/>
                      <a:t>56_256</a:t>
                    </a:r>
                    <a:br>
                      <a:rPr lang="en-US" altLang="en-US"/>
                    </a:br>
                    <a:r>
                      <a:rPr lang="en-US" altLang="en-US"/>
                      <a:t>(JEM_CTC)</a:t>
                    </a:r>
                  </a:p>
                </c:rich>
              </c:tx>
              <c:showVal val="1"/>
            </c:dLbl>
            <c:showVal val="1"/>
          </c:dLbls>
          <c:xVal>
            <c:numRef>
              <c:f>JEM!$C$26:$C$28</c:f>
              <c:numCache>
                <c:formatCode>General</c:formatCode>
                <c:ptCount val="3"/>
                <c:pt idx="0">
                  <c:v>95.5</c:v>
                </c:pt>
                <c:pt idx="1">
                  <c:v>96.1</c:v>
                </c:pt>
                <c:pt idx="2">
                  <c:v>100</c:v>
                </c:pt>
              </c:numCache>
            </c:numRef>
          </c:xVal>
          <c:yVal>
            <c:numRef>
              <c:f>JEM!$D$26:$D$28</c:f>
              <c:numCache>
                <c:formatCode>0.00%</c:formatCode>
                <c:ptCount val="3"/>
                <c:pt idx="0">
                  <c:v>8.6327672667096053E-3</c:v>
                </c:pt>
                <c:pt idx="1">
                  <c:v>2.4493656094689577E-3</c:v>
                </c:pt>
                <c:pt idx="2">
                  <c:v>0</c:v>
                </c:pt>
              </c:numCache>
            </c:numRef>
          </c:yVal>
        </c:ser>
        <c:ser>
          <c:idx val="1"/>
          <c:order val="1"/>
          <c:tx>
            <c:v>adaptive (ASR)</c:v>
          </c:tx>
          <c:spPr>
            <a:ln w="25400">
              <a:noFill/>
            </a:ln>
            <a:effectLst/>
          </c:spPr>
          <c:marker>
            <c:symbol val="circle"/>
            <c:size val="10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0.10367454068241475"/>
                  <c:y val="1.8197726904799602E-3"/>
                </c:manualLayout>
              </c:layout>
              <c:tx>
                <c:rich>
                  <a:bodyPr/>
                  <a:lstStyle/>
                  <a:p>
                    <a:r>
                      <a:rPr lang="en-US" altLang="en-US" sz="1400"/>
                      <a:t>3</a:t>
                    </a:r>
                    <a:r>
                      <a:rPr lang="en-US" altLang="en-US"/>
                      <a:t>2_64</a:t>
                    </a:r>
                  </a:p>
                </c:rich>
              </c:tx>
              <c:showVal val="1"/>
            </c:dLbl>
            <c:dLbl>
              <c:idx val="1"/>
              <c:layout>
                <c:manualLayout>
                  <c:x val="-0.11914941187907067"/>
                  <c:y val="1.1309019949645484E-2"/>
                </c:manualLayout>
              </c:layout>
              <c:tx>
                <c:rich>
                  <a:bodyPr/>
                  <a:lstStyle/>
                  <a:p>
                    <a:r>
                      <a:rPr lang="en-US" altLang="en-US" sz="1400"/>
                      <a:t>3</a:t>
                    </a:r>
                    <a:r>
                      <a:rPr lang="en-US" altLang="en-US"/>
                      <a:t>2_128</a:t>
                    </a:r>
                  </a:p>
                </c:rich>
              </c:tx>
              <c:showVal val="1"/>
            </c:dLbl>
            <c:dLbl>
              <c:idx val="2"/>
              <c:layout>
                <c:manualLayout>
                  <c:x val="-0.10989027413240016"/>
                  <c:y val="1.5390418535252224E-2"/>
                </c:manualLayout>
              </c:layout>
              <c:tx>
                <c:rich>
                  <a:bodyPr/>
                  <a:lstStyle/>
                  <a:p>
                    <a:r>
                      <a:rPr lang="en-US" altLang="en-US" sz="1400"/>
                      <a:t>3</a:t>
                    </a:r>
                    <a:r>
                      <a:rPr lang="en-US" altLang="en-US"/>
                      <a:t>2_256</a:t>
                    </a:r>
                  </a:p>
                </c:rich>
              </c:tx>
              <c:showVal val="1"/>
            </c:dLbl>
            <c:dLbl>
              <c:idx val="3"/>
              <c:layout>
                <c:manualLayout>
                  <c:x val="-0.10210253232234856"/>
                  <c:y val="-2.3163900468514017E-2"/>
                </c:manualLayout>
              </c:layout>
              <c:tx>
                <c:rich>
                  <a:bodyPr/>
                  <a:lstStyle/>
                  <a:p>
                    <a:r>
                      <a:rPr lang="en-US" altLang="en-US" sz="1400"/>
                      <a:t>6</a:t>
                    </a:r>
                    <a:r>
                      <a:rPr lang="en-US" altLang="en-US"/>
                      <a:t>4_256</a:t>
                    </a:r>
                  </a:p>
                </c:rich>
              </c:tx>
              <c:showVal val="1"/>
            </c:dLbl>
            <c:dLbl>
              <c:idx val="4"/>
              <c:layout>
                <c:manualLayout>
                  <c:x val="-6.3350345095751867E-2"/>
                  <c:y val="-4.0166611249500744E-2"/>
                </c:manualLayout>
              </c:layout>
              <c:tx>
                <c:rich>
                  <a:bodyPr/>
                  <a:lstStyle/>
                  <a:p>
                    <a:r>
                      <a:rPr lang="en-US" altLang="en-US" sz="1400"/>
                      <a:t>1</a:t>
                    </a:r>
                    <a:r>
                      <a:rPr lang="en-US" altLang="en-US"/>
                      <a:t>28_256</a:t>
                    </a:r>
                  </a:p>
                </c:rich>
              </c:tx>
              <c:showVal val="1"/>
            </c:dLbl>
            <c:dLbl>
              <c:idx val="5"/>
              <c:layout>
                <c:manualLayout>
                  <c:x val="-4.6503961310391799E-2"/>
                  <c:y val="-3.6734724408088587E-2"/>
                </c:manualLayout>
              </c:layout>
              <c:tx>
                <c:rich>
                  <a:bodyPr/>
                  <a:lstStyle/>
                  <a:p>
                    <a:r>
                      <a:rPr lang="en-US" altLang="en-US" sz="1400"/>
                      <a:t>9</a:t>
                    </a:r>
                    <a:r>
                      <a:rPr lang="en-US" altLang="en-US"/>
                      <a:t>6_384</a:t>
                    </a:r>
                  </a:p>
                </c:rich>
              </c:tx>
              <c:showVal val="1"/>
            </c:dLbl>
            <c:dLbl>
              <c:idx val="6"/>
              <c:layout>
                <c:manualLayout>
                  <c:x val="0"/>
                  <c:y val="-3.9438737792269196E-2"/>
                </c:manualLayout>
              </c:layout>
              <c:tx>
                <c:rich>
                  <a:bodyPr/>
                  <a:lstStyle/>
                  <a:p>
                    <a:r>
                      <a:rPr lang="en-US" altLang="en-US" sz="1400"/>
                      <a:t>1</a:t>
                    </a:r>
                    <a:r>
                      <a:rPr lang="en-US" altLang="en-US"/>
                      <a:t>28_512</a:t>
                    </a:r>
                  </a:p>
                </c:rich>
              </c:tx>
              <c:showVal val="1"/>
            </c:dLbl>
            <c:dLbl>
              <c:idx val="7"/>
              <c:layout>
                <c:manualLayout>
                  <c:x val="-0.11836504811898521"/>
                  <c:y val="-2.724547714892309E-2"/>
                </c:manualLayout>
              </c:layout>
              <c:tx>
                <c:rich>
                  <a:bodyPr/>
                  <a:lstStyle/>
                  <a:p>
                    <a:r>
                      <a:rPr lang="en-US" altLang="en-US" sz="1400"/>
                      <a:t>6</a:t>
                    </a:r>
                    <a:r>
                      <a:rPr lang="en-US" altLang="en-US"/>
                      <a:t>4_512</a:t>
                    </a:r>
                  </a:p>
                </c:rich>
              </c:tx>
              <c:showVal val="1"/>
            </c:dLbl>
            <c:showVal val="1"/>
          </c:dLbls>
          <c:xVal>
            <c:numRef>
              <c:f>JEM!$C$18:$C$25</c:f>
              <c:numCache>
                <c:formatCode>General</c:formatCode>
                <c:ptCount val="8"/>
                <c:pt idx="0">
                  <c:v>95.2</c:v>
                </c:pt>
                <c:pt idx="1">
                  <c:v>95.1</c:v>
                </c:pt>
                <c:pt idx="2">
                  <c:v>95.8</c:v>
                </c:pt>
                <c:pt idx="3">
                  <c:v>96.2</c:v>
                </c:pt>
                <c:pt idx="4">
                  <c:v>96.7</c:v>
                </c:pt>
                <c:pt idx="5">
                  <c:v>98</c:v>
                </c:pt>
                <c:pt idx="6">
                  <c:v>100.4</c:v>
                </c:pt>
                <c:pt idx="7">
                  <c:v>100.6</c:v>
                </c:pt>
              </c:numCache>
            </c:numRef>
          </c:xVal>
          <c:yVal>
            <c:numRef>
              <c:f>JEM!$D$18:$D$25</c:f>
              <c:numCache>
                <c:formatCode>0.00%</c:formatCode>
                <c:ptCount val="8"/>
                <c:pt idx="0">
                  <c:v>8.1972079772742231E-3</c:v>
                </c:pt>
                <c:pt idx="1">
                  <c:v>5.5417154381513989E-3</c:v>
                </c:pt>
                <c:pt idx="2">
                  <c:v>9.6763158318506756E-4</c:v>
                </c:pt>
                <c:pt idx="3">
                  <c:v>6.0551398508935103E-4</c:v>
                </c:pt>
                <c:pt idx="4">
                  <c:v>2.7137238361202602E-4</c:v>
                </c:pt>
                <c:pt idx="5">
                  <c:v>-5.0000000000000034E-4</c:v>
                </c:pt>
                <c:pt idx="6">
                  <c:v>-5.7215829344441755E-4</c:v>
                </c:pt>
                <c:pt idx="7">
                  <c:v>-5.6531258526020607E-4</c:v>
                </c:pt>
              </c:numCache>
            </c:numRef>
          </c:yVal>
        </c:ser>
        <c:axId val="38896768"/>
        <c:axId val="38898688"/>
      </c:scatterChart>
      <c:valAx>
        <c:axId val="38896768"/>
        <c:scaling>
          <c:orientation val="minMax"/>
        </c:scaling>
        <c:axPos val="t"/>
        <c:majorGridlines>
          <c:spPr>
            <a:ln w="9525" cap="flat" cmpd="sng" algn="ctr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/>
          </c:spPr>
        </c:majorGridlines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en-US"/>
                  <a:t>EncTime [%]</a:t>
                </a:r>
                <a:endParaRPr lang="ja-JP"/>
              </a:p>
            </c:rich>
          </c:tx>
          <c:layout>
            <c:manualLayout>
              <c:xMode val="edge"/>
              <c:yMode val="edge"/>
              <c:x val="0.82126290463691931"/>
              <c:y val="0.92777413240011808"/>
            </c:manualLayout>
          </c:layout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tickLblPos val="high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ja-JP"/>
          </a:p>
        </c:txPr>
        <c:crossAx val="38898688"/>
        <c:crosses val="autoZero"/>
        <c:crossBetween val="midCat"/>
      </c:valAx>
      <c:valAx>
        <c:axId val="38898688"/>
        <c:scaling>
          <c:orientation val="maxMin"/>
        </c:scaling>
        <c:axPos val="l"/>
        <c:majorGridlines>
          <c:spPr>
            <a:ln w="9525" cap="flat" cmpd="sng" algn="ctr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en-US" sz="1400"/>
                  <a:t>bdrate [%]</a:t>
                </a:r>
                <a:endParaRPr lang="ja-JP" sz="1400"/>
              </a:p>
            </c:rich>
          </c:tx>
          <c:layout/>
          <c:spPr>
            <a:noFill/>
            <a:ln>
              <a:noFill/>
            </a:ln>
            <a:effectLst/>
          </c:spPr>
        </c:title>
        <c:numFmt formatCode="0.00%" sourceLinked="1"/>
        <c:maj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ja-JP"/>
          </a:p>
        </c:txPr>
        <c:crossAx val="3889676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ja-JP"/>
        </a:p>
      </c:txPr>
    </c:legend>
    <c:plotVisOnly val="1"/>
    <c:dispBlanksAs val="gap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1400"/>
      </a:pPr>
      <a:endParaRPr lang="ja-JP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C5C5A2-EC68-46FE-8CB5-79665F69ECCE}" type="datetimeFigureOut">
              <a:rPr kumimoji="1" lang="ja-JP" altLang="en-US" smtClean="0"/>
              <a:pPr/>
              <a:t>2017/4/4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DB8BD8-8FA3-43ED-A510-8B7D0C399BF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DB8BD8-8FA3-43ED-A510-8B7D0C399BFF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DB8BD8-8FA3-43ED-A510-8B7D0C399BFF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en-US" altLang="ja-JP" baseline="0" dirty="0" smtClean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DB8BD8-8FA3-43ED-A510-8B7D0C399BFF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DB8BD8-8FA3-43ED-A510-8B7D0C399BFF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en-US" altLang="ja-JP" baseline="0" dirty="0" smtClean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DB8BD8-8FA3-43ED-A510-8B7D0C399BFF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en-US" altLang="ja-JP" baseline="0" dirty="0" smtClean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DB8BD8-8FA3-43ED-A510-8B7D0C399BFF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 bwMode="ltGray">
          <a:xfrm>
            <a:off x="0" y="0"/>
            <a:ext cx="9144000" cy="5135563"/>
          </a:xfrm>
          <a:prstGeom prst="rect">
            <a:avLst/>
          </a:prstGeom>
          <a:solidFill>
            <a:schemeClr val="accent3">
              <a:lumMod val="50000"/>
            </a:schemeClr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6" name="正方形/長方形 5"/>
          <p:cNvSpPr/>
          <p:nvPr/>
        </p:nvSpPr>
        <p:spPr bwMode="invGray">
          <a:xfrm>
            <a:off x="0" y="5127625"/>
            <a:ext cx="9144000" cy="46038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1571612"/>
            <a:ext cx="8077200" cy="787532"/>
          </a:xfrm>
        </p:spPr>
        <p:txBody>
          <a:bodyPr tIns="0" bIns="0" anchor="t"/>
          <a:lstStyle>
            <a:lvl1pPr algn="ctr">
              <a:defRPr sz="3600" b="1">
                <a:solidFill>
                  <a:schemeClr val="tx1"/>
                </a:solidFill>
              </a:defRPr>
            </a:lvl1pPr>
            <a:extLst/>
          </a:lstStyle>
          <a:p>
            <a:r>
              <a:rPr lang="ja-JP" altLang="en-US" smtClean="0"/>
              <a:t>マスタ タイトルの書式設定</a:t>
            </a:r>
            <a:endParaRPr 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685801" y="3143248"/>
            <a:ext cx="8077200" cy="1113862"/>
          </a:xfrm>
        </p:spPr>
        <p:txBody>
          <a:bodyPr lIns="118872" tIns="0" rIns="45720" bIns="0" anchor="b"/>
          <a:lstStyle>
            <a:lvl1pPr marL="0" indent="0" algn="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lang="ja-JP" altLang="en-US" smtClean="0"/>
              <a:t>マスタ サブタイトルの書式設定</a:t>
            </a:r>
            <a:endParaRPr lang="en-US" dirty="0"/>
          </a:p>
        </p:txBody>
      </p:sp>
      <p:sp>
        <p:nvSpPr>
          <p:cNvPr id="15" name="コンテンツ プレースホルダ 14"/>
          <p:cNvSpPr>
            <a:spLocks noGrp="1"/>
          </p:cNvSpPr>
          <p:nvPr>
            <p:ph sz="quarter" idx="10"/>
          </p:nvPr>
        </p:nvSpPr>
        <p:spPr>
          <a:xfrm>
            <a:off x="571472" y="6429396"/>
            <a:ext cx="2428875" cy="285750"/>
          </a:xfrm>
        </p:spPr>
        <p:txBody>
          <a:bodyPr>
            <a:no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ja-JP" altLang="en-US" smtClean="0"/>
              <a:t>マスタ タイトルの書式設定</a:t>
            </a:r>
            <a:endParaRPr 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2017/4/4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 bwMode="invGray">
          <a:xfrm>
            <a:off x="6599238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5" name="正方形/長方形 4"/>
          <p:cNvSpPr/>
          <p:nvPr/>
        </p:nvSpPr>
        <p:spPr bwMode="ltGray">
          <a:xfrm>
            <a:off x="6648450" y="0"/>
            <a:ext cx="2514600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lang="ja-JP" altLang="en-US" smtClean="0"/>
              <a:t>マスタ タイトルの書式設定</a:t>
            </a:r>
            <a:endParaRPr 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6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2017/4/4</a:t>
            </a:fld>
            <a:endParaRPr kumimoji="1" lang="ja-JP" altLang="en-US"/>
          </a:p>
        </p:txBody>
      </p:sp>
      <p:sp>
        <p:nvSpPr>
          <p:cNvPr id="7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2640013" y="6376988"/>
            <a:ext cx="3836987" cy="365125"/>
          </a:xfrm>
        </p:spPr>
        <p:txBody>
          <a:bodyPr/>
          <a:lstStyle>
            <a:lvl1pPr algn="l"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8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97080"/>
            <a:ext cx="8229600" cy="416032"/>
          </a:xfrm>
        </p:spPr>
        <p:txBody>
          <a:bodyPr/>
          <a:lstStyle>
            <a:lvl1pPr>
              <a:defRPr sz="2800"/>
            </a:lvl1pPr>
            <a:extLst/>
          </a:lstStyle>
          <a:p>
            <a:r>
              <a:rPr lang="ja-JP" altLang="en-US" smtClean="0"/>
              <a:t>マスタ タイトルの書式設定</a:t>
            </a:r>
            <a:endParaRPr 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2017/4/4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 bwMode="ltGray">
          <a:xfrm>
            <a:off x="0" y="0"/>
            <a:ext cx="9144000" cy="26019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5" name="正方形/長方形 4"/>
          <p:cNvSpPr/>
          <p:nvPr/>
        </p:nvSpPr>
        <p:spPr bwMode="invGray">
          <a:xfrm>
            <a:off x="0" y="2601913"/>
            <a:ext cx="9144000" cy="46037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tIns="0" rIns="91440" bIns="0" anchor="b"/>
          <a:lstStyle>
            <a:lvl1pPr algn="l">
              <a:defRPr sz="4700" b="1" cap="none" baseline="0"/>
            </a:lvl1pPr>
            <a:extLst/>
          </a:lstStyle>
          <a:p>
            <a:r>
              <a:rPr lang="ja-JP" altLang="en-US" smtClean="0"/>
              <a:t>マスタ タイトルの書式設定</a:t>
            </a:r>
            <a:endParaRPr 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2017/4/4</a:t>
            </a:fld>
            <a:endParaRPr kumimoji="1" lang="ja-JP" altLang="en-US"/>
          </a:p>
        </p:txBody>
      </p:sp>
      <p:sp>
        <p:nvSpPr>
          <p:cNvPr id="7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8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ja-JP" altLang="en-US" smtClean="0"/>
              <a:t>マスタ タイトルの書式設定</a:t>
            </a:r>
            <a:endParaRPr 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2017/4/4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lang="ja-JP" altLang="en-US" smtClean="0"/>
              <a:t>マスタ タイトルの書式設定</a:t>
            </a:r>
            <a:endParaRPr 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2017/4/4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ja-JP" altLang="en-US" smtClean="0"/>
              <a:t>マスタ タイトルの書式設定</a:t>
            </a:r>
            <a:endParaRPr 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2017/4/4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2017/4/4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6" name="正方形/長方形 5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ja-JP" altLang="en-US" smtClean="0"/>
              <a:t>マスタ タイトルの書式設定</a:t>
            </a:r>
            <a:endParaRPr 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7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2017/4/4</a:t>
            </a:fld>
            <a:endParaRPr kumimoji="1" lang="ja-JP" altLang="en-US"/>
          </a:p>
        </p:txBody>
      </p:sp>
      <p:sp>
        <p:nvSpPr>
          <p:cNvPr id="8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9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6" name="正方形/長方形 5"/>
          <p:cNvSpPr/>
          <p:nvPr/>
        </p:nvSpPr>
        <p:spPr bwMode="invGray"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ja-JP" altLang="en-US" smtClean="0"/>
              <a:t>マスタ タイトルの書式設定</a:t>
            </a:r>
            <a:endParaRPr 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pPr lvl="0"/>
            <a:r>
              <a:rPr lang="ja-JP" altLang="en-US" noProof="0" smtClean="0"/>
              <a:t>アイコンをクリックして図を追加</a:t>
            </a:r>
            <a:endParaRPr lang="en-US" noProof="0" dirty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7" name="日付プレースホルダ 4"/>
          <p:cNvSpPr>
            <a:spLocks noGrp="1"/>
          </p:cNvSpPr>
          <p:nvPr>
            <p:ph type="dt" sz="half" idx="10"/>
          </p:nvPr>
        </p:nvSpPr>
        <p:spPr>
          <a:xfrm>
            <a:off x="165100" y="1169988"/>
            <a:ext cx="2522538" cy="201612"/>
          </a:xfrm>
        </p:spPr>
        <p:txBody>
          <a:bodyPr/>
          <a:lstStyle>
            <a:lvl1pPr>
              <a:defRPr sz="1200"/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2017/4/4</a:t>
            </a:fld>
            <a:endParaRPr kumimoji="1" lang="ja-JP" altLang="en-US"/>
          </a:p>
        </p:txBody>
      </p:sp>
      <p:sp>
        <p:nvSpPr>
          <p:cNvPr id="8" name="フッター プレースホルダ 5"/>
          <p:cNvSpPr>
            <a:spLocks noGrp="1"/>
          </p:cNvSpPr>
          <p:nvPr>
            <p:ph type="ftr" sz="quarter" idx="11"/>
          </p:nvPr>
        </p:nvSpPr>
        <p:spPr>
          <a:xfrm>
            <a:off x="3035300" y="1169988"/>
            <a:ext cx="5194300" cy="201612"/>
          </a:xfrm>
        </p:spPr>
        <p:txBody>
          <a:bodyPr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9" name="スライド番号プレースホルダ 6"/>
          <p:cNvSpPr>
            <a:spLocks noGrp="1"/>
          </p:cNvSpPr>
          <p:nvPr>
            <p:ph type="sldNum" sz="quarter" idx="12"/>
          </p:nvPr>
        </p:nvSpPr>
        <p:spPr>
          <a:xfrm>
            <a:off x="8339138" y="1169988"/>
            <a:ext cx="733425" cy="201612"/>
          </a:xfrm>
        </p:spPr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/>
        </p:nvSpPr>
        <p:spPr bwMode="invGray">
          <a:xfrm>
            <a:off x="0" y="596900"/>
            <a:ext cx="9144000" cy="17463"/>
          </a:xfrm>
          <a:prstGeom prst="rect">
            <a:avLst/>
          </a:prstGeom>
          <a:solidFill>
            <a:srgbClr val="002060"/>
          </a:solidFill>
          <a:ln w="48000" cap="flat" cmpd="thickThin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7" name="正方形/長方形 6"/>
          <p:cNvSpPr/>
          <p:nvPr/>
        </p:nvSpPr>
        <p:spPr bwMode="ltGray">
          <a:xfrm>
            <a:off x="0" y="0"/>
            <a:ext cx="9144000" cy="57150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1028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84138"/>
            <a:ext cx="82296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9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785813"/>
            <a:ext cx="8229600" cy="561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fld id="{E90ED720-0104-4369-84BC-D37694168613}" type="datetimeFigureOut">
              <a:rPr kumimoji="1" lang="ja-JP" altLang="en-US" smtClean="0"/>
              <a:pPr/>
              <a:t>2017/4/4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2640013" y="6477000"/>
            <a:ext cx="5508625" cy="274638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8204200" y="6477000"/>
            <a:ext cx="733425" cy="274638"/>
          </a:xfrm>
          <a:prstGeom prst="rect">
            <a:avLst/>
          </a:prstGeom>
        </p:spPr>
        <p:txBody>
          <a:bodyPr vert="horz" bIns="0" rtlCol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>
                    <a:shade val="50000"/>
                  </a:schemeClr>
                </a:solidFill>
                <a:latin typeface="+mn-lt"/>
                <a:ea typeface="+mn-ea"/>
              </a:defRPr>
            </a:lvl1pPr>
            <a:extLst/>
          </a:lstStyle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28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9pPr>
      <a:extLst/>
    </p:titleStyle>
    <p:bodyStyle>
      <a:lvl1pPr marL="360363" indent="-241300" algn="l" rtl="0" eaLnBrk="1" fontAlgn="base" hangingPunct="1">
        <a:spcBef>
          <a:spcPct val="0"/>
        </a:spcBef>
        <a:spcAft>
          <a:spcPct val="0"/>
        </a:spcAft>
        <a:buClr>
          <a:srgbClr val="0E2C3E"/>
        </a:buClr>
        <a:buSzPct val="80000"/>
        <a:buFont typeface="Wingdings 2" pitchFamily="18" charset="2"/>
        <a:buChar char="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1" fontAlgn="base" hangingPunct="1">
        <a:spcBef>
          <a:spcPct val="20000"/>
        </a:spcBef>
        <a:spcAft>
          <a:spcPct val="0"/>
        </a:spcAft>
        <a:buClr>
          <a:srgbClr val="14425D"/>
        </a:buClr>
        <a:buSzPct val="90000"/>
        <a:buFont typeface="Wingdings" pitchFamily="2" charset="2"/>
        <a:buChar char="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08038" indent="-185738" algn="l" rtl="0" eaLnBrk="1" fontAlgn="base" hangingPunct="1">
        <a:spcBef>
          <a:spcPct val="20000"/>
        </a:spcBef>
        <a:spcAft>
          <a:spcPct val="0"/>
        </a:spcAft>
        <a:buClr>
          <a:srgbClr val="4EA5D8"/>
        </a:buClr>
        <a:buFont typeface="Arial" charset="0"/>
        <a:buChar char="▪"/>
        <a:defRPr kumimoji="1" kern="1200">
          <a:solidFill>
            <a:schemeClr val="tx1"/>
          </a:solidFill>
          <a:latin typeface="+mn-lt"/>
          <a:ea typeface="+mn-ea"/>
          <a:cs typeface="+mn-cs"/>
        </a:defRPr>
      </a:lvl3pPr>
      <a:lvl4pPr marL="982663" indent="-174625" algn="l" rtl="0" eaLnBrk="1" fontAlgn="base" hangingPunct="1">
        <a:spcBef>
          <a:spcPct val="20000"/>
        </a:spcBef>
        <a:spcAft>
          <a:spcPct val="0"/>
        </a:spcAft>
        <a:buClr>
          <a:srgbClr val="4EA5D8"/>
        </a:buClr>
        <a:buFont typeface="Arial" charset="0"/>
        <a:buChar char="▪"/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1166813" indent="-184150" algn="l" rtl="0" eaLnBrk="1" fontAlgn="base" hangingPunct="1">
        <a:spcBef>
          <a:spcPct val="20000"/>
        </a:spcBef>
        <a:spcAft>
          <a:spcPct val="0"/>
        </a:spcAft>
        <a:buClr>
          <a:srgbClr val="4EA5D8"/>
        </a:buClr>
        <a:buFont typeface="Wingdings 3" pitchFamily="18" charset="2"/>
        <a:buChar char=""/>
        <a:defRPr kumimoji="1" lang="en-US" kern="120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1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>
          <a:xfrm>
            <a:off x="685800" y="1484784"/>
            <a:ext cx="8077200" cy="1728192"/>
          </a:xfrm>
        </p:spPr>
        <p:txBody>
          <a:bodyPr/>
          <a:lstStyle/>
          <a:p>
            <a:r>
              <a:rPr lang="en-US" altLang="ja-JP" sz="2800" dirty="0" smtClean="0"/>
              <a:t>JVET-F0044</a:t>
            </a:r>
            <a:br>
              <a:rPr lang="en-US" altLang="ja-JP" sz="2800" dirty="0" smtClean="0"/>
            </a:br>
            <a:r>
              <a:rPr lang="en-US" altLang="ja-JP" sz="2800" dirty="0" smtClean="0"/>
              <a:t>AHG5: </a:t>
            </a:r>
            <a:r>
              <a:rPr lang="en-CA" altLang="ja-JP" sz="2800" dirty="0" smtClean="0"/>
              <a:t>Performance evaluation of Adaptive Search Range on JEM-5.0.1</a:t>
            </a:r>
            <a:r>
              <a:rPr lang="en-US" altLang="ja-JP" sz="2800" dirty="0" smtClean="0"/>
              <a:t> </a:t>
            </a:r>
            <a:endParaRPr kumimoji="1" lang="ja-JP" altLang="en-US" sz="2800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Yukinobu Yasugi, Tomohiro Ikai</a:t>
            </a:r>
            <a:br>
              <a:rPr kumimoji="1" lang="en-US" altLang="ja-JP" dirty="0" smtClean="0"/>
            </a:br>
            <a:r>
              <a:rPr kumimoji="1" lang="en-US" altLang="ja-JP" dirty="0" smtClean="0"/>
              <a:t>SHARP Corporation</a:t>
            </a:r>
            <a:endParaRPr kumimoji="1" lang="ja-JP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Introduction 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Evaluation of coding performance of ASR on JEM</a:t>
            </a:r>
          </a:p>
          <a:p>
            <a:pPr lvl="1"/>
            <a:r>
              <a:rPr lang="en-US" altLang="ja-JP" dirty="0" smtClean="0"/>
              <a:t>Impact of the minimum and maximum range settings</a:t>
            </a:r>
          </a:p>
          <a:p>
            <a:pPr lvl="2"/>
            <a:r>
              <a:rPr lang="en-US" altLang="ja-JP" dirty="0" smtClean="0"/>
              <a:t>--</a:t>
            </a:r>
            <a:r>
              <a:rPr lang="en-US" altLang="ja-JP" dirty="0" err="1" smtClean="0"/>
              <a:t>MinSearchWindow</a:t>
            </a:r>
            <a:endParaRPr lang="en-US" altLang="ja-JP" dirty="0" smtClean="0"/>
          </a:p>
          <a:p>
            <a:pPr lvl="2"/>
            <a:r>
              <a:rPr lang="en-US" altLang="ja-JP" dirty="0" smtClean="0"/>
              <a:t>--</a:t>
            </a:r>
            <a:r>
              <a:rPr lang="en-US" altLang="ja-JP" dirty="0" err="1" smtClean="0"/>
              <a:t>SearchRange</a:t>
            </a:r>
            <a:endParaRPr lang="en-US" altLang="ja-JP" dirty="0" smtClean="0"/>
          </a:p>
          <a:p>
            <a:pPr lvl="2"/>
            <a:endParaRPr lang="en-US" altLang="ja-JP" dirty="0" err="1" smtClean="0"/>
          </a:p>
          <a:p>
            <a:pPr lvl="1"/>
            <a:r>
              <a:rPr kumimoji="1" lang="en-US" altLang="ja-JP" dirty="0" smtClean="0"/>
              <a:t>ASR on JEM-5.0.1</a:t>
            </a:r>
          </a:p>
          <a:p>
            <a:pPr lvl="2"/>
            <a:r>
              <a:rPr lang="en-US" altLang="ja-JP" dirty="0" smtClean="0"/>
              <a:t>Implemented in SVN repository (r459)</a:t>
            </a:r>
          </a:p>
          <a:p>
            <a:pPr lvl="2"/>
            <a:r>
              <a:rPr lang="en-US" altLang="ja-JP" dirty="0" smtClean="0"/>
              <a:t>We ported it from HM-16.15 for this evaluation.</a:t>
            </a:r>
          </a:p>
          <a:p>
            <a:pPr lvl="1">
              <a:buNone/>
            </a:pPr>
            <a:endParaRPr lang="en-US" altLang="ja-JP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Tested Conditions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785813"/>
            <a:ext cx="8229600" cy="2211139"/>
          </a:xfrm>
        </p:spPr>
        <p:txBody>
          <a:bodyPr/>
          <a:lstStyle/>
          <a:p>
            <a:r>
              <a:rPr kumimoji="1" lang="en-US" altLang="ja-JP" dirty="0" smtClean="0"/>
              <a:t>Based on CTC</a:t>
            </a:r>
          </a:p>
          <a:p>
            <a:pPr lvl="1"/>
            <a:r>
              <a:rPr lang="en-US" altLang="ja-JP" dirty="0" err="1" smtClean="0"/>
              <a:t>RandomAccess</a:t>
            </a:r>
            <a:r>
              <a:rPr lang="en-US" altLang="ja-JP" dirty="0" smtClean="0"/>
              <a:t> Main10</a:t>
            </a:r>
            <a:endParaRPr kumimoji="1" lang="en-US" altLang="ja-JP" dirty="0" smtClean="0"/>
          </a:p>
          <a:p>
            <a:pPr lvl="1"/>
            <a:r>
              <a:rPr lang="en-US" altLang="ja-JP" dirty="0" smtClean="0"/>
              <a:t>a v</a:t>
            </a:r>
            <a:r>
              <a:rPr kumimoji="1" lang="en-US" altLang="ja-JP" dirty="0" smtClean="0"/>
              <a:t>ariety of combinations of --</a:t>
            </a:r>
            <a:r>
              <a:rPr kumimoji="1" lang="en-US" altLang="ja-JP" dirty="0" err="1" smtClean="0"/>
              <a:t>MinSearchWindow</a:t>
            </a:r>
            <a:r>
              <a:rPr kumimoji="1" lang="en-US" altLang="ja-JP" dirty="0" smtClean="0"/>
              <a:t> and –</a:t>
            </a:r>
            <a:r>
              <a:rPr kumimoji="1" lang="en-US" altLang="ja-JP" dirty="0" err="1" smtClean="0"/>
              <a:t>SearchRange</a:t>
            </a:r>
            <a:r>
              <a:rPr kumimoji="1" lang="en-US" altLang="ja-JP" dirty="0" smtClean="0"/>
              <a:t> values</a:t>
            </a:r>
          </a:p>
        </p:txBody>
      </p:sp>
      <p:graphicFrame>
        <p:nvGraphicFramePr>
          <p:cNvPr id="5" name="コンテンツ プレースホルダ 3"/>
          <p:cNvGraphicFramePr>
            <a:graphicFrameLocks/>
          </p:cNvGraphicFramePr>
          <p:nvPr/>
        </p:nvGraphicFramePr>
        <p:xfrm>
          <a:off x="251520" y="3518083"/>
          <a:ext cx="8640960" cy="273294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0160"/>
                <a:gridCol w="1440160"/>
                <a:gridCol w="1440160"/>
                <a:gridCol w="1440160"/>
                <a:gridCol w="1440160"/>
                <a:gridCol w="1440160"/>
              </a:tblGrid>
              <a:tr h="292512">
                <a:tc>
                  <a:txBody>
                    <a:bodyPr/>
                    <a:lstStyle/>
                    <a:p>
                      <a:pPr algn="r"/>
                      <a:endParaRPr kumimoji="1" lang="ja-JP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 smtClean="0"/>
                        <a:t>32</a:t>
                      </a:r>
                      <a:endParaRPr kumimoji="1" lang="ja-JP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 smtClean="0"/>
                        <a:t>64</a:t>
                      </a:r>
                      <a:endParaRPr kumimoji="1" lang="ja-JP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 smtClean="0"/>
                        <a:t>128</a:t>
                      </a:r>
                      <a:endParaRPr kumimoji="1" lang="ja-JP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 smtClean="0"/>
                        <a:t>256</a:t>
                      </a:r>
                      <a:endParaRPr kumimoji="1" lang="ja-JP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 smtClean="0"/>
                        <a:t>512</a:t>
                      </a:r>
                      <a:endParaRPr kumimoji="1" lang="ja-JP" altLang="en-US" sz="1800" dirty="0"/>
                    </a:p>
                  </a:txBody>
                  <a:tcPr/>
                </a:tc>
              </a:tr>
              <a:tr h="721261"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dirty="0" smtClean="0"/>
                        <a:t>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 smtClean="0"/>
                        <a:t>C0</a:t>
                      </a:r>
                      <a:endParaRPr kumimoji="1" lang="ja-JP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 smtClean="0"/>
                        <a:t>C1</a:t>
                      </a:r>
                      <a:br>
                        <a:rPr kumimoji="1" lang="en-US" altLang="ja-JP" sz="1800" dirty="0" smtClean="0"/>
                      </a:br>
                      <a:r>
                        <a:rPr kumimoji="1" lang="en-US" altLang="ja-JP" sz="1800" dirty="0" smtClean="0"/>
                        <a:t>(ASR=0)</a:t>
                      </a:r>
                      <a:endParaRPr kumimoji="1" lang="ja-JP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800"/>
                    </a:p>
                  </a:txBody>
                  <a:tcPr/>
                </a:tc>
              </a:tr>
              <a:tr h="390974"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dirty="0" smtClean="0"/>
                        <a:t>128</a:t>
                      </a:r>
                      <a:endParaRPr kumimoji="1" lang="ja-JP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 smtClean="0"/>
                        <a:t>C2</a:t>
                      </a:r>
                      <a:endParaRPr kumimoji="1" lang="ja-JP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 smtClean="0"/>
                        <a:t>C3</a:t>
                      </a:r>
                      <a:endParaRPr kumimoji="1" lang="ja-JP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 smtClean="0"/>
                        <a:t>C4</a:t>
                      </a:r>
                      <a:br>
                        <a:rPr kumimoji="1" lang="en-US" altLang="ja-JP" sz="1800" dirty="0" smtClean="0"/>
                      </a:br>
                      <a:r>
                        <a:rPr kumimoji="1" lang="en-US" altLang="ja-JP" sz="1800" dirty="0" smtClean="0"/>
                        <a:t>(ASR=0)</a:t>
                      </a:r>
                      <a:endParaRPr kumimoji="1" lang="ja-JP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800"/>
                    </a:p>
                  </a:txBody>
                  <a:tcPr/>
                </a:tc>
              </a:tr>
              <a:tr h="390974"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dirty="0" smtClean="0"/>
                        <a:t>256</a:t>
                      </a:r>
                      <a:endParaRPr kumimoji="1" lang="ja-JP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 smtClean="0"/>
                        <a:t>C5</a:t>
                      </a:r>
                      <a:endParaRPr kumimoji="1" lang="ja-JP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 smtClean="0"/>
                        <a:t>C6</a:t>
                      </a:r>
                      <a:br>
                        <a:rPr kumimoji="1" lang="en-US" altLang="ja-JP" sz="1800" dirty="0" smtClean="0"/>
                      </a:br>
                      <a:r>
                        <a:rPr kumimoji="1" lang="en-US" altLang="ja-JP" sz="1800" dirty="0" smtClean="0"/>
                        <a:t>(HM-CTC)</a:t>
                      </a:r>
                      <a:endParaRPr kumimoji="1" lang="ja-JP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 smtClean="0"/>
                        <a:t>C7</a:t>
                      </a:r>
                      <a:endParaRPr kumimoji="1" lang="ja-JP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 smtClean="0"/>
                        <a:t>C8</a:t>
                      </a:r>
                      <a:br>
                        <a:rPr kumimoji="1" lang="en-US" altLang="ja-JP" sz="1800" dirty="0" smtClean="0"/>
                      </a:br>
                      <a:r>
                        <a:rPr kumimoji="1" lang="en-US" altLang="ja-JP" sz="1800" dirty="0" smtClean="0"/>
                        <a:t>(JEM</a:t>
                      </a:r>
                      <a:r>
                        <a:rPr kumimoji="1" lang="en-US" altLang="ja-JP" sz="1800" baseline="0" dirty="0" smtClean="0"/>
                        <a:t>-CTC)</a:t>
                      </a:r>
                      <a:endParaRPr kumimoji="1" lang="ja-JP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800" dirty="0"/>
                    </a:p>
                  </a:txBody>
                  <a:tcPr/>
                </a:tc>
              </a:tr>
              <a:tr h="292512"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dirty="0" smtClean="0"/>
                        <a:t>512</a:t>
                      </a:r>
                      <a:endParaRPr kumimoji="1" lang="ja-JP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 smtClean="0"/>
                        <a:t>C9</a:t>
                      </a:r>
                      <a:endParaRPr kumimoji="1" lang="ja-JP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 smtClean="0"/>
                        <a:t>C10</a:t>
                      </a:r>
                      <a:endParaRPr kumimoji="1" lang="ja-JP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 smtClean="0"/>
                        <a:t>C11</a:t>
                      </a:r>
                      <a:endParaRPr kumimoji="1" lang="ja-JP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 smtClean="0"/>
                        <a:t>-</a:t>
                      </a:r>
                      <a:endParaRPr kumimoji="1" lang="ja-JP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 smtClean="0"/>
                        <a:t>-</a:t>
                      </a:r>
                      <a:endParaRPr kumimoji="1" lang="ja-JP" altLang="en-US" sz="1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テキスト ボックス 5"/>
          <p:cNvSpPr txBox="1"/>
          <p:nvPr/>
        </p:nvSpPr>
        <p:spPr>
          <a:xfrm>
            <a:off x="1691680" y="3131676"/>
            <a:ext cx="2526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err="1" smtClean="0"/>
              <a:t>MinSearchWindow</a:t>
            </a:r>
            <a:r>
              <a:rPr kumimoji="1" lang="ja-JP" altLang="en-US" dirty="0" smtClean="0"/>
              <a:t>→</a:t>
            </a:r>
            <a:endParaRPr kumimoji="1" lang="ja-JP" alt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23528" y="2870010"/>
            <a:ext cx="11371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Search</a:t>
            </a:r>
            <a:br>
              <a:rPr kumimoji="1" lang="en-US" altLang="ja-JP" dirty="0" smtClean="0"/>
            </a:br>
            <a:r>
              <a:rPr kumimoji="1" lang="en-US" altLang="ja-JP" dirty="0" smtClean="0"/>
              <a:t>Range</a:t>
            </a:r>
            <a:r>
              <a:rPr kumimoji="1" lang="ja-JP" altLang="en-US" dirty="0" smtClean="0"/>
              <a:t>↓</a:t>
            </a:r>
            <a:endParaRPr kumimoji="1" lang="ja-JP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Summary of results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5034285"/>
            <a:ext cx="8229600" cy="554955"/>
          </a:xfrm>
        </p:spPr>
        <p:txBody>
          <a:bodyPr/>
          <a:lstStyle/>
          <a:p>
            <a:r>
              <a:rPr kumimoji="1" lang="en-US" altLang="ja-JP" dirty="0" smtClean="0"/>
              <a:t>C7 and C10 </a:t>
            </a:r>
            <a:r>
              <a:rPr lang="en-US" altLang="ja-JP" dirty="0" smtClean="0"/>
              <a:t>seem relatively balanced between BDR and </a:t>
            </a:r>
            <a:r>
              <a:rPr lang="en-US" altLang="ja-JP" dirty="0" err="1" smtClean="0"/>
              <a:t>EncTime</a:t>
            </a:r>
            <a:r>
              <a:rPr lang="en-US" altLang="ja-JP" dirty="0" smtClean="0"/>
              <a:t>.</a:t>
            </a:r>
            <a:r>
              <a:rPr kumimoji="1" lang="en-US" altLang="ja-JP" dirty="0" smtClean="0"/>
              <a:t> 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en-US" altLang="ja-JP" dirty="0" smtClean="0">
                <a:sym typeface="Wingdings" pitchFamily="2" charset="2"/>
              </a:rPr>
              <a:t> </a:t>
            </a:r>
            <a:r>
              <a:rPr lang="en-US" altLang="ja-JP" dirty="0" smtClean="0"/>
              <a:t>Additional experiment: C14 (96_384)</a:t>
            </a:r>
            <a:endParaRPr kumimoji="1" lang="ja-JP" altLang="en-US" dirty="0"/>
          </a:p>
        </p:txBody>
      </p:sp>
      <p:graphicFrame>
        <p:nvGraphicFramePr>
          <p:cNvPr id="6" name="表 5"/>
          <p:cNvGraphicFramePr>
            <a:graphicFrameLocks noGrp="1"/>
          </p:cNvGraphicFramePr>
          <p:nvPr/>
        </p:nvGraphicFramePr>
        <p:xfrm>
          <a:off x="107504" y="1052736"/>
          <a:ext cx="8892478" cy="3698926"/>
        </p:xfrm>
        <a:graphic>
          <a:graphicData uri="http://schemas.openxmlformats.org/drawingml/2006/table">
            <a:tbl>
              <a:tblPr/>
              <a:tblGrid>
                <a:gridCol w="724690"/>
                <a:gridCol w="680649"/>
                <a:gridCol w="680649"/>
                <a:gridCol w="680649"/>
                <a:gridCol w="680649"/>
                <a:gridCol w="680649"/>
                <a:gridCol w="680649"/>
                <a:gridCol w="680649"/>
                <a:gridCol w="680649"/>
                <a:gridCol w="680649"/>
                <a:gridCol w="680649"/>
                <a:gridCol w="680649"/>
                <a:gridCol w="680649"/>
              </a:tblGrid>
              <a:tr h="41216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en-US" sz="1200" kern="100" dirty="0">
                        <a:latin typeface="Times New Roman"/>
                        <a:ea typeface="ＭＳ Ｐゴシック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C0</a:t>
                      </a:r>
                      <a:endParaRPr lang="ja-JP" sz="18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C1</a:t>
                      </a:r>
                      <a:endParaRPr lang="ja-JP" sz="18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C2</a:t>
                      </a:r>
                      <a:endParaRPr lang="ja-JP" sz="18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C3</a:t>
                      </a:r>
                      <a:endParaRPr lang="ja-JP" sz="18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C4</a:t>
                      </a:r>
                      <a:endParaRPr lang="ja-JP" sz="18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C5</a:t>
                      </a:r>
                      <a:endParaRPr lang="ja-JP" sz="18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C6</a:t>
                      </a:r>
                      <a:br>
                        <a:rPr lang="en-US" sz="1800" kern="100" dirty="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</a:b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HM CTC</a:t>
                      </a:r>
                      <a:endParaRPr lang="ja-JP" sz="18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C7</a:t>
                      </a:r>
                      <a:endParaRPr lang="ja-JP" sz="18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C8</a:t>
                      </a:r>
                      <a:br>
                        <a:rPr lang="en-US" sz="1800" kern="100" dirty="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</a:b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JEM CTC</a:t>
                      </a:r>
                      <a:endParaRPr lang="ja-JP" sz="18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C9</a:t>
                      </a:r>
                      <a:endParaRPr lang="ja-JP" sz="18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C10</a:t>
                      </a:r>
                      <a:endParaRPr lang="ja-JP" sz="18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C11</a:t>
                      </a:r>
                      <a:endParaRPr lang="ja-JP" sz="18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04541">
                <a:tc>
                  <a:txBody>
                    <a:bodyPr/>
                    <a:lstStyle/>
                    <a:p>
                      <a:endParaRPr lang="ja-JP" sz="1200" kern="100">
                        <a:latin typeface="Century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32_64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64_64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32_128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64_128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128_128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32_256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64_256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128_256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256_256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32_512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64_512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128_512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54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Class A1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 dirty="0">
                          <a:solidFill>
                            <a:sysClr val="windowText" lastClr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0.64%</a:t>
                      </a:r>
                      <a:endParaRPr lang="ja-JP" sz="1400" kern="100" dirty="0">
                        <a:solidFill>
                          <a:sysClr val="windowText" lastClr="000000"/>
                        </a:solidFill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ysClr val="windowText" lastClr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0.30%</a:t>
                      </a:r>
                      <a:endParaRPr lang="ja-JP" sz="1400" kern="100">
                        <a:solidFill>
                          <a:sysClr val="windowText" lastClr="000000"/>
                        </a:solidFill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ysClr val="windowText" lastClr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0.17%</a:t>
                      </a:r>
                      <a:endParaRPr lang="ja-JP" sz="1400" kern="100">
                        <a:solidFill>
                          <a:sysClr val="windowText" lastClr="000000"/>
                        </a:solidFill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0.05%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-0.04%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0.00%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-0.05%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-0.06%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0.00%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-0.03%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-0.06%</a:t>
                      </a:r>
                      <a:endParaRPr lang="ja-JP" sz="14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-0.03%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0454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Class A2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 dirty="0">
                          <a:solidFill>
                            <a:sysClr val="windowText" lastClr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7.11%</a:t>
                      </a:r>
                      <a:endParaRPr lang="ja-JP" sz="1400" kern="100" dirty="0">
                        <a:solidFill>
                          <a:sysClr val="windowText" lastClr="000000"/>
                        </a:solidFill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 dirty="0">
                          <a:solidFill>
                            <a:sysClr val="windowText" lastClr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3.70%</a:t>
                      </a:r>
                      <a:endParaRPr lang="ja-JP" sz="1400" kern="100" dirty="0">
                        <a:solidFill>
                          <a:sysClr val="windowText" lastClr="000000"/>
                        </a:solidFill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ysClr val="windowText" lastClr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3.91%</a:t>
                      </a:r>
                      <a:endParaRPr lang="ja-JP" sz="1400" kern="100">
                        <a:solidFill>
                          <a:sysClr val="windowText" lastClr="000000"/>
                        </a:solidFill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 dirty="0">
                          <a:solidFill>
                            <a:sysClr val="windowText" lastClr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2.85%</a:t>
                      </a:r>
                      <a:endParaRPr lang="ja-JP" sz="1400" kern="100" dirty="0">
                        <a:solidFill>
                          <a:sysClr val="windowText" lastClr="000000"/>
                        </a:solidFill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 dirty="0">
                          <a:solidFill>
                            <a:sysClr val="windowText" lastClr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1.43%</a:t>
                      </a:r>
                      <a:endParaRPr lang="ja-JP" sz="1400" kern="100" dirty="0">
                        <a:solidFill>
                          <a:sysClr val="windowText" lastClr="000000"/>
                        </a:solidFill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 dirty="0">
                          <a:solidFill>
                            <a:sysClr val="windowText" lastClr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0.55%</a:t>
                      </a:r>
                      <a:endParaRPr lang="ja-JP" sz="1400" kern="100" dirty="0">
                        <a:solidFill>
                          <a:sysClr val="windowText" lastClr="000000"/>
                        </a:solidFill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 dirty="0">
                          <a:solidFill>
                            <a:sysClr val="windowText" lastClr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0.49%</a:t>
                      </a:r>
                      <a:endParaRPr lang="ja-JP" sz="1400" kern="100" dirty="0">
                        <a:solidFill>
                          <a:sysClr val="windowText" lastClr="000000"/>
                        </a:solidFill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 dirty="0">
                          <a:solidFill>
                            <a:sysClr val="windowText" lastClr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0.31%</a:t>
                      </a:r>
                      <a:endParaRPr lang="ja-JP" sz="1400" kern="100" dirty="0">
                        <a:solidFill>
                          <a:sysClr val="windowText" lastClr="000000"/>
                        </a:solidFill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0.00%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-0.26%</a:t>
                      </a:r>
                      <a:endParaRPr lang="ja-JP" sz="14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-0.26%</a:t>
                      </a:r>
                      <a:endParaRPr lang="ja-JP" sz="14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-0.26%</a:t>
                      </a:r>
                      <a:endParaRPr lang="ja-JP" sz="14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FF66"/>
                    </a:solidFill>
                  </a:tcPr>
                </a:tc>
              </a:tr>
              <a:tr h="30454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Class B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ysClr val="windowText" lastClr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0.48%</a:t>
                      </a:r>
                      <a:endParaRPr lang="ja-JP" sz="1400" kern="100">
                        <a:solidFill>
                          <a:sysClr val="windowText" lastClr="000000"/>
                        </a:solidFill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 dirty="0">
                          <a:solidFill>
                            <a:sysClr val="windowText" lastClr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0.21%</a:t>
                      </a:r>
                      <a:endParaRPr lang="ja-JP" sz="1400" kern="100" dirty="0">
                        <a:solidFill>
                          <a:sysClr val="windowText" lastClr="000000"/>
                        </a:solidFill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 dirty="0">
                          <a:solidFill>
                            <a:sysClr val="windowText" lastClr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0.14%</a:t>
                      </a:r>
                      <a:endParaRPr lang="ja-JP" sz="1400" kern="100" dirty="0">
                        <a:solidFill>
                          <a:sysClr val="windowText" lastClr="000000"/>
                        </a:solidFill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0.04%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0.00%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0.03%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-0.01%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-0.02%</a:t>
                      </a:r>
                      <a:endParaRPr lang="ja-JP" sz="14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0.00%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0.01%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0.00%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0.01%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454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Class C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ysClr val="windowText" lastClr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0.83%</a:t>
                      </a:r>
                      <a:endParaRPr lang="ja-JP" sz="1400" kern="100">
                        <a:solidFill>
                          <a:sysClr val="windowText" lastClr="000000"/>
                        </a:solidFill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 dirty="0">
                          <a:solidFill>
                            <a:sysClr val="windowText" lastClr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0.29%</a:t>
                      </a:r>
                      <a:endParaRPr lang="ja-JP" sz="1400" kern="100" dirty="0">
                        <a:solidFill>
                          <a:sysClr val="windowText" lastClr="000000"/>
                        </a:solidFill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 dirty="0">
                          <a:solidFill>
                            <a:sysClr val="windowText" lastClr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0.14%</a:t>
                      </a:r>
                      <a:endParaRPr lang="ja-JP" sz="1400" kern="100" dirty="0">
                        <a:solidFill>
                          <a:sysClr val="windowText" lastClr="000000"/>
                        </a:solidFill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0.05%</a:t>
                      </a:r>
                      <a:endParaRPr lang="ja-JP" sz="14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-0.02%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-0.02%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-0.07%</a:t>
                      </a:r>
                      <a:endParaRPr lang="ja-JP" sz="14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-0.05%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0.00%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-0.02%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-0.01%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-0.01%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454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Class D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0.09%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-0.02%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-0.10%</a:t>
                      </a:r>
                      <a:endParaRPr lang="ja-JP" sz="14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-0.08%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-0.08%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-0.05%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-0.04%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-0.03%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0.00%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0.02%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0.02%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0.00%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454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Class E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400" kern="100">
                        <a:latin typeface="Century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400" kern="100">
                        <a:latin typeface="Century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400" kern="100" dirty="0">
                        <a:latin typeface="Century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400" kern="100">
                        <a:latin typeface="Century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400" kern="100">
                        <a:latin typeface="Century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400" kern="100">
                        <a:latin typeface="Century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400" kern="100">
                        <a:latin typeface="Century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400" kern="100">
                        <a:latin typeface="Century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400" kern="100">
                        <a:latin typeface="Century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en-US" sz="1400" kern="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en-US" sz="1400" kern="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en-US" sz="1400" kern="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638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Overall (Ref)</a:t>
                      </a:r>
                      <a:endParaRPr lang="ja-JP" sz="14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 dirty="0">
                          <a:solidFill>
                            <a:sysClr val="windowText" lastClr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1.76%</a:t>
                      </a:r>
                      <a:endParaRPr lang="ja-JP" sz="1400" kern="100" dirty="0">
                        <a:solidFill>
                          <a:sysClr val="windowText" lastClr="000000"/>
                        </a:solidFill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 dirty="0">
                          <a:solidFill>
                            <a:sysClr val="windowText" lastClr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0.86%</a:t>
                      </a:r>
                      <a:endParaRPr lang="ja-JP" sz="1400" kern="100" dirty="0">
                        <a:solidFill>
                          <a:sysClr val="windowText" lastClr="000000"/>
                        </a:solidFill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 dirty="0">
                          <a:solidFill>
                            <a:sysClr val="windowText" lastClr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0.82%</a:t>
                      </a:r>
                      <a:endParaRPr lang="ja-JP" sz="1400" kern="100" dirty="0">
                        <a:solidFill>
                          <a:sysClr val="windowText" lastClr="000000"/>
                        </a:solidFill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 dirty="0">
                          <a:solidFill>
                            <a:sysClr val="windowText" lastClr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0.55%</a:t>
                      </a:r>
                      <a:endParaRPr lang="ja-JP" sz="1400" kern="100" dirty="0">
                        <a:solidFill>
                          <a:sysClr val="windowText" lastClr="000000"/>
                        </a:solidFill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 dirty="0">
                          <a:solidFill>
                            <a:sysClr val="windowText" lastClr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0.24%</a:t>
                      </a:r>
                      <a:endParaRPr lang="ja-JP" sz="1400" kern="100" dirty="0">
                        <a:solidFill>
                          <a:sysClr val="windowText" lastClr="000000"/>
                        </a:solidFill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marL="50800" marR="50165" indent="-50800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 dirty="0">
                          <a:solidFill>
                            <a:sysClr val="windowText" lastClr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0.10%</a:t>
                      </a:r>
                      <a:endParaRPr lang="ja-JP" sz="1400" kern="100" dirty="0">
                        <a:solidFill>
                          <a:sysClr val="windowText" lastClr="000000"/>
                        </a:solidFill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0.06%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0.03%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0.00%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-0.05%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-0.06%</a:t>
                      </a:r>
                      <a:endParaRPr lang="ja-JP" sz="14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-0.06%</a:t>
                      </a:r>
                      <a:endParaRPr lang="ja-JP" sz="14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66"/>
                    </a:solidFill>
                  </a:tcPr>
                </a:tc>
              </a:tr>
              <a:tr h="304541"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 err="1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EncTime</a:t>
                      </a:r>
                      <a:endParaRPr lang="ja-JP" sz="14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95.3%</a:t>
                      </a:r>
                      <a:endParaRPr lang="ja-JP" sz="14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95.5%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95.2%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95.1%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96.1%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95.8%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96.2%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96.7%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0165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100.0%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0165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100.6%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0165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100.4%</a:t>
                      </a:r>
                      <a:endParaRPr lang="ja-JP" sz="14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0165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ＭＳ Ｐゴシック"/>
                          <a:cs typeface="Times New Roman"/>
                        </a:rPr>
                        <a:t>100.6%</a:t>
                      </a:r>
                      <a:endParaRPr lang="ja-JP" sz="14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err="1" smtClean="0"/>
              <a:t>EncTime</a:t>
            </a:r>
            <a:r>
              <a:rPr lang="en-US" altLang="ja-JP" dirty="0" smtClean="0"/>
              <a:t>/</a:t>
            </a:r>
            <a:r>
              <a:rPr lang="en-US" altLang="ja-JP" dirty="0" err="1" smtClean="0"/>
              <a:t>BDRate</a:t>
            </a:r>
            <a:r>
              <a:rPr lang="en-US" altLang="ja-JP" dirty="0" smtClean="0"/>
              <a:t> Trade-off</a:t>
            </a:r>
            <a:endParaRPr kumimoji="1" lang="ja-JP" altLang="en-US" dirty="0"/>
          </a:p>
        </p:txBody>
      </p:sp>
      <p:graphicFrame>
        <p:nvGraphicFramePr>
          <p:cNvPr id="4" name="コンテンツ プレースホルダ 3"/>
          <p:cNvGraphicFramePr>
            <a:graphicFrameLocks noGrp="1"/>
          </p:cNvGraphicFramePr>
          <p:nvPr>
            <p:ph idx="1"/>
          </p:nvPr>
        </p:nvGraphicFramePr>
        <p:xfrm>
          <a:off x="457200" y="785813"/>
          <a:ext cx="8229600" cy="56149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6" name="直線コネクタ 5"/>
          <p:cNvCxnSpPr/>
          <p:nvPr/>
        </p:nvCxnSpPr>
        <p:spPr>
          <a:xfrm flipV="1">
            <a:off x="2483768" y="1916832"/>
            <a:ext cx="5688632" cy="1368152"/>
          </a:xfrm>
          <a:prstGeom prst="line">
            <a:avLst/>
          </a:prstGeom>
          <a:ln w="28575">
            <a:solidFill>
              <a:schemeClr val="accent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Conclusion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Evaluated coding performance of ASR on JEM-5.0.1</a:t>
            </a:r>
          </a:p>
          <a:p>
            <a:pPr lvl="1"/>
            <a:r>
              <a:rPr lang="en-US" altLang="ja-JP" dirty="0" err="1" smtClean="0"/>
              <a:t>TrafficFlow</a:t>
            </a:r>
            <a:r>
              <a:rPr lang="en-US" altLang="ja-JP" dirty="0" smtClean="0"/>
              <a:t> and </a:t>
            </a:r>
            <a:r>
              <a:rPr lang="en-US" altLang="ja-JP" dirty="0" err="1" smtClean="0"/>
              <a:t>RollerCoaster</a:t>
            </a:r>
            <a:r>
              <a:rPr lang="en-US" altLang="ja-JP" dirty="0" smtClean="0"/>
              <a:t> show significant loss at that </a:t>
            </a:r>
            <a:r>
              <a:rPr lang="en-US" altLang="ja-JP" dirty="0" err="1" smtClean="0"/>
              <a:t>SearchRange</a:t>
            </a:r>
            <a:r>
              <a:rPr lang="en-US" altLang="ja-JP" dirty="0" smtClean="0"/>
              <a:t> is less than 256.</a:t>
            </a:r>
          </a:p>
          <a:p>
            <a:pPr lvl="1"/>
            <a:r>
              <a:rPr lang="en-US" altLang="ja-JP" dirty="0" smtClean="0"/>
              <a:t>In the results of some cases, ASR provides time reduction with gain in average.</a:t>
            </a:r>
          </a:p>
          <a:p>
            <a:pPr lvl="1"/>
            <a:endParaRPr lang="en-US" altLang="ja-JP" dirty="0" smtClean="0"/>
          </a:p>
          <a:p>
            <a:r>
              <a:rPr lang="en-US" altLang="ja-JP" dirty="0" smtClean="0"/>
              <a:t>Suggested configuration for the next CTC:</a:t>
            </a:r>
            <a:br>
              <a:rPr lang="en-US" altLang="ja-JP" dirty="0" smtClean="0"/>
            </a:br>
            <a:r>
              <a:rPr lang="en-US" altLang="ja-JP" dirty="0" smtClean="0"/>
              <a:t>minimum search range=</a:t>
            </a:r>
            <a:r>
              <a:rPr lang="en-US" altLang="ja-JP" dirty="0" smtClean="0">
                <a:solidFill>
                  <a:srgbClr val="FF0000"/>
                </a:solidFill>
              </a:rPr>
              <a:t>96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en-US" altLang="ja-JP" dirty="0" smtClean="0"/>
              <a:t>maximum search range=</a:t>
            </a:r>
            <a:r>
              <a:rPr lang="en-US" altLang="ja-JP" dirty="0" smtClean="0">
                <a:solidFill>
                  <a:srgbClr val="FF0000"/>
                </a:solidFill>
              </a:rPr>
              <a:t>384</a:t>
            </a:r>
          </a:p>
          <a:p>
            <a:endParaRPr lang="en-US" altLang="ja-JP" dirty="0" smtClean="0">
              <a:solidFill>
                <a:srgbClr val="FF0000"/>
              </a:solidFill>
            </a:endParaRPr>
          </a:p>
          <a:p>
            <a:r>
              <a:rPr lang="en-US" altLang="ja-JP" dirty="0" smtClean="0"/>
              <a:t>Crosscheck by ITRI</a:t>
            </a:r>
          </a:p>
          <a:p>
            <a:endParaRPr lang="en-US" altLang="ja-JP" dirty="0" smtClean="0">
              <a:solidFill>
                <a:srgbClr val="FF0000"/>
              </a:solidFill>
            </a:endParaRPr>
          </a:p>
          <a:p>
            <a:endParaRPr lang="en-US" altLang="ja-JP" dirty="0" smtClean="0"/>
          </a:p>
          <a:p>
            <a:endParaRPr lang="en-US" altLang="ja-JP" dirty="0" smtClean="0"/>
          </a:p>
          <a:p>
            <a:endParaRPr kumimoji="1" lang="en-US" altLang="ja-JP" dirty="0" smtClean="0"/>
          </a:p>
          <a:p>
            <a:endParaRPr kumimoji="1" lang="ja-JP" alt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符号化グループ">
  <a:themeElements>
    <a:clrScheme name="シック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ユーザー定義 1">
      <a:majorFont>
        <a:latin typeface="Verdana"/>
        <a:ea typeface="HGｺﾞｼｯｸM"/>
        <a:cs typeface=""/>
      </a:majorFont>
      <a:minorFont>
        <a:latin typeface="Verdana"/>
        <a:ea typeface="HGｺﾞｼｯｸ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>
    <a:spDef>
      <a:spPr>
        <a:noFill/>
        <a:effectLst/>
      </a:spPr>
      <a:bodyPr lIns="36000" tIns="36000" rIns="36000" bIns="36000" rtlCol="0" anchor="ctr"/>
      <a:lstStyle>
        <a:defPPr algn="ctr">
          <a:defRPr kumimoji="1"/>
        </a:defPPr>
      </a:lstStyle>
      <a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a:style>
    </a:spDef>
    <a:lnDef>
      <a:spPr>
        <a:ln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シック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</a:themeOverride>
</file>

<file path=ppt/theme/themeOverride2.xml><?xml version="1.0" encoding="utf-8"?>
<a:themeOverride xmlns:a="http://schemas.openxmlformats.org/drawingml/2006/main">
  <a:clrScheme name="シック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符号化グループ</Template>
  <TotalTime>588</TotalTime>
  <Words>409</Words>
  <Application>Microsoft Office PowerPoint</Application>
  <PresentationFormat>画面に合わせる (4:3)</PresentationFormat>
  <Paragraphs>189</Paragraphs>
  <Slides>6</Slides>
  <Notes>6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7" baseType="lpstr">
      <vt:lpstr>符号化グループ</vt:lpstr>
      <vt:lpstr>JVET-F0044 AHG5: Performance evaluation of Adaptive Search Range on JEM-5.0.1 </vt:lpstr>
      <vt:lpstr>Introduction </vt:lpstr>
      <vt:lpstr>Tested Conditions</vt:lpstr>
      <vt:lpstr>Summary of results</vt:lpstr>
      <vt:lpstr>EncTime/BDRate Trade-off</vt:lpstr>
      <vt:lpstr>Conclusion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JVET-F0044 AHG5: Performance evaluation of Adaptive Search Range on JEM-5.0.1 </dc:title>
  <dc:creator>八杉将伸/研究員</dc:creator>
  <cp:lastModifiedBy>yasugi</cp:lastModifiedBy>
  <cp:revision>108</cp:revision>
  <dcterms:created xsi:type="dcterms:W3CDTF">2017-03-28T07:27:41Z</dcterms:created>
  <dcterms:modified xsi:type="dcterms:W3CDTF">2017-04-03T14:35:04Z</dcterms:modified>
</cp:coreProperties>
</file>