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402" r:id="rId3"/>
    <p:sldId id="403" r:id="rId4"/>
    <p:sldId id="409" r:id="rId5"/>
    <p:sldId id="408" r:id="rId6"/>
    <p:sldId id="404" r:id="rId7"/>
    <p:sldId id="407" r:id="rId8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5" autoAdjust="0"/>
    <p:restoredTop sz="88633" autoAdjust="0"/>
  </p:normalViewPr>
  <p:slideViewPr>
    <p:cSldViewPr>
      <p:cViewPr varScale="1">
        <p:scale>
          <a:sx n="91" d="100"/>
          <a:sy n="91" d="100"/>
        </p:scale>
        <p:origin x="786" y="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72" y="-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BE3A46B-9BB2-4214-826D-94BFFA24AA7B}" type="datetimeFigureOut">
              <a:rPr lang="ko-KR" altLang="en-US"/>
              <a:pPr>
                <a:defRPr/>
              </a:pPr>
              <a:t>2017-04-02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B049C4C-6355-4D6B-8D4B-3CF370438A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3421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A19B9C-A4D2-4816-A392-ED02056A79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578446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9754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4275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42752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70621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0632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05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6F46-7018-4B1D-9C9A-B91CA96B720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987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B984-6553-4658-A798-E74981F626B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69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B9D8D-4D48-41C1-8EEC-D4A1FBD8E1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71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D2B7F10A-4A37-4BC3-9E4D-9FECE259D24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93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2F4-26A5-4FE9-98DE-09A9771E15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12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2617B-5C41-4B86-A2D5-A72C44A059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60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44BE6-843C-437F-BB82-59C06A912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07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6698-6125-4ADF-A498-4738A3A1A7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27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5B0E0-9DAB-4B81-BFED-4171C27C5B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6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4111-6DBC-4E81-9B6C-7FDCCEC9F0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97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70D5D-BFB1-44C4-AE9C-571225C037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7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27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A54C6B1-0FD8-443F-8D90-1392C7FC01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8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NSST Memory Reduction (JVET_F0043)</a:t>
            </a:r>
            <a:endParaRPr lang="en-US" altLang="en-US" sz="28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10990" y="5396235"/>
            <a:ext cx="16744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b="1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9668" y="4941168"/>
            <a:ext cx="9906000" cy="34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6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Seung</a:t>
            </a:r>
            <a:r>
              <a:rPr lang="en-US" altLang="ko-KR" sz="16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-Hwan Kim</a:t>
            </a:r>
            <a:endParaRPr lang="en-US" altLang="ko-KR" sz="16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Introduction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692150"/>
            <a:ext cx="9433619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-342900">
              <a:lnSpc>
                <a:spcPct val="150000"/>
              </a:lnSpc>
              <a:buFontTx/>
              <a:buChar char="•"/>
            </a:pPr>
            <a:r>
              <a:rPr lang="en-US" altLang="en-US" b="1" dirty="0" smtClean="0">
                <a:ea typeface="돋움" pitchFamily="50" charset="-127"/>
              </a:rPr>
              <a:t>JEM NSST memory requirement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Support 4x4 NSST and 8x8 NSST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There are 35 transform sets related to intra prediction modes (4x4:35 sets, 8x8: 35 sets)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Each transform set includes 3 kernels</a:t>
            </a:r>
          </a:p>
          <a:p>
            <a:pPr marL="400050" lvl="2" indent="0">
              <a:lnSpc>
                <a:spcPct val="150000"/>
              </a:lnSpc>
              <a:buNone/>
            </a:pPr>
            <a:endParaRPr lang="en-US" altLang="en-US" dirty="0" smtClean="0">
              <a:ea typeface="돋움" pitchFamily="50" charset="-127"/>
            </a:endParaRPr>
          </a:p>
          <a:p>
            <a:pPr marL="342900" lvl="1" indent="-342900">
              <a:lnSpc>
                <a:spcPct val="150000"/>
              </a:lnSpc>
              <a:buFontTx/>
              <a:buChar char="•"/>
            </a:pPr>
            <a:r>
              <a:rPr lang="en-US" altLang="en-US" b="1" dirty="0" smtClean="0">
                <a:ea typeface="돋움" pitchFamily="50" charset="-127"/>
              </a:rPr>
              <a:t>NSST memory reduction</a:t>
            </a:r>
            <a:endParaRPr lang="en-US" altLang="en-US" b="1" dirty="0">
              <a:ea typeface="돋움" pitchFamily="50" charset="-127"/>
            </a:endParaRP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Reduce the number of transform sets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Reduce the number of kernels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8x8 Kernels needs to be reduced because it requires most of NSST memory.</a:t>
            </a:r>
            <a:endParaRPr lang="en-US" altLang="en-US" dirty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8C119A80-9E49-4ABF-9904-B0A47FB9F968}" type="slidenum">
              <a:rPr lang="ko-KR" altLang="en-US" smtClean="0">
                <a:latin typeface="Times New Roman" pitchFamily="18" charset="0"/>
              </a:rPr>
              <a:pPr eaLnBrk="1" hangingPunct="1"/>
              <a:t>2</a:t>
            </a:fld>
            <a:endParaRPr lang="ko-KR" altLang="en-US" smtClean="0">
              <a:latin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059549"/>
              </p:ext>
            </p:extLst>
          </p:nvPr>
        </p:nvGraphicFramePr>
        <p:xfrm>
          <a:off x="632520" y="4874096"/>
          <a:ext cx="8850188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65080"/>
                <a:gridCol w="1844748"/>
                <a:gridCol w="792088"/>
                <a:gridCol w="504056"/>
                <a:gridCol w="432048"/>
                <a:gridCol w="860794"/>
                <a:gridCol w="651374"/>
              </a:tblGrid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600">
                          <a:effectLst/>
                        </a:rPr>
                        <a:t>　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# Type (35 x 3 )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#Value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Bits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600">
                          <a:effectLst/>
                        </a:rPr>
                        <a:t>　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Total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600">
                          <a:effectLst/>
                        </a:rPr>
                        <a:t>　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g_NsstSrt4x4[35][3][16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105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16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 =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840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bytes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g_NsstHyGTPar4x4[35][3][64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105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64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 =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6720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bytes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g_NsstSrt8x8[35][3][64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105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64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 =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5040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bytes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g_NsstHyGTPar8x8[35][3][768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105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768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 =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80640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bytes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Summary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692150"/>
            <a:ext cx="9433619" cy="561717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-342900">
              <a:lnSpc>
                <a:spcPct val="150000"/>
              </a:lnSpc>
              <a:buFontTx/>
              <a:buChar char="•"/>
            </a:pPr>
            <a:r>
              <a:rPr lang="en-US" altLang="en-US" b="1" dirty="0" smtClean="0">
                <a:ea typeface="돋움" pitchFamily="50" charset="-127"/>
              </a:rPr>
              <a:t>Propose  to reduce 8x8 NSST Kernels.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8x8 3</a:t>
            </a:r>
            <a:r>
              <a:rPr lang="en-US" altLang="en-US" baseline="30000" dirty="0" smtClean="0">
                <a:ea typeface="돋움" pitchFamily="50" charset="-127"/>
              </a:rPr>
              <a:t>rd</a:t>
            </a:r>
            <a:r>
              <a:rPr lang="en-US" altLang="en-US" dirty="0" smtClean="0">
                <a:ea typeface="돋움" pitchFamily="50" charset="-127"/>
              </a:rPr>
              <a:t> NSST Kernels are replaced by the 4x4 1</a:t>
            </a:r>
            <a:r>
              <a:rPr lang="en-US" altLang="en-US" baseline="30000" dirty="0" smtClean="0">
                <a:ea typeface="돋움" pitchFamily="50" charset="-127"/>
              </a:rPr>
              <a:t>st</a:t>
            </a:r>
            <a:r>
              <a:rPr lang="en-US" altLang="en-US" dirty="0" smtClean="0">
                <a:ea typeface="돋움" pitchFamily="50" charset="-127"/>
              </a:rPr>
              <a:t> NSST Kernels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22 out of 35 Kernels have been replaced (20% of NSST memory reduction)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endParaRPr lang="en-US" altLang="en-US" dirty="0">
              <a:ea typeface="돋움" pitchFamily="50" charset="-127"/>
            </a:endParaRPr>
          </a:p>
          <a:p>
            <a:pPr marL="400050" lvl="2" indent="0">
              <a:lnSpc>
                <a:spcPct val="150000"/>
              </a:lnSpc>
              <a:buNone/>
            </a:pPr>
            <a:endParaRPr lang="en-US" altLang="en-US" dirty="0">
              <a:ea typeface="돋움" pitchFamily="50" charset="-127"/>
            </a:endParaRPr>
          </a:p>
          <a:p>
            <a:pPr marL="400050" lvl="2" indent="0">
              <a:lnSpc>
                <a:spcPct val="150000"/>
              </a:lnSpc>
              <a:buNone/>
            </a:pPr>
            <a:endParaRPr lang="en-US" altLang="en-US" dirty="0" smtClean="0">
              <a:ea typeface="돋움" pitchFamily="50" charset="-127"/>
            </a:endParaRPr>
          </a:p>
          <a:p>
            <a:pPr marL="285750"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en-US" b="1" dirty="0" smtClean="0">
              <a:ea typeface="돋움" pitchFamily="50" charset="-127"/>
            </a:endParaRPr>
          </a:p>
          <a:p>
            <a:pPr marL="285750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b="1" dirty="0" smtClean="0">
                <a:ea typeface="돋움" pitchFamily="50" charset="-127"/>
              </a:rPr>
              <a:t>So far, only one NSST memory reduction related </a:t>
            </a:r>
            <a:r>
              <a:rPr lang="en-US" altLang="en-US" b="1" dirty="0" smtClean="0">
                <a:ea typeface="돋움" pitchFamily="50" charset="-127"/>
              </a:rPr>
              <a:t>proposal (</a:t>
            </a:r>
            <a:r>
              <a:rPr lang="en-US" altLang="en-US" b="1" dirty="0" smtClean="0">
                <a:ea typeface="돋움" pitchFamily="50" charset="-127"/>
              </a:rPr>
              <a:t>JVET-D0056)</a:t>
            </a:r>
            <a:endParaRPr lang="en-US" altLang="en-US" b="1" dirty="0">
              <a:ea typeface="돋움" pitchFamily="50" charset="-127"/>
            </a:endParaRP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en-US" dirty="0" smtClean="0">
                <a:ea typeface="돋움" pitchFamily="50" charset="-127"/>
              </a:rPr>
              <a:t>Reduced the number of transform set from 35 to 12 (66% memory reduction</a:t>
            </a:r>
            <a:r>
              <a:rPr lang="en-US" altLang="en-US" dirty="0" smtClean="0">
                <a:ea typeface="돋움" pitchFamily="50" charset="-127"/>
              </a:rPr>
              <a:t>)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fr-FR" altLang="en-US" dirty="0" smtClean="0">
                <a:ea typeface="돋움" pitchFamily="50" charset="-127"/>
              </a:rPr>
              <a:t>Approx. 0.3%(AI), 0.2%(RA)</a:t>
            </a:r>
          </a:p>
          <a:p>
            <a:pPr marL="685800" lvl="2" indent="-285750">
              <a:lnSpc>
                <a:spcPct val="150000"/>
              </a:lnSpc>
              <a:buFont typeface="Arial" panose="020B0604020202020204" pitchFamily="34" charset="0"/>
              <a:buChar char="–"/>
            </a:pPr>
            <a:endParaRPr lang="en-US" altLang="en-US" dirty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800" b="1" dirty="0" smtClean="0"/>
              <a:t>Crosscheck </a:t>
            </a:r>
            <a:endParaRPr lang="en-US" altLang="ko-KR" sz="18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–"/>
            </a:pPr>
            <a:r>
              <a:rPr lang="en-US" altLang="ko-KR" sz="1600" dirty="0" smtClean="0"/>
              <a:t>JVET_F0075 (QUALCOMM)</a:t>
            </a:r>
            <a:endParaRPr lang="ko-KR" altLang="en-US" sz="1600" dirty="0"/>
          </a:p>
          <a:p>
            <a:pPr>
              <a:lnSpc>
                <a:spcPct val="150000"/>
              </a:lnSpc>
            </a:pPr>
            <a:endParaRPr lang="ko-KR" altLang="en-US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8C119A80-9E49-4ABF-9904-B0A47FB9F968}" type="slidenum">
              <a:rPr lang="ko-KR" altLang="en-US" smtClean="0">
                <a:latin typeface="Times New Roman" pitchFamily="18" charset="0"/>
              </a:rPr>
              <a:pPr eaLnBrk="1" hangingPunct="1"/>
              <a:t>3</a:t>
            </a:fld>
            <a:endParaRPr lang="ko-KR" altLang="en-US" smtClean="0">
              <a:latin typeface="Times New Roman" pitchFamily="18" charset="0"/>
            </a:endParaRPr>
          </a:p>
        </p:txBody>
      </p:sp>
      <p:pic>
        <p:nvPicPr>
          <p:cNvPr id="2050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89" y="2060848"/>
            <a:ext cx="7408334" cy="105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98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NSST memory reduction (Proposed)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Proposed method reduces </a:t>
            </a:r>
            <a:r>
              <a:rPr lang="en-US" altLang="ko-KR" dirty="0" smtClean="0"/>
              <a:t>approx. </a:t>
            </a:r>
            <a:r>
              <a:rPr lang="en-US" altLang="ko-KR" dirty="0" smtClean="0"/>
              <a:t>20% of NSST memory requirement as follows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lvl="1"/>
            <a:endParaRPr lang="en-US" altLang="ko-KR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58301"/>
              </p:ext>
            </p:extLst>
          </p:nvPr>
        </p:nvGraphicFramePr>
        <p:xfrm>
          <a:off x="477788" y="2060848"/>
          <a:ext cx="891540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5132"/>
                <a:gridCol w="1872208"/>
                <a:gridCol w="864096"/>
                <a:gridCol w="576064"/>
                <a:gridCol w="360040"/>
                <a:gridCol w="831687"/>
                <a:gridCol w="656173"/>
              </a:tblGrid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600" dirty="0">
                          <a:effectLst/>
                        </a:rPr>
                        <a:t>　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# Type (35 x 3 )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#Value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Bits</a:t>
                      </a:r>
                      <a:endParaRPr lang="en-US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600" dirty="0">
                          <a:effectLst/>
                        </a:rPr>
                        <a:t>　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Total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ko-KR" sz="1600" dirty="0">
                          <a:effectLst/>
                        </a:rPr>
                        <a:t>　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g_NsstSrt4x4[35][3][16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105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 =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840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bytes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g_NsstHyGTPar4x4[35][3][64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105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64</a:t>
                      </a:r>
                      <a:endParaRPr lang="en-US" sz="16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8</a:t>
                      </a:r>
                      <a:endParaRPr lang="en-US" sz="16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 =</a:t>
                      </a:r>
                      <a:endParaRPr lang="en-US" sz="16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6720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bytes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g_NsstSrt8x8[35][3][64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highlight>
                            <a:srgbClr val="FFFF00"/>
                          </a:highlight>
                        </a:rPr>
                        <a:t>105</a:t>
                      </a:r>
                      <a:r>
                        <a:rPr lang="en-US" sz="1600" b="1" dirty="0" smtClean="0">
                          <a:effectLst/>
                          <a:highlight>
                            <a:srgbClr val="FFFF00"/>
                          </a:highlight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600" b="1" dirty="0" smtClean="0">
                          <a:effectLst/>
                          <a:highlight>
                            <a:srgbClr val="FFFF00"/>
                          </a:highlight>
                        </a:rPr>
                        <a:t>83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64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6</a:t>
                      </a:r>
                      <a:endParaRPr lang="en-US" sz="16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 =</a:t>
                      </a:r>
                      <a:endParaRPr lang="en-US" sz="16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highlight>
                            <a:srgbClr val="FFFF00"/>
                          </a:highlight>
                        </a:rPr>
                        <a:t>3984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bytes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g_NsstHyGTPar8x8[35][3][768</a:t>
                      </a:r>
                      <a:r>
                        <a:rPr lang="en-US" sz="1600" dirty="0" smtClean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highlight>
                            <a:srgbClr val="FFFF00"/>
                          </a:highlight>
                        </a:rPr>
                        <a:t>105</a:t>
                      </a:r>
                      <a:r>
                        <a:rPr lang="en-US" sz="1600" b="1" dirty="0" smtClean="0">
                          <a:effectLst/>
                          <a:highlight>
                            <a:srgbClr val="FFFF00"/>
                          </a:highlight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600" b="1" dirty="0" smtClean="0">
                          <a:effectLst/>
                          <a:highlight>
                            <a:srgbClr val="FFFF00"/>
                          </a:highlight>
                        </a:rPr>
                        <a:t>83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768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8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 =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highlight>
                            <a:srgbClr val="FFFF00"/>
                          </a:highlight>
                        </a:rPr>
                        <a:t>63744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bytes</a:t>
                      </a:r>
                      <a:endParaRPr lang="en-US" sz="16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35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548680"/>
            <a:ext cx="9433619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Experiment result of proposed method (AI)</a:t>
            </a:r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endParaRPr lang="en-US" altLang="ko-KR" dirty="0" smtClean="0"/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endParaRPr lang="en-US" altLang="ko-KR" sz="1000" dirty="0" smtClean="0"/>
          </a:p>
          <a:p>
            <a:pPr>
              <a:lnSpc>
                <a:spcPct val="150000"/>
              </a:lnSpc>
            </a:pPr>
            <a:endParaRPr lang="en-US" altLang="ko-KR" sz="1000" dirty="0"/>
          </a:p>
          <a:p>
            <a:pPr>
              <a:lnSpc>
                <a:spcPct val="150000"/>
              </a:lnSpc>
            </a:pP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Experiment result of proposed method (RA)</a:t>
            </a:r>
            <a:endParaRPr lang="ko-KR" altLang="en-US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791401"/>
              </p:ext>
            </p:extLst>
          </p:nvPr>
        </p:nvGraphicFramePr>
        <p:xfrm>
          <a:off x="632520" y="1052738"/>
          <a:ext cx="7632846" cy="22658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72141"/>
                <a:gridCol w="1272141"/>
                <a:gridCol w="1272141"/>
                <a:gridCol w="1272141"/>
                <a:gridCol w="1272141"/>
                <a:gridCol w="1272141"/>
              </a:tblGrid>
              <a:tr h="225859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 </a:t>
                      </a:r>
                      <a:endParaRPr lang="ko-KR" sz="12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Encoding T.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Decoding T.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BD-rate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94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58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0.13%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258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0.16%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0.17%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258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0.12%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258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0.18%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0.22%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258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0.11%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258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0.31%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0.18%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258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0.13%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0.06%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  <a:tr h="2294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0.13%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0.16%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0.13%</a:t>
                      </a:r>
                      <a:endParaRPr lang="en-US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324068"/>
              </p:ext>
            </p:extLst>
          </p:nvPr>
        </p:nvGraphicFramePr>
        <p:xfrm>
          <a:off x="632520" y="3933059"/>
          <a:ext cx="7632846" cy="24482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72141"/>
                <a:gridCol w="1272141"/>
                <a:gridCol w="1272141"/>
                <a:gridCol w="1272141"/>
                <a:gridCol w="1272141"/>
                <a:gridCol w="1272141"/>
              </a:tblGrid>
              <a:tr h="24405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 </a:t>
                      </a:r>
                      <a:endParaRPr lang="ko-KR" sz="12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Encoding T.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Decoding T.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BD-rate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17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40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97%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440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102%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0.18%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0.18%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440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0.26%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0.32%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440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98%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0.25%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440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96%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-0.26%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-0.14%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4405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95%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-0.06%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0.15%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  <a:tr h="2363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98%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0.09%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  <a:tr h="25177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50">
                          <a:effectLst/>
                          <a:latin typeface="Times New Roman"/>
                          <a:ea typeface="맑은 고딕"/>
                        </a:rPr>
                        <a:t>97%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-0.03%</a:t>
                      </a:r>
                      <a:endParaRPr lang="en-US" sz="14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</a:rPr>
                        <a:t>0.01%</a:t>
                      </a:r>
                      <a:endParaRPr lang="en-US" sz="14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ea typeface="돋움" pitchFamily="50" charset="-127"/>
              </a:rPr>
              <a:t>Recommendation</a:t>
            </a:r>
            <a:endParaRPr lang="en-US" altLang="en-US" sz="24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en-US" dirty="0" smtClean="0">
                <a:ea typeface="돋움" pitchFamily="50" charset="-127"/>
              </a:rPr>
              <a:t>Further study a NSST memory reduction methodology.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endParaRPr lang="en-US" altLang="en-US" dirty="0">
              <a:ea typeface="돋움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0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1538</TotalTime>
  <Words>556</Words>
  <Application>Microsoft Office PowerPoint</Application>
  <PresentationFormat>A4 용지(210x297mm)</PresentationFormat>
  <Paragraphs>237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Times New Roman</vt:lpstr>
      <vt:lpstr>Wingdings</vt:lpstr>
      <vt:lpstr>blank</vt:lpstr>
      <vt:lpstr>디자인 사용자 지정</vt:lpstr>
      <vt:lpstr>PowerPoint 프레젠테이션</vt:lpstr>
      <vt:lpstr>Introduction</vt:lpstr>
      <vt:lpstr>Summary</vt:lpstr>
      <vt:lpstr>NSST memory reduction (Proposed)</vt:lpstr>
      <vt:lpstr>Experimental results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남정학/선임연구원/차세대표준(연)ABM팀</dc:creator>
  <cp:lastModifiedBy>임재현/책임연구원/차세대표준(연)ABM팀(jaehyun.lim@lge.com)</cp:lastModifiedBy>
  <cp:revision>72</cp:revision>
  <cp:lastPrinted>2016-05-23T10:38:25Z</cp:lastPrinted>
  <dcterms:created xsi:type="dcterms:W3CDTF">2016-05-18T05:14:42Z</dcterms:created>
  <dcterms:modified xsi:type="dcterms:W3CDTF">2017-04-01T23:08:03Z</dcterms:modified>
</cp:coreProperties>
</file>