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1918" r:id="rId3"/>
    <p:sldId id="1922" r:id="rId4"/>
    <p:sldId id="1924" r:id="rId5"/>
    <p:sldId id="1920" r:id="rId6"/>
    <p:sldId id="1923" r:id="rId7"/>
    <p:sldId id="1921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483F4F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82" autoAdjust="0"/>
    <p:restoredTop sz="88181" autoAdjust="0"/>
  </p:normalViewPr>
  <p:slideViewPr>
    <p:cSldViewPr snapToGrid="0">
      <p:cViewPr varScale="1">
        <p:scale>
          <a:sx n="110" d="100"/>
          <a:sy n="110" d="100"/>
        </p:scale>
        <p:origin x="72" y="15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31/03/2017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1760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151886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849831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3/31/2017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AHG8: adaptive QP for 360 video coding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sz="1800" dirty="0"/>
              <a:t>JVET-F0038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235994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April 2017</a:t>
            </a:r>
          </a:p>
          <a:p>
            <a:r>
              <a:rPr lang="fr-FR" sz="900" dirty="0">
                <a:latin typeface="Trebuchet MS" pitchFamily="34" charset="0"/>
              </a:rPr>
              <a:t>F. </a:t>
            </a:r>
            <a:r>
              <a:rPr lang="fr-FR" sz="900" dirty="0" err="1">
                <a:latin typeface="Trebuchet MS" pitchFamily="34" charset="0"/>
              </a:rPr>
              <a:t>Racapé</a:t>
            </a:r>
            <a:r>
              <a:rPr lang="fr-FR" sz="900" dirty="0">
                <a:latin typeface="Trebuchet MS" pitchFamily="34" charset="0"/>
              </a:rPr>
              <a:t>, F. Galpin, G. Rath, E. François</a:t>
            </a:r>
            <a:endParaRPr lang="en-US" sz="900" dirty="0">
              <a:latin typeface="Trebuchet MS" pitchFamily="34" charset="0"/>
            </a:endParaRPr>
          </a:p>
          <a:p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041291"/>
          </a:xfrm>
        </p:spPr>
        <p:txBody>
          <a:bodyPr>
            <a:spAutoFit/>
          </a:bodyPr>
          <a:lstStyle/>
          <a:p>
            <a:pPr lvl="1"/>
            <a:endParaRPr lang="fr-FR" sz="1100" dirty="0"/>
          </a:p>
          <a:p>
            <a:pPr lvl="2"/>
            <a:endParaRPr lang="fr-FR" sz="2400" dirty="0"/>
          </a:p>
          <a:p>
            <a:pPr lvl="2"/>
            <a:r>
              <a:rPr lang="en-US" sz="2400" dirty="0"/>
              <a:t> Adaptive QP based on active pixels density</a:t>
            </a:r>
          </a:p>
          <a:p>
            <a:pPr lvl="2"/>
            <a:endParaRPr lang="en-US" sz="2400" dirty="0"/>
          </a:p>
          <a:p>
            <a:pPr lvl="2"/>
            <a:r>
              <a:rPr lang="en-US" sz="2400" dirty="0"/>
              <a:t> Experimental results</a:t>
            </a:r>
          </a:p>
          <a:p>
            <a:pPr lvl="2"/>
            <a:endParaRPr lang="en-US" sz="2400" dirty="0"/>
          </a:p>
          <a:p>
            <a:pPr lvl="2"/>
            <a:r>
              <a:rPr lang="en-US" sz="2400" dirty="0"/>
              <a:t> Discussion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Outlines</a:t>
            </a:r>
          </a:p>
        </p:txBody>
      </p:sp>
    </p:spTree>
    <p:extLst>
      <p:ext uri="{BB962C8B-B14F-4D97-AF65-F5344CB8AC3E}">
        <p14:creationId xmlns:p14="http://schemas.microsoft.com/office/powerpoint/2010/main" val="134812832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728663"/>
                <a:ext cx="8583613" cy="4097990"/>
              </a:xfrm>
            </p:spPr>
            <p:txBody>
              <a:bodyPr>
                <a:spAutoFit/>
              </a:bodyPr>
              <a:lstStyle/>
              <a:p>
                <a:pPr lvl="1"/>
                <a:r>
                  <a:rPr lang="en-US" sz="1800" dirty="0"/>
                  <a:t>Active pixel density is </a:t>
                </a:r>
                <a:r>
                  <a:rPr lang="en-US" sz="1800" b="1" dirty="0"/>
                  <a:t>not stationary </a:t>
                </a:r>
                <a:r>
                  <a:rPr lang="en-US" sz="1800" dirty="0"/>
                  <a:t>on projected frames</a:t>
                </a:r>
              </a:p>
              <a:p>
                <a:pPr lvl="1"/>
                <a:endParaRPr lang="en-US" sz="1800" dirty="0"/>
              </a:p>
              <a:p>
                <a:pPr lvl="1"/>
                <a:endParaRPr lang="en-US" sz="1800" dirty="0"/>
              </a:p>
              <a:p>
                <a:pPr lvl="1"/>
                <a:endParaRPr lang="en-US" sz="1800" dirty="0"/>
              </a:p>
              <a:p>
                <a:pPr lvl="1"/>
                <a:r>
                  <a:rPr lang="en-US" sz="1800" dirty="0"/>
                  <a:t>Tested with </a:t>
                </a:r>
                <a:r>
                  <a:rPr lang="en-US" sz="1800" b="1" dirty="0"/>
                  <a:t>ERP</a:t>
                </a:r>
                <a:r>
                  <a:rPr lang="en-US" sz="1800" dirty="0"/>
                  <a:t>, QP is vertically adapted following:</a:t>
                </a:r>
              </a:p>
              <a:p>
                <a:pPr marL="0" lvl="1" indent="0">
                  <a:buNone/>
                </a:pPr>
                <a:r>
                  <a:rPr lang="en-US" sz="1800" dirty="0"/>
                  <a:t>		</a:t>
                </a:r>
                <a14:m>
                  <m:oMath xmlns:m="http://schemas.openxmlformats.org/officeDocument/2006/math">
                    <m:r>
                      <a:rPr lang="en-US" sz="2000" i="1"/>
                      <m:t>𝑄𝑃</m:t>
                    </m:r>
                    <m:r>
                      <a:rPr lang="en-US" sz="2000" i="1"/>
                      <m:t>(</m:t>
                    </m:r>
                    <m:r>
                      <a:rPr lang="en-US" sz="2000" i="1"/>
                      <m:t>𝑥</m:t>
                    </m:r>
                    <m:r>
                      <a:rPr lang="en-US" sz="2000" i="1"/>
                      <m:t>,</m:t>
                    </m:r>
                    <m:r>
                      <a:rPr lang="en-US" sz="2000" i="1"/>
                      <m:t>𝑦</m:t>
                    </m:r>
                    <m:r>
                      <a:rPr lang="en-US" sz="2000" i="1"/>
                      <m:t>)=</m:t>
                    </m:r>
                    <m:r>
                      <m:rPr>
                        <m:sty m:val="p"/>
                      </m:rPr>
                      <a:rPr lang="en-US" sz="2000"/>
                      <m:t>min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/>
                        </m:ctrlPr>
                      </m:sSubPr>
                      <m:e>
                        <m:r>
                          <a:rPr lang="en-US" sz="2000" i="1"/>
                          <m:t>𝑄𝑃</m:t>
                        </m:r>
                      </m:e>
                      <m:sub>
                        <m:r>
                          <a:rPr lang="en-US" sz="2000" i="1"/>
                          <m:t>0</m:t>
                        </m:r>
                      </m:sub>
                    </m:sSub>
                    <m:r>
                      <a:rPr lang="en-US" sz="2000" i="1"/>
                      <m:t>−</m:t>
                    </m:r>
                    <m:d>
                      <m:dPr>
                        <m:begChr m:val="⌊"/>
                        <m:endChr m:val="⌋"/>
                        <m:ctrlPr>
                          <a:rPr lang="en-US" sz="2000" i="1"/>
                        </m:ctrlPr>
                      </m:dPr>
                      <m:e>
                        <m:r>
                          <a:rPr lang="en-US" sz="2000" i="1"/>
                          <m:t>3∗</m:t>
                        </m:r>
                        <m:func>
                          <m:funcPr>
                            <m:ctrlPr>
                              <a:rPr lang="en-US" sz="2000" i="1"/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000" i="1"/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/>
                                  <m:t>log</m:t>
                                </m:r>
                              </m:e>
                              <m:sub>
                                <m:r>
                                  <a:rPr lang="en-US" sz="2000" i="1"/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000" i="1"/>
                              <m:t>(</m:t>
                            </m:r>
                            <m:func>
                              <m:funcPr>
                                <m:ctrlPr>
                                  <a:rPr lang="en-US" sz="2000" i="1"/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/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000" i="1"/>
                                    </m:ctrlPr>
                                  </m:dPr>
                                  <m:e>
                                    <m:r>
                                      <a:rPr lang="en-US" sz="2000" i="1"/>
                                      <m:t>𝜋</m:t>
                                    </m:r>
                                    <m:r>
                                      <a:rPr lang="en-US" sz="2000" i="1"/>
                                      <m:t>𝑦</m:t>
                                    </m:r>
                                  </m:e>
                                </m:d>
                              </m:e>
                            </m:func>
                            <m:r>
                              <a:rPr lang="en-US" sz="2000" i="1"/>
                              <m:t>)</m:t>
                            </m:r>
                          </m:e>
                        </m:func>
                      </m:e>
                    </m:d>
                    <m:r>
                      <a:rPr lang="en-US" sz="2000" i="1"/>
                      <m:t>, </m:t>
                    </m:r>
                    <m:sSub>
                      <m:sSubPr>
                        <m:ctrlPr>
                          <a:rPr lang="en-US" sz="2000" i="1"/>
                        </m:ctrlPr>
                      </m:sSubPr>
                      <m:e>
                        <m:r>
                          <a:rPr lang="en-US" sz="2000" i="1"/>
                          <m:t>𝑄𝑃</m:t>
                        </m:r>
                      </m:e>
                      <m:sub>
                        <m:r>
                          <a:rPr lang="en-US" sz="2000" i="1"/>
                          <m:t>𝑚𝑎𝑥</m:t>
                        </m:r>
                      </m:sub>
                    </m:sSub>
                    <m:r>
                      <a:rPr lang="en-US" sz="2000" i="1"/>
                      <m:t>)</m:t>
                    </m:r>
                  </m:oMath>
                </a14:m>
                <a:endParaRPr lang="en-US" sz="2000" dirty="0"/>
              </a:p>
              <a:p>
                <a:pPr marL="0" lvl="1" indent="0">
                  <a:buNone/>
                </a:pPr>
                <a:endParaRPr lang="en-US" sz="2000" dirty="0"/>
              </a:p>
              <a:p>
                <a:pPr marL="0" lvl="1" indent="0">
                  <a:buNone/>
                </a:pPr>
                <a:endParaRPr lang="en-US" sz="2000" dirty="0"/>
              </a:p>
              <a:p>
                <a:pPr lvl="2"/>
                <a:r>
                  <a:rPr lang="en-US" sz="1800" dirty="0"/>
                  <a:t>QP= QP</a:t>
                </a:r>
                <a:r>
                  <a:rPr lang="en-US" sz="1800" baseline="-25000" dirty="0"/>
                  <a:t>0 </a:t>
                </a:r>
                <a:r>
                  <a:rPr lang="en-US" sz="1800" dirty="0"/>
                  <a:t>at the equator</a:t>
                </a:r>
              </a:p>
              <a:p>
                <a:pPr lvl="2"/>
                <a:endParaRPr lang="en-US" sz="1800" dirty="0"/>
              </a:p>
              <a:p>
                <a:pPr lvl="2"/>
                <a:r>
                  <a:rPr lang="en-US" sz="1800" dirty="0" err="1"/>
                  <a:t>QP</a:t>
                </a:r>
                <a:r>
                  <a:rPr lang="en-US" sz="1800" baseline="-25000" dirty="0" err="1"/>
                  <a:t>y</a:t>
                </a:r>
                <a:r>
                  <a:rPr lang="en-US" sz="1800" baseline="-25000" dirty="0"/>
                  <a:t> </a:t>
                </a:r>
                <a:r>
                  <a:rPr lang="en-US" sz="1800" dirty="0"/>
                  <a:t>computed at CTU level. y = middle of current CTU. 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728663"/>
                <a:ext cx="8583613" cy="409799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Adaptive QP </a:t>
            </a:r>
            <a:r>
              <a:rPr lang="fr-FR" dirty="0" err="1"/>
              <a:t>based</a:t>
            </a:r>
            <a:r>
              <a:rPr lang="fr-FR" dirty="0"/>
              <a:t> on active pixels </a:t>
            </a:r>
            <a:r>
              <a:rPr lang="fr-FR" dirty="0" err="1"/>
              <a:t>density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3996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QP based on active pixels 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vertically adaptive QP on the sequence AerialCity with base QP</a:t>
            </a:r>
            <a:r>
              <a:rPr lang="en-US" baseline="-25000" dirty="0"/>
              <a:t>0</a:t>
            </a:r>
            <a:r>
              <a:rPr lang="en-US" dirty="0"/>
              <a:t>=27</a:t>
            </a:r>
            <a:endParaRPr lang="en-US" dirty="0"/>
          </a:p>
        </p:txBody>
      </p:sp>
      <p:pic>
        <p:nvPicPr>
          <p:cNvPr id="5" name="Picture 4" descr="C:\Users\racapef\OneDrive - Technicolor\jvet\F_Hobart\aqp_27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30" y="1426306"/>
            <a:ext cx="7177219" cy="36300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978511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Experimental</a:t>
            </a:r>
            <a:r>
              <a:rPr lang="fr-FR" dirty="0"/>
              <a:t> </a:t>
            </a:r>
            <a:r>
              <a:rPr lang="fr-FR" dirty="0" err="1"/>
              <a:t>results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7077018"/>
              </p:ext>
            </p:extLst>
          </p:nvPr>
        </p:nvGraphicFramePr>
        <p:xfrm>
          <a:off x="86140" y="1716157"/>
          <a:ext cx="8971721" cy="3034751"/>
        </p:xfrm>
        <a:graphic>
          <a:graphicData uri="http://schemas.openxmlformats.org/drawingml/2006/table">
            <a:tbl>
              <a:tblPr firstRow="1" firstCol="1" bandRow="1"/>
              <a:tblGrid>
                <a:gridCol w="1113182">
                  <a:extLst>
                    <a:ext uri="{9D8B030D-6E8A-4147-A177-3AD203B41FA5}">
                      <a16:colId xmlns:a16="http://schemas.microsoft.com/office/drawing/2014/main" val="268435999"/>
                    </a:ext>
                  </a:extLst>
                </a:gridCol>
                <a:gridCol w="396611">
                  <a:extLst>
                    <a:ext uri="{9D8B030D-6E8A-4147-A177-3AD203B41FA5}">
                      <a16:colId xmlns:a16="http://schemas.microsoft.com/office/drawing/2014/main" val="4019405266"/>
                    </a:ext>
                  </a:extLst>
                </a:gridCol>
                <a:gridCol w="478416">
                  <a:extLst>
                    <a:ext uri="{9D8B030D-6E8A-4147-A177-3AD203B41FA5}">
                      <a16:colId xmlns:a16="http://schemas.microsoft.com/office/drawing/2014/main" val="741876339"/>
                    </a:ext>
                  </a:extLst>
                </a:gridCol>
                <a:gridCol w="478416">
                  <a:extLst>
                    <a:ext uri="{9D8B030D-6E8A-4147-A177-3AD203B41FA5}">
                      <a16:colId xmlns:a16="http://schemas.microsoft.com/office/drawing/2014/main" val="1406489460"/>
                    </a:ext>
                  </a:extLst>
                </a:gridCol>
                <a:gridCol w="466248">
                  <a:extLst>
                    <a:ext uri="{9D8B030D-6E8A-4147-A177-3AD203B41FA5}">
                      <a16:colId xmlns:a16="http://schemas.microsoft.com/office/drawing/2014/main" val="658397088"/>
                    </a:ext>
                  </a:extLst>
                </a:gridCol>
                <a:gridCol w="466248">
                  <a:extLst>
                    <a:ext uri="{9D8B030D-6E8A-4147-A177-3AD203B41FA5}">
                      <a16:colId xmlns:a16="http://schemas.microsoft.com/office/drawing/2014/main" val="2962897110"/>
                    </a:ext>
                  </a:extLst>
                </a:gridCol>
                <a:gridCol w="462446">
                  <a:extLst>
                    <a:ext uri="{9D8B030D-6E8A-4147-A177-3AD203B41FA5}">
                      <a16:colId xmlns:a16="http://schemas.microsoft.com/office/drawing/2014/main" val="2179133573"/>
                    </a:ext>
                  </a:extLst>
                </a:gridCol>
                <a:gridCol w="466248">
                  <a:extLst>
                    <a:ext uri="{9D8B030D-6E8A-4147-A177-3AD203B41FA5}">
                      <a16:colId xmlns:a16="http://schemas.microsoft.com/office/drawing/2014/main" val="3977272136"/>
                    </a:ext>
                  </a:extLst>
                </a:gridCol>
                <a:gridCol w="466248">
                  <a:extLst>
                    <a:ext uri="{9D8B030D-6E8A-4147-A177-3AD203B41FA5}">
                      <a16:colId xmlns:a16="http://schemas.microsoft.com/office/drawing/2014/main" val="1457226161"/>
                    </a:ext>
                  </a:extLst>
                </a:gridCol>
                <a:gridCol w="462446">
                  <a:extLst>
                    <a:ext uri="{9D8B030D-6E8A-4147-A177-3AD203B41FA5}">
                      <a16:colId xmlns:a16="http://schemas.microsoft.com/office/drawing/2014/main" val="182730488"/>
                    </a:ext>
                  </a:extLst>
                </a:gridCol>
                <a:gridCol w="470812">
                  <a:extLst>
                    <a:ext uri="{9D8B030D-6E8A-4147-A177-3AD203B41FA5}">
                      <a16:colId xmlns:a16="http://schemas.microsoft.com/office/drawing/2014/main" val="787801729"/>
                    </a:ext>
                  </a:extLst>
                </a:gridCol>
                <a:gridCol w="470812">
                  <a:extLst>
                    <a:ext uri="{9D8B030D-6E8A-4147-A177-3AD203B41FA5}">
                      <a16:colId xmlns:a16="http://schemas.microsoft.com/office/drawing/2014/main" val="4285376779"/>
                    </a:ext>
                  </a:extLst>
                </a:gridCol>
                <a:gridCol w="462446">
                  <a:extLst>
                    <a:ext uri="{9D8B030D-6E8A-4147-A177-3AD203B41FA5}">
                      <a16:colId xmlns:a16="http://schemas.microsoft.com/office/drawing/2014/main" val="76663428"/>
                    </a:ext>
                  </a:extLst>
                </a:gridCol>
                <a:gridCol w="463207">
                  <a:extLst>
                    <a:ext uri="{9D8B030D-6E8A-4147-A177-3AD203B41FA5}">
                      <a16:colId xmlns:a16="http://schemas.microsoft.com/office/drawing/2014/main" val="3323474435"/>
                    </a:ext>
                  </a:extLst>
                </a:gridCol>
                <a:gridCol w="463207">
                  <a:extLst>
                    <a:ext uri="{9D8B030D-6E8A-4147-A177-3AD203B41FA5}">
                      <a16:colId xmlns:a16="http://schemas.microsoft.com/office/drawing/2014/main" val="2973303919"/>
                    </a:ext>
                  </a:extLst>
                </a:gridCol>
                <a:gridCol w="462446">
                  <a:extLst>
                    <a:ext uri="{9D8B030D-6E8A-4147-A177-3AD203B41FA5}">
                      <a16:colId xmlns:a16="http://schemas.microsoft.com/office/drawing/2014/main" val="1419041135"/>
                    </a:ext>
                  </a:extLst>
                </a:gridCol>
                <a:gridCol w="461141">
                  <a:extLst>
                    <a:ext uri="{9D8B030D-6E8A-4147-A177-3AD203B41FA5}">
                      <a16:colId xmlns:a16="http://schemas.microsoft.com/office/drawing/2014/main" val="3325602549"/>
                    </a:ext>
                  </a:extLst>
                </a:gridCol>
                <a:gridCol w="461141">
                  <a:extLst>
                    <a:ext uri="{9D8B030D-6E8A-4147-A177-3AD203B41FA5}">
                      <a16:colId xmlns:a16="http://schemas.microsoft.com/office/drawing/2014/main" val="9098704"/>
                    </a:ext>
                  </a:extLst>
                </a:gridCol>
              </a:tblGrid>
              <a:tr h="173789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fr-FR" sz="6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AQ_ERP vs. ANCHOR_ERP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fr-FR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fr-FR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S-PSNR-NN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S-PSNR-I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CPP-PSNR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PSNR(Encoder)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783331"/>
                  </a:ext>
                </a:extLst>
              </a:tr>
              <a:tr h="2249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FH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6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77006"/>
                  </a:ext>
                </a:extLst>
              </a:tr>
              <a:tr h="2723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409397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GasLamp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13.9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53786"/>
                  </a:ext>
                </a:extLst>
              </a:tr>
              <a:tr h="29221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Skateboarding_in_lot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2947513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Chairlift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931115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KiteFlite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091432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05854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PoleVault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737229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AerialCity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638178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DrivingInCity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540802"/>
                  </a:ext>
                </a:extLst>
              </a:tr>
              <a:tr h="2723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DrivingInCountry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410091"/>
                  </a:ext>
                </a:extLst>
              </a:tr>
              <a:tr h="22490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9705463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81000" y="728663"/>
            <a:ext cx="3170583" cy="117924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US" sz="1800" dirty="0"/>
              <a:t> HM-16.15</a:t>
            </a:r>
          </a:p>
          <a:p>
            <a:pPr lvl="2"/>
            <a:r>
              <a:rPr lang="en-US" sz="1800" dirty="0"/>
              <a:t> Random access</a:t>
            </a:r>
          </a:p>
          <a:p>
            <a:pPr lvl="2"/>
            <a:endParaRPr lang="en-US" sz="18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727713" y="728662"/>
            <a:ext cx="3170583" cy="117924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US" sz="1800" dirty="0"/>
              <a:t> ERP</a:t>
            </a:r>
          </a:p>
          <a:p>
            <a:pPr lvl="2"/>
            <a:r>
              <a:rPr lang="fr-FR" sz="1800" dirty="0"/>
              <a:t> </a:t>
            </a:r>
            <a:r>
              <a:rPr lang="en-US" sz="1800" dirty="0"/>
              <a:t>CTU-based delta-QP</a:t>
            </a:r>
            <a:endParaRPr lang="en-US" sz="1800" dirty="0"/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1857422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39483"/>
            <a:ext cx="8583613" cy="1194631"/>
          </a:xfrm>
        </p:spPr>
        <p:txBody>
          <a:bodyPr>
            <a:spAutoFit/>
          </a:bodyPr>
          <a:lstStyle/>
          <a:p>
            <a:pPr lvl="1"/>
            <a:r>
              <a:rPr lang="fr-FR" sz="2000" u="sng" dirty="0"/>
              <a:t> </a:t>
            </a:r>
            <a:r>
              <a:rPr lang="en-US" sz="2000" u="sng" dirty="0"/>
              <a:t>Observation:</a:t>
            </a:r>
          </a:p>
          <a:p>
            <a:pPr lvl="2"/>
            <a:r>
              <a:rPr lang="en-US" sz="2000" dirty="0"/>
              <a:t> Adaptive QP can easily bring consistent gains for several projections including ERP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81000" y="3080925"/>
            <a:ext cx="8583613" cy="886855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/>
              <a:t> </a:t>
            </a:r>
            <a:r>
              <a:rPr lang="en-US" sz="2000" u="sng" dirty="0"/>
              <a:t>Recommendation </a:t>
            </a:r>
          </a:p>
          <a:p>
            <a:pPr lvl="2"/>
            <a:r>
              <a:rPr lang="en-US" sz="2000" dirty="0"/>
              <a:t> Include adaptive QP in CTC for fair comparison between projections</a:t>
            </a:r>
          </a:p>
        </p:txBody>
      </p:sp>
    </p:spTree>
    <p:extLst>
      <p:ext uri="{BB962C8B-B14F-4D97-AF65-F5344CB8AC3E}">
        <p14:creationId xmlns:p14="http://schemas.microsoft.com/office/powerpoint/2010/main" val="389288349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!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176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647</Words>
  <Application>Microsoft Office PowerPoint</Application>
  <PresentationFormat>On-screen Show (16:9)</PresentationFormat>
  <Paragraphs>264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Cambria Math</vt:lpstr>
      <vt:lpstr>Times New Roman</vt:lpstr>
      <vt:lpstr>Trebuchet MS</vt:lpstr>
      <vt:lpstr>Wingdings</vt:lpstr>
      <vt:lpstr>2013_Technicolor</vt:lpstr>
      <vt:lpstr>AHG8: adaptive QP for 360 video coding </vt:lpstr>
      <vt:lpstr>Outlines</vt:lpstr>
      <vt:lpstr>Adaptive QP based on active pixels density</vt:lpstr>
      <vt:lpstr>Adaptive QP based on active pixels density</vt:lpstr>
      <vt:lpstr>Experimental results</vt:lpstr>
      <vt:lpstr>Discussion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2017-03-31T05:57:48Z</dcterms:modified>
</cp:coreProperties>
</file>