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80" r:id="rId4"/>
    <p:sldId id="281" r:id="rId5"/>
    <p:sldId id="271" r:id="rId6"/>
    <p:sldId id="279" r:id="rId7"/>
    <p:sldId id="26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782" autoAdjust="0"/>
  </p:normalViewPr>
  <p:slideViewPr>
    <p:cSldViewPr>
      <p:cViewPr varScale="1">
        <p:scale>
          <a:sx n="106" d="100"/>
          <a:sy n="106" d="100"/>
        </p:scale>
        <p:origin x="-11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18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F2464-B1C9-425D-8E0A-FC50CACB4F07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78EC77-FF3D-4A55-A78B-ACB4491CE70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1514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78EC77-FF3D-4A55-A78B-ACB4491CE7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2777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6A02F40-53B1-47FD-B915-C13E8FA04BE9}" type="datetime1">
              <a:rPr lang="zh-CN" altLang="en-US" smtClean="0"/>
              <a:pPr/>
              <a:t>2017/3/23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D4E1E3-E4BD-4F38-A09B-552C3D6BE6EA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11817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82638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652463" y="6207125"/>
            <a:ext cx="2921000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FrutigerNext LT Bold" pitchFamily="1" charset="0"/>
                <a:ea typeface="+mn-ea"/>
              </a:rPr>
              <a:t>HISILICON TECHNOLOGIES CO., LTD.</a:t>
            </a:r>
            <a:endParaRPr lang="en-US" altLang="zh-CN" sz="2200" dirty="0">
              <a:latin typeface="Arial" charset="0"/>
              <a:ea typeface="+mn-ea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7224713" y="4094163"/>
            <a:ext cx="14049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0124" tIns="40063" rIns="80124" bIns="40063">
            <a:spAutoFit/>
          </a:bodyPr>
          <a:lstStyle/>
          <a:p>
            <a:pPr defTabSz="801688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latin typeface="+mn-lt"/>
                <a:ea typeface="+mn-ea"/>
              </a:rPr>
              <a:t>www.hisilicon.com</a:t>
            </a:r>
          </a:p>
        </p:txBody>
      </p:sp>
      <p:sp>
        <p:nvSpPr>
          <p:cNvPr id="8" name="Text Box 66"/>
          <p:cNvSpPr txBox="1">
            <a:spLocks noChangeArrowheads="1"/>
          </p:cNvSpPr>
          <p:nvPr/>
        </p:nvSpPr>
        <p:spPr bwMode="auto">
          <a:xfrm>
            <a:off x="-1968500" y="1322388"/>
            <a:ext cx="1968500" cy="3752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80139" tIns="40069" rIns="80139" bIns="40069">
            <a:spAutoFit/>
          </a:bodyPr>
          <a:lstStyle/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英文标题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:40-47pt  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:26-30pt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内部使用字体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FrutigerNext LT Medium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外部使用字体 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 Arial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中文标题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:35-47pt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>
                <a:latin typeface="Arial" charset="0"/>
                <a:ea typeface="华文细黑" pitchFamily="2" charset="-122"/>
              </a:rPr>
              <a:t>  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副标题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:24-28pt</a:t>
            </a: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字体颜色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反白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>
                <a:latin typeface="Arial" charset="0"/>
                <a:ea typeface="华文细黑" pitchFamily="2" charset="-122"/>
              </a:rPr>
              <a:t>字体</a:t>
            </a:r>
            <a:r>
              <a:rPr lang="en-US" altLang="zh-CN" sz="1100">
                <a:latin typeface="Arial" charset="0"/>
                <a:ea typeface="华文细黑" pitchFamily="2" charset="-122"/>
              </a:rPr>
              <a:t>:</a:t>
            </a:r>
            <a:r>
              <a:rPr lang="zh-CN" altLang="en-US" sz="1100">
                <a:latin typeface="Arial" charset="0"/>
                <a:ea typeface="华文细黑" pitchFamily="2" charset="-122"/>
              </a:rPr>
              <a:t>细黑体</a:t>
            </a: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  <a:p>
            <a:pPr algn="r" defTabSz="801688" eaLnBrk="0" fontAlgn="auto" hangingPunct="0">
              <a:lnSpc>
                <a:spcPct val="125000"/>
              </a:lnSpc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1100">
              <a:latin typeface="Arial" charset="0"/>
              <a:ea typeface="华文细黑" pitchFamily="2" charset="-122"/>
            </a:endParaRPr>
          </a:p>
        </p:txBody>
      </p:sp>
      <p:pic>
        <p:nvPicPr>
          <p:cNvPr id="9" name="Picture 67" descr="海思-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6093296"/>
            <a:ext cx="1728788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636588" y="1392238"/>
            <a:ext cx="5303837" cy="1666875"/>
          </a:xfrm>
        </p:spPr>
        <p:txBody>
          <a:bodyPr/>
          <a:lstStyle>
            <a:lvl1pPr>
              <a:defRPr sz="4300" b="1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4213" y="3182938"/>
            <a:ext cx="5305425" cy="865187"/>
          </a:xfrm>
        </p:spPr>
        <p:txBody>
          <a:bodyPr lIns="80139" tIns="40069" rIns="80139" bIns="40069"/>
          <a:lstStyle>
            <a:lvl1pPr marL="0" indent="0">
              <a:buFont typeface="Wingdings" pitchFamily="2" charset="2"/>
              <a:buNone/>
              <a:defRPr sz="28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589240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1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latin typeface="Arial" pitchFamily="34" charset="0"/>
              <a:ea typeface="MS PGothic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76256" y="4149080"/>
            <a:ext cx="1874044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 dirty="0"/>
              <a:t>www.huawei.com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77423-842C-405F-9FBF-6813D7917482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6B1C3-752E-400C-9846-20AA3717C3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395536" y="1392238"/>
            <a:ext cx="6552728" cy="1666875"/>
          </a:xfrm>
        </p:spPr>
        <p:txBody>
          <a:bodyPr>
            <a:noAutofit/>
          </a:bodyPr>
          <a:lstStyle/>
          <a:p>
            <a:r>
              <a:rPr lang="en-CA" altLang="zh-CN" sz="3600" b="1" dirty="0" smtClean="0"/>
              <a:t>JVET-F0032 </a:t>
            </a:r>
            <a:r>
              <a:rPr lang="en-CA" altLang="zh-CN" sz="3600" b="1" dirty="0" smtClean="0"/>
              <a:t/>
            </a:r>
            <a:br>
              <a:rPr lang="en-CA" altLang="zh-CN" sz="3600" b="1" dirty="0" smtClean="0"/>
            </a:br>
            <a:r>
              <a:rPr lang="en-CA" altLang="zh-CN" sz="3600" b="1" dirty="0" smtClean="0"/>
              <a:t>EE3: Enhanced FRUC Template Matching </a:t>
            </a:r>
            <a:r>
              <a:rPr lang="en-CA" altLang="zh-CN" sz="3600" b="1" dirty="0"/>
              <a:t>Mode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395536" y="3140968"/>
            <a:ext cx="5976019" cy="865187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US" altLang="zh-CN" dirty="0" err="1" smtClean="0"/>
              <a:t>Yongbing</a:t>
            </a:r>
            <a:r>
              <a:rPr lang="en-US" altLang="zh-CN" dirty="0" smtClean="0"/>
              <a:t> Lin, Xu Chen, </a:t>
            </a:r>
            <a:r>
              <a:rPr lang="en-US" altLang="zh-CN" u="sng" dirty="0" err="1" smtClean="0"/>
              <a:t>Jicheng</a:t>
            </a:r>
            <a:r>
              <a:rPr lang="en-US" altLang="zh-CN" u="sng" dirty="0" smtClean="0"/>
              <a:t> An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Jianhua</a:t>
            </a:r>
            <a:r>
              <a:rPr lang="en-US" altLang="zh-CN" dirty="0" smtClean="0"/>
              <a:t> Zheng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363272" cy="36290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Two aspects proposed in JVET-E0035</a:t>
            </a:r>
          </a:p>
          <a:p>
            <a:pPr lvl="1"/>
            <a:r>
              <a:rPr lang="en-US" altLang="zh-CN" dirty="0" smtClean="0"/>
              <a:t>1) Bi-directional template matching</a:t>
            </a:r>
          </a:p>
          <a:p>
            <a:pPr lvl="1"/>
            <a:r>
              <a:rPr lang="en-US" altLang="zh-CN" dirty="0" smtClean="0"/>
              <a:t>2) Selection between bi-prediction and </a:t>
            </a:r>
            <a:r>
              <a:rPr lang="en-US" altLang="zh-CN" dirty="0" err="1" smtClean="0"/>
              <a:t>uni</a:t>
            </a:r>
            <a:r>
              <a:rPr lang="en-US" altLang="zh-CN" dirty="0" smtClean="0"/>
              <a:t>-prediction</a:t>
            </a:r>
          </a:p>
          <a:p>
            <a:r>
              <a:rPr lang="en-US" altLang="zh-CN" dirty="0" smtClean="0"/>
              <a:t>EE Test1:</a:t>
            </a:r>
          </a:p>
          <a:p>
            <a:pPr lvl="1"/>
            <a:r>
              <a:rPr lang="en-US" altLang="zh-CN" dirty="0" smtClean="0"/>
              <a:t>Combination of the two aspects</a:t>
            </a:r>
          </a:p>
          <a:p>
            <a:pPr lvl="1"/>
            <a:r>
              <a:rPr lang="en-US" altLang="zh-CN" dirty="0" smtClean="0"/>
              <a:t>coding gain: 0.36%(RA), 0.14%(LDB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r>
              <a:rPr lang="en-US" altLang="zh-CN" dirty="0" smtClean="0"/>
              <a:t>EE Test2:</a:t>
            </a:r>
          </a:p>
          <a:p>
            <a:pPr lvl="1"/>
            <a:r>
              <a:rPr lang="en-US" altLang="zh-CN" dirty="0" smtClean="0"/>
              <a:t>Only the aspect 2)</a:t>
            </a:r>
          </a:p>
          <a:p>
            <a:pPr lvl="1"/>
            <a:r>
              <a:rPr lang="en-US" altLang="zh-CN" dirty="0" smtClean="0"/>
              <a:t>coding gain: 0.32%(RA), 0.08%(LDB</a:t>
            </a:r>
            <a:r>
              <a:rPr lang="en-US" altLang="zh-CN" dirty="0" smtClean="0"/>
              <a:t>)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 Test1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000" dirty="0" smtClean="0"/>
              <a:t>Set the reference </a:t>
            </a:r>
            <a:r>
              <a:rPr lang="en-US" altLang="zh-CN" sz="2000" dirty="0"/>
              <a:t>list with smaller initial distortion (according to the starting point MV) </a:t>
            </a:r>
            <a:r>
              <a:rPr lang="en-US" altLang="zh-CN" sz="2000" dirty="0" smtClean="0"/>
              <a:t>as </a:t>
            </a:r>
            <a:r>
              <a:rPr lang="en-US" altLang="zh-CN" sz="2000" dirty="0" err="1"/>
              <a:t>listX</a:t>
            </a:r>
            <a:r>
              <a:rPr lang="en-US" altLang="zh-CN" sz="2000" dirty="0"/>
              <a:t> (X=0 or 1)</a:t>
            </a:r>
          </a:p>
          <a:p>
            <a:r>
              <a:rPr lang="en-CA" sz="2000" dirty="0" smtClean="0"/>
              <a:t>Use </a:t>
            </a:r>
            <a:r>
              <a:rPr lang="en-CA" sz="2000" dirty="0" smtClean="0"/>
              <a:t>current </a:t>
            </a:r>
            <a:r>
              <a:rPr lang="en-CA" sz="2000" dirty="0" smtClean="0"/>
              <a:t>template </a:t>
            </a:r>
            <a:r>
              <a:rPr lang="en-CA" sz="2000" dirty="0" err="1" smtClean="0"/>
              <a:t>Tc</a:t>
            </a:r>
            <a:r>
              <a:rPr lang="en-CA" sz="2000" dirty="0" smtClean="0"/>
              <a:t> to find a matched </a:t>
            </a:r>
            <a:r>
              <a:rPr lang="en-CA" sz="2000" dirty="0" smtClean="0"/>
              <a:t>template </a:t>
            </a:r>
            <a:r>
              <a:rPr lang="en-CA" sz="2000" dirty="0"/>
              <a:t>T</a:t>
            </a:r>
            <a:r>
              <a:rPr lang="en-CA" sz="2000" baseline="-25000" dirty="0"/>
              <a:t>0</a:t>
            </a:r>
            <a:r>
              <a:rPr lang="en-CA" sz="2000" dirty="0"/>
              <a:t> </a:t>
            </a:r>
            <a:r>
              <a:rPr lang="en-CA" sz="2000" dirty="0" smtClean="0"/>
              <a:t>from </a:t>
            </a:r>
            <a:r>
              <a:rPr lang="en-CA" sz="2000" dirty="0" err="1" smtClean="0"/>
              <a:t>listX</a:t>
            </a:r>
            <a:endParaRPr lang="en-CA" sz="2000" dirty="0" smtClean="0"/>
          </a:p>
          <a:p>
            <a:endParaRPr lang="en-CA" sz="2000" dirty="0" smtClean="0"/>
          </a:p>
          <a:p>
            <a:endParaRPr lang="en-CA" sz="2000" dirty="0" smtClean="0"/>
          </a:p>
          <a:p>
            <a:r>
              <a:rPr lang="en-US" altLang="zh-CN" sz="2200" dirty="0"/>
              <a:t>Update </a:t>
            </a:r>
            <a:r>
              <a:rPr lang="en-US" altLang="zh-CN" sz="2200" dirty="0" smtClean="0"/>
              <a:t>the </a:t>
            </a:r>
            <a:r>
              <a:rPr lang="en-US" altLang="zh-CN" sz="2200" dirty="0"/>
              <a:t>current template : </a:t>
            </a:r>
            <a:r>
              <a:rPr lang="en-CA" altLang="zh-CN" sz="22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CA" altLang="zh-CN" sz="2200" baseline="30000" dirty="0">
                <a:latin typeface="Arial"/>
                <a:cs typeface="Times New Roman" pitchFamily="18" charset="0"/>
              </a:rPr>
              <a:t>’</a:t>
            </a:r>
            <a:r>
              <a:rPr lang="en-CA" altLang="zh-CN" sz="2200" baseline="-30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CA" altLang="zh-CN" sz="2200" dirty="0">
                <a:latin typeface="Times New Roman" pitchFamily="18" charset="0"/>
                <a:cs typeface="Times New Roman" pitchFamily="18" charset="0"/>
              </a:rPr>
              <a:t> = 2*T</a:t>
            </a:r>
            <a:r>
              <a:rPr lang="en-CA" altLang="zh-CN" sz="2200" baseline="-30000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n-CA" altLang="zh-CN" sz="2200" dirty="0">
                <a:latin typeface="Arial"/>
                <a:cs typeface="Times New Roman" pitchFamily="18" charset="0"/>
              </a:rPr>
              <a:t>–</a:t>
            </a:r>
            <a:r>
              <a:rPr lang="en-CA" altLang="zh-CN" sz="2200" dirty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en-CA" altLang="zh-CN" sz="2200" baseline="-30000" dirty="0">
                <a:latin typeface="Times New Roman" pitchFamily="18" charset="0"/>
                <a:cs typeface="Times New Roman" pitchFamily="18" charset="0"/>
              </a:rPr>
              <a:t>0</a:t>
            </a:r>
            <a:endParaRPr lang="en-CA" altLang="zh-CN" sz="3600" dirty="0">
              <a:latin typeface="Arial" pitchFamily="34" charset="0"/>
              <a:cs typeface="宋体" pitchFamily="2" charset="-122"/>
            </a:endParaRPr>
          </a:p>
          <a:p>
            <a:r>
              <a:rPr lang="en-CA" sz="2200" dirty="0" smtClean="0"/>
              <a:t>Use </a:t>
            </a:r>
            <a:r>
              <a:rPr lang="en-CA" sz="2200" dirty="0" smtClean="0"/>
              <a:t>the updated </a:t>
            </a:r>
            <a:r>
              <a:rPr lang="en-CA" sz="2200" dirty="0" smtClean="0"/>
              <a:t>template </a:t>
            </a:r>
            <a:r>
              <a:rPr lang="en-CA" sz="2200" dirty="0"/>
              <a:t>T’</a:t>
            </a:r>
            <a:r>
              <a:rPr lang="en-CA" sz="2200" baseline="-30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CA" sz="2200" dirty="0"/>
              <a:t> </a:t>
            </a:r>
            <a:r>
              <a:rPr lang="en-CA" sz="2200" dirty="0" smtClean="0"/>
              <a:t>to </a:t>
            </a:r>
            <a:r>
              <a:rPr lang="en-CA" sz="2200" dirty="0"/>
              <a:t>find </a:t>
            </a:r>
            <a:r>
              <a:rPr lang="en-CA" sz="2200" dirty="0" smtClean="0"/>
              <a:t>another </a:t>
            </a:r>
            <a:r>
              <a:rPr lang="en-CA" sz="2200" dirty="0" smtClean="0"/>
              <a:t>matched </a:t>
            </a:r>
            <a:r>
              <a:rPr lang="en-CA" altLang="zh-CN" sz="2200" dirty="0" smtClean="0"/>
              <a:t>template</a:t>
            </a:r>
            <a:r>
              <a:rPr lang="en-CA" sz="2200" dirty="0" smtClean="0"/>
              <a:t> </a:t>
            </a:r>
            <a:r>
              <a:rPr lang="en-CA" sz="2200" dirty="0" smtClean="0"/>
              <a:t>T</a:t>
            </a:r>
            <a:r>
              <a:rPr lang="en-CA" sz="2000" baseline="-25000" dirty="0" smtClean="0"/>
              <a:t>1 </a:t>
            </a:r>
            <a:r>
              <a:rPr lang="en-CA" sz="2200" dirty="0"/>
              <a:t>from list(1-X</a:t>
            </a:r>
            <a:r>
              <a:rPr lang="en-CA" sz="2200" dirty="0" smtClean="0"/>
              <a:t>)</a:t>
            </a:r>
          </a:p>
          <a:p>
            <a:endParaRPr lang="en-US" sz="2200" dirty="0" smtClean="0"/>
          </a:p>
          <a:p>
            <a:pPr lvl="0"/>
            <a:endParaRPr lang="en-US" sz="2400" dirty="0" smtClean="0"/>
          </a:p>
          <a:p>
            <a:pPr lvl="0"/>
            <a:endParaRPr lang="en-US" sz="2400" dirty="0" smtClean="0"/>
          </a:p>
          <a:p>
            <a:pPr lvl="0"/>
            <a:r>
              <a:rPr lang="en-US" sz="2400" dirty="0" smtClean="0"/>
              <a:t>Select </a:t>
            </a:r>
            <a:r>
              <a:rPr lang="en-US" sz="2400" dirty="0" smtClean="0"/>
              <a:t>the bi- or </a:t>
            </a:r>
            <a:r>
              <a:rPr lang="en-US" sz="2400" dirty="0" err="1" smtClean="0"/>
              <a:t>uni</a:t>
            </a:r>
            <a:r>
              <a:rPr lang="en-US" sz="2400" dirty="0" smtClean="0"/>
              <a:t>-prediction according to the min (</a:t>
            </a:r>
            <a:r>
              <a:rPr lang="en-US" sz="2400" dirty="0" err="1" smtClean="0"/>
              <a:t>costBi</a:t>
            </a:r>
            <a:r>
              <a:rPr lang="en-US" sz="2400" dirty="0" smtClean="0"/>
              <a:t>, </a:t>
            </a:r>
            <a:r>
              <a:rPr lang="en-US" sz="2400" dirty="0" smtClean="0"/>
              <a:t>1.1xcostUni</a:t>
            </a:r>
            <a:r>
              <a:rPr lang="en-US" sz="2400" dirty="0" smtClean="0"/>
              <a:t>)</a:t>
            </a:r>
            <a:endParaRPr lang="en-US" sz="2400" dirty="0"/>
          </a:p>
          <a:p>
            <a:endParaRPr lang="en-US" sz="22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07163414"/>
              </p:ext>
            </p:extLst>
          </p:nvPr>
        </p:nvGraphicFramePr>
        <p:xfrm>
          <a:off x="2729071" y="4221088"/>
          <a:ext cx="2033298" cy="576064"/>
        </p:xfrm>
        <a:graphic>
          <a:graphicData uri="http://schemas.openxmlformats.org/presentationml/2006/ole">
            <p:oleObj spid="_x0000_s47181" name="Equation" r:id="rId3" imgW="1524000" imgH="431800" progId="Equation.3">
              <p:embed/>
            </p:oleObj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2147840"/>
              </p:ext>
            </p:extLst>
          </p:nvPr>
        </p:nvGraphicFramePr>
        <p:xfrm>
          <a:off x="2818153" y="2636912"/>
          <a:ext cx="1944216" cy="366833"/>
        </p:xfrm>
        <a:graphic>
          <a:graphicData uri="http://schemas.openxmlformats.org/presentationml/2006/ole">
            <p:oleObj spid="_x0000_s47182" name="Equation" r:id="rId4" imgW="1345616" imgH="25389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337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EE Test2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211144" cy="4525963"/>
          </a:xfrm>
        </p:spPr>
        <p:txBody>
          <a:bodyPr>
            <a:normAutofit/>
          </a:bodyPr>
          <a:lstStyle/>
          <a:p>
            <a:r>
              <a:rPr lang="en-CA" sz="2400" dirty="0"/>
              <a:t>Use </a:t>
            </a:r>
            <a:r>
              <a:rPr lang="en-CA" sz="2400" dirty="0" smtClean="0"/>
              <a:t>current template </a:t>
            </a:r>
            <a:r>
              <a:rPr lang="en-CA" sz="2400" dirty="0" err="1"/>
              <a:t>Tc</a:t>
            </a:r>
            <a:r>
              <a:rPr lang="en-CA" sz="2400" dirty="0"/>
              <a:t> to find a matched </a:t>
            </a:r>
            <a:r>
              <a:rPr lang="en-CA" sz="2400" dirty="0" smtClean="0"/>
              <a:t>template T</a:t>
            </a:r>
            <a:r>
              <a:rPr lang="en-CA" sz="2400" baseline="-25000" dirty="0" smtClean="0"/>
              <a:t>0</a:t>
            </a:r>
            <a:r>
              <a:rPr lang="en-CA" sz="2400" dirty="0" smtClean="0"/>
              <a:t> </a:t>
            </a:r>
            <a:r>
              <a:rPr lang="en-CA" sz="2400" dirty="0"/>
              <a:t>from </a:t>
            </a:r>
            <a:r>
              <a:rPr lang="en-CA" sz="2400" dirty="0" smtClean="0"/>
              <a:t>list0 </a:t>
            </a:r>
          </a:p>
          <a:p>
            <a:endParaRPr lang="en-CA" sz="2400" dirty="0" smtClean="0"/>
          </a:p>
          <a:p>
            <a:r>
              <a:rPr lang="en-CA" sz="2400" dirty="0"/>
              <a:t>Use </a:t>
            </a:r>
            <a:r>
              <a:rPr lang="en-CA" sz="2400" dirty="0" smtClean="0"/>
              <a:t>the current template </a:t>
            </a:r>
            <a:r>
              <a:rPr lang="en-CA" sz="2400" dirty="0" err="1"/>
              <a:t>Tc</a:t>
            </a:r>
            <a:r>
              <a:rPr lang="en-CA" sz="2400" dirty="0"/>
              <a:t> to find </a:t>
            </a:r>
            <a:r>
              <a:rPr lang="en-CA" sz="2400" dirty="0" smtClean="0"/>
              <a:t>another </a:t>
            </a:r>
            <a:r>
              <a:rPr lang="en-CA" sz="2400" dirty="0"/>
              <a:t>matched block </a:t>
            </a:r>
            <a:r>
              <a:rPr lang="en-CA" sz="2400" dirty="0" smtClean="0"/>
              <a:t>T</a:t>
            </a:r>
            <a:r>
              <a:rPr lang="en-CA" sz="2400" baseline="-25000" dirty="0" smtClean="0"/>
              <a:t>1</a:t>
            </a:r>
            <a:r>
              <a:rPr lang="en-CA" sz="2400" dirty="0" smtClean="0"/>
              <a:t> </a:t>
            </a:r>
            <a:r>
              <a:rPr lang="en-CA" sz="2400" dirty="0"/>
              <a:t>from </a:t>
            </a:r>
            <a:r>
              <a:rPr lang="en-CA" sz="2400" dirty="0" smtClean="0"/>
              <a:t>list1</a:t>
            </a:r>
          </a:p>
          <a:p>
            <a:endParaRPr lang="en-CA" sz="2400" dirty="0"/>
          </a:p>
          <a:p>
            <a:r>
              <a:rPr lang="en-CA" sz="2400" dirty="0" smtClean="0"/>
              <a:t>Select the bi-, uni-L0-, or uni-L1-prediction according to the min (1.1xcost0, 1.1xcost1, </a:t>
            </a:r>
            <a:r>
              <a:rPr lang="en-CA" sz="2400" dirty="0" err="1" smtClean="0"/>
              <a:t>costBi</a:t>
            </a:r>
            <a:r>
              <a:rPr lang="en-CA" sz="2400" dirty="0" smtClean="0"/>
              <a:t>)</a:t>
            </a:r>
            <a:endParaRPr lang="en-CA" sz="2400" dirty="0"/>
          </a:p>
          <a:p>
            <a:endParaRPr lang="en-US" sz="24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12102092"/>
              </p:ext>
            </p:extLst>
          </p:nvPr>
        </p:nvGraphicFramePr>
        <p:xfrm>
          <a:off x="2267744" y="2420888"/>
          <a:ext cx="2009023" cy="432048"/>
        </p:xfrm>
        <a:graphic>
          <a:graphicData uri="http://schemas.openxmlformats.org/presentationml/2006/ole">
            <p:oleObj spid="_x0000_s48184" name="Equation" r:id="rId3" imgW="1180800" imgH="253800" progId="Equation.3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8638757"/>
              </p:ext>
            </p:extLst>
          </p:nvPr>
        </p:nvGraphicFramePr>
        <p:xfrm>
          <a:off x="2267744" y="3645024"/>
          <a:ext cx="1943100" cy="431800"/>
        </p:xfrm>
        <a:graphic>
          <a:graphicData uri="http://schemas.openxmlformats.org/presentationml/2006/ole">
            <p:oleObj spid="_x0000_s48185" name="Equation" r:id="rId4" imgW="1143000" imgH="25380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12360" y="2348880"/>
            <a:ext cx="1260648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Can be performed in parallel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Right Brace 6"/>
          <p:cNvSpPr/>
          <p:nvPr/>
        </p:nvSpPr>
        <p:spPr>
          <a:xfrm>
            <a:off x="7308304" y="1700808"/>
            <a:ext cx="432048" cy="2070174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6513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 for EE Test1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95536" y="5517232"/>
            <a:ext cx="8280920" cy="1008112"/>
          </a:xfr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125760" y="1268760"/>
            <a:ext cx="62646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Table 1. BD rate saving </a:t>
            </a:r>
            <a:r>
              <a:rPr lang="en-US" altLang="zh-CN" sz="1400" dirty="0" smtClean="0"/>
              <a:t>under </a:t>
            </a:r>
            <a:r>
              <a:rPr lang="en-US" altLang="zh-CN" sz="1400" dirty="0"/>
              <a:t>RA configuration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125760" y="3321918"/>
            <a:ext cx="64624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Table 2. BD rate </a:t>
            </a:r>
            <a:r>
              <a:rPr lang="en-US" altLang="zh-CN" sz="1400" dirty="0" smtClean="0"/>
              <a:t>saving under </a:t>
            </a:r>
            <a:r>
              <a:rPr lang="en-US" altLang="zh-CN" sz="1400" dirty="0"/>
              <a:t>LDB configuration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220072" y="2204864"/>
            <a:ext cx="3528392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dirty="0" smtClean="0"/>
              <a:t>Anchor: JEM-5.0.1, CTC</a:t>
            </a:r>
          </a:p>
          <a:p>
            <a:r>
              <a:rPr lang="en-US" altLang="zh-CN" sz="1600" dirty="0" smtClean="0"/>
              <a:t>Tested: combination of the two aspects</a:t>
            </a:r>
          </a:p>
          <a:p>
            <a:pPr>
              <a:buFontTx/>
              <a:buChar char="-"/>
            </a:pPr>
            <a:r>
              <a:rPr lang="en-US" altLang="zh-CN" sz="1400" dirty="0" smtClean="0"/>
              <a:t>  0.36% BD rate saving for RA</a:t>
            </a:r>
          </a:p>
          <a:p>
            <a:pPr>
              <a:buFontTx/>
              <a:buChar char="-"/>
            </a:pPr>
            <a:r>
              <a:rPr lang="en-US" altLang="zh-CN" sz="1400" dirty="0" smtClean="0"/>
              <a:t>  0.14% BD rate saving for LDB</a:t>
            </a:r>
          </a:p>
        </p:txBody>
      </p:sp>
      <p:sp>
        <p:nvSpPr>
          <p:cNvPr id="11" name="矩形 10"/>
          <p:cNvSpPr/>
          <p:nvPr/>
        </p:nvSpPr>
        <p:spPr>
          <a:xfrm>
            <a:off x="5148064" y="3356992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Thanks to </a:t>
            </a:r>
            <a:r>
              <a:rPr lang="en-US" altLang="zh-CN" dirty="0" err="1" smtClean="0"/>
              <a:t>Hulu</a:t>
            </a:r>
            <a:r>
              <a:rPr lang="en-US" altLang="zh-CN" dirty="0" smtClean="0"/>
              <a:t> for crosscheck!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308481" y="1556792"/>
          <a:ext cx="4407535" cy="1619250"/>
        </p:xfrm>
        <a:graphic>
          <a:graphicData uri="http://schemas.openxmlformats.org/drawingml/2006/table">
            <a:tbl>
              <a:tblPr/>
              <a:tblGrid>
                <a:gridCol w="1041400"/>
                <a:gridCol w="727075"/>
                <a:gridCol w="727075"/>
                <a:gridCol w="727075"/>
                <a:gridCol w="592455"/>
                <a:gridCol w="592455"/>
              </a:tblGrid>
              <a:tr h="161925">
                <a:tc>
                  <a:txBody>
                    <a:bodyPr/>
                    <a:lstStyle/>
                    <a:p>
                      <a:endParaRPr lang="zh-CN" sz="1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 HM-16.6-JEM-5.0.1 (parallel, vs2015)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Y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U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V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EncT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DecT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A1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-0.63%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C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-0.33%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-0.20%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E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Overall (Ref)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F (optional)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103%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23528" y="3573016"/>
          <a:ext cx="4407535" cy="1619250"/>
        </p:xfrm>
        <a:graphic>
          <a:graphicData uri="http://schemas.openxmlformats.org/drawingml/2006/table">
            <a:tbl>
              <a:tblPr/>
              <a:tblGrid>
                <a:gridCol w="1041400"/>
                <a:gridCol w="727075"/>
                <a:gridCol w="727075"/>
                <a:gridCol w="727075"/>
                <a:gridCol w="592455"/>
                <a:gridCol w="592455"/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 HM-16.6-JEM-5.0.1 (parallel, vs2015)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Y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U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V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EncT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DecT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A1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-0.65%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C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-0.80%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E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0.10%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Overall (Ref)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F (optional)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103%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Results for EE Test2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95536" y="5517232"/>
            <a:ext cx="8280920" cy="1008112"/>
          </a:xfr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125760" y="1268760"/>
            <a:ext cx="62646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3. </a:t>
            </a:r>
            <a:r>
              <a:rPr lang="en-US" altLang="zh-CN" sz="1400" dirty="0"/>
              <a:t>BD rate saving </a:t>
            </a:r>
            <a:r>
              <a:rPr lang="en-US" altLang="zh-CN" sz="1400" dirty="0" smtClean="0"/>
              <a:t>under </a:t>
            </a:r>
            <a:r>
              <a:rPr lang="en-US" altLang="zh-CN" sz="1400" dirty="0"/>
              <a:t>RA configuration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125760" y="3321918"/>
            <a:ext cx="64624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4. </a:t>
            </a:r>
            <a:r>
              <a:rPr lang="en-US" altLang="zh-CN" sz="1400" dirty="0"/>
              <a:t>BD rate </a:t>
            </a:r>
            <a:r>
              <a:rPr lang="en-US" altLang="zh-CN" sz="1400" dirty="0" smtClean="0"/>
              <a:t>saving under </a:t>
            </a:r>
            <a:r>
              <a:rPr lang="en-US" altLang="zh-CN" sz="1400" dirty="0"/>
              <a:t>LDB configuration</a:t>
            </a:r>
            <a:endParaRPr lang="zh-CN" alt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220072" y="2204864"/>
            <a:ext cx="3600400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1600" dirty="0" smtClean="0"/>
              <a:t>Anchor: JEM-5.0.1, CTC</a:t>
            </a:r>
          </a:p>
          <a:p>
            <a:r>
              <a:rPr lang="en-US" altLang="zh-CN" sz="1600" dirty="0" smtClean="0"/>
              <a:t>Tested: aspect 2) only</a:t>
            </a:r>
          </a:p>
          <a:p>
            <a:pPr>
              <a:buFontTx/>
              <a:buChar char="-"/>
            </a:pPr>
            <a:r>
              <a:rPr lang="en-US" altLang="zh-CN" sz="1400" dirty="0" smtClean="0"/>
              <a:t>  0.32% BD rate saving for RA</a:t>
            </a:r>
          </a:p>
          <a:p>
            <a:pPr>
              <a:buFontTx/>
              <a:buChar char="-"/>
            </a:pPr>
            <a:r>
              <a:rPr lang="en-US" altLang="zh-CN" sz="1400" dirty="0" smtClean="0"/>
              <a:t>  0.08% BD rate saving for LDB</a:t>
            </a:r>
          </a:p>
        </p:txBody>
      </p:sp>
      <p:sp>
        <p:nvSpPr>
          <p:cNvPr id="11" name="矩形 10"/>
          <p:cNvSpPr/>
          <p:nvPr/>
        </p:nvSpPr>
        <p:spPr>
          <a:xfrm>
            <a:off x="5148064" y="3356992"/>
            <a:ext cx="3240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Thanks to </a:t>
            </a:r>
            <a:r>
              <a:rPr lang="en-US" altLang="zh-CN" dirty="0" err="1" smtClean="0"/>
              <a:t>Hulu</a:t>
            </a:r>
            <a:r>
              <a:rPr lang="en-US" altLang="zh-CN" dirty="0" smtClean="0"/>
              <a:t> for crosscheck!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23528" y="1556792"/>
          <a:ext cx="4407535" cy="1619250"/>
        </p:xfrm>
        <a:graphic>
          <a:graphicData uri="http://schemas.openxmlformats.org/drawingml/2006/table">
            <a:tbl>
              <a:tblPr/>
              <a:tblGrid>
                <a:gridCol w="1041400"/>
                <a:gridCol w="727075"/>
                <a:gridCol w="727075"/>
                <a:gridCol w="727075"/>
                <a:gridCol w="592455"/>
                <a:gridCol w="592455"/>
              </a:tblGrid>
              <a:tr h="161925">
                <a:tc>
                  <a:txBody>
                    <a:bodyPr/>
                    <a:lstStyle/>
                    <a:p>
                      <a:endParaRPr lang="zh-CN" sz="1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 HM-16.6-JEM-5.0.1 (parallel, vs2015)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Y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U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V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EncT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DecT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A1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-0.41%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-0.64%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C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-0.58%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E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Overall (Ref)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-0.32%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-0.34%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-0.39%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101%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F (optional)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103%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23528" y="3609950"/>
          <a:ext cx="4407535" cy="1619250"/>
        </p:xfrm>
        <a:graphic>
          <a:graphicData uri="http://schemas.openxmlformats.org/drawingml/2006/table">
            <a:tbl>
              <a:tblPr/>
              <a:tblGrid>
                <a:gridCol w="1041400"/>
                <a:gridCol w="727075"/>
                <a:gridCol w="727075"/>
                <a:gridCol w="727075"/>
                <a:gridCol w="592455"/>
                <a:gridCol w="592455"/>
              </a:tblGrid>
              <a:tr h="161925">
                <a:tc>
                  <a:txBody>
                    <a:bodyPr/>
                    <a:lstStyle/>
                    <a:p>
                      <a:endParaRPr lang="zh-CN" sz="1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 HM-16.6-JEM-5.0.1 (parallel, vs2015)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Y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U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V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EncT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DecT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A1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A2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latin typeface="Arial"/>
                          <a:ea typeface="宋体"/>
                          <a:cs typeface="Arial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0.10%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C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-0.12%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D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E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0.64%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-0.39%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Overall (Ref)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-0.08%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0.04%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Class F (optional)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-0.29%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Arial"/>
                          <a:ea typeface="宋体"/>
                        </a:rPr>
                        <a:t>102%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 dirty="0">
                <a:solidFill>
                  <a:schemeClr val="bg1"/>
                </a:solidFill>
                <a:latin typeface="FrutigerNext LT Medium" pitchFamily="34" charset="0"/>
                <a:ea typeface="MS PGothic" pitchFamily="34" charset="-128"/>
              </a:rPr>
              <a:t>Thank You</a:t>
            </a:r>
            <a:endParaRPr lang="en-US" altLang="zh-CN" sz="4000" dirty="0">
              <a:latin typeface="FrutigerNext LT Medium" pitchFamily="34" charset="0"/>
              <a:ea typeface="MS PGothic" pitchFamily="34" charset="-128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511228" cy="402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 dirty="0" smtClean="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rPr>
              <a:t>www.hisilicon.com</a:t>
            </a:r>
            <a:endParaRPr lang="en-US" altLang="zh-CN" sz="4000" dirty="0">
              <a:latin typeface="FrutigerNext LT Regular" pitchFamily="34" charset="0"/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6665</TotalTime>
  <Words>777</Words>
  <Application>Microsoft Office PowerPoint</Application>
  <PresentationFormat>全屏显示(4:3)</PresentationFormat>
  <Paragraphs>259</Paragraphs>
  <Slides>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Equation</vt:lpstr>
      <vt:lpstr>JVET-F0032  EE3: Enhanced FRUC Template Matching Mode</vt:lpstr>
      <vt:lpstr>Summary</vt:lpstr>
      <vt:lpstr>EE Test1</vt:lpstr>
      <vt:lpstr>EE Test2</vt:lpstr>
      <vt:lpstr>Results for EE Test1</vt:lpstr>
      <vt:lpstr>Results for EE Test2</vt:lpstr>
      <vt:lpstr>幻灯片 7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Yongbing Lin</dc:creator>
  <cp:lastModifiedBy>Yongbing Lin</cp:lastModifiedBy>
  <cp:revision>617</cp:revision>
  <dcterms:created xsi:type="dcterms:W3CDTF">2017-01-03T09:55:58Z</dcterms:created>
  <dcterms:modified xsi:type="dcterms:W3CDTF">2017-03-23T13:40:24Z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(2)DXrEe/7IHvVXeh6ckCVDZbLhRLxciHkMSbu3QRsD7rpV8Y4HaqrekzvmbQXCN7KuovzIjPzi
jzpxTfVa3IM2FNgGaG0ZPVSY6gGgTkh5Gcv0cDXV/PcGvi5yrm1w5c+0r+INqrgzzMmCTv/q
XIkPFtrwkHFYdKDK6wWsEBSMuYJAXRHjnr9AKbcjImqcKSHG7eaTiMI7pzuKdJ99z0UD7+iT
5T+Piib2M44W0o7jZK</vt:lpwstr>
  </property>
  <property fmtid="{D5CDD505-2E9C-101B-9397-08002B2CF9AE}" pid="3" name="_2015_ms_pID_7253431">
    <vt:lpwstr>jXZ0BeJZfVQ8OCmpVFTgx5Rt4SxY0+N2g2lK5R4DpwaE4gbXckKWtD
KTbP2EKVyjDsJCjXn3kuvD8G6LdNqIOTalxPNQrfErh1M2T7o3m9SvQV/cr1AurXNiyrUc24
W6V+4UIdXG/28bFMBpRXK9c0UaAvDvLPhRTB/ZEgudnuquGoSRjDTnsFdhTplhdwoj73lEfT
0dgkLnyCcRha2zw6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1490252046</vt:lpwstr>
  </property>
</Properties>
</file>