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4" r:id="rId5"/>
    <p:sldId id="269" r:id="rId6"/>
    <p:sldId id="265" r:id="rId7"/>
    <p:sldId id="267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62" autoAdjust="0"/>
    <p:restoredTop sz="94660"/>
  </p:normalViewPr>
  <p:slideViewPr>
    <p:cSldViewPr snapToGrid="0">
      <p:cViewPr varScale="1">
        <p:scale>
          <a:sx n="69" d="100"/>
          <a:sy n="69" d="100"/>
        </p:scale>
        <p:origin x="51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024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647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8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308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268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07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93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49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802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266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5671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D4783-B67A-41B4-BDC3-96AE8D281A3A}" type="datetimeFigureOut">
              <a:rPr lang="en-US" smtClean="0"/>
              <a:t>4/1/2017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1A1F8-CD09-4103-9405-EB1CD7E62F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8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40673"/>
            <a:ext cx="9144000" cy="1438116"/>
          </a:xfrm>
        </p:spPr>
        <p:txBody>
          <a:bodyPr>
            <a:normAutofit/>
          </a:bodyPr>
          <a:lstStyle/>
          <a:p>
            <a:r>
              <a:rPr lang="en-CA" sz="4400" b="1" dirty="0"/>
              <a:t>AHG8: Equatorial Cylindrical Projection for 360-Degree Video (JVET-F0026)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68393"/>
            <a:ext cx="9144000" cy="1655762"/>
          </a:xfrm>
        </p:spPr>
        <p:txBody>
          <a:bodyPr/>
          <a:lstStyle/>
          <a:p>
            <a:r>
              <a:rPr lang="en-US" dirty="0"/>
              <a:t>Geert Van der Auwera, Muhammed Coban, Marta Karczewicz</a:t>
            </a:r>
          </a:p>
          <a:p>
            <a:r>
              <a:rPr lang="en-US" dirty="0"/>
              <a:t> (Qualcomm)</a:t>
            </a:r>
          </a:p>
        </p:txBody>
      </p:sp>
    </p:spTree>
    <p:extLst>
      <p:ext uri="{BB962C8B-B14F-4D97-AF65-F5344CB8AC3E}">
        <p14:creationId xmlns:p14="http://schemas.microsoft.com/office/powerpoint/2010/main" val="35932180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2566"/>
          </a:xfrm>
        </p:spPr>
        <p:txBody>
          <a:bodyPr/>
          <a:lstStyle/>
          <a:p>
            <a:r>
              <a:rPr lang="en-US" dirty="0"/>
              <a:t>Introduction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12641" y="1429149"/>
                <a:ext cx="11107291" cy="2451475"/>
              </a:xfrm>
            </p:spPr>
            <p:txBody>
              <a:bodyPr>
                <a:normAutofit fontScale="92500"/>
              </a:bodyPr>
              <a:lstStyle/>
              <a:p>
                <a:pPr marL="0" indent="0" hangingPunct="0">
                  <a:buNone/>
                </a:pPr>
                <a:r>
                  <a:rPr lang="en-CA" dirty="0">
                    <a:latin typeface="+mj-lt"/>
                  </a:rPr>
                  <a:t>The equatorial cylindrical projection (ECP) is proposed </a:t>
                </a:r>
                <a:r>
                  <a:rPr lang="en-US" dirty="0">
                    <a:latin typeface="+mj-lt"/>
                  </a:rPr>
                  <a:t>for efficient compression of 360-degree video</a:t>
                </a:r>
                <a:r>
                  <a:rPr lang="en-CA" dirty="0">
                    <a:latin typeface="+mj-lt"/>
                  </a:rPr>
                  <a:t>:</a:t>
                </a:r>
                <a:endParaRPr lang="en-US" dirty="0">
                  <a:latin typeface="+mj-lt"/>
                </a:endParaRPr>
              </a:p>
              <a:p>
                <a:pPr hangingPunct="0"/>
                <a:r>
                  <a:rPr lang="en-US" sz="2400" dirty="0">
                    <a:latin typeface="+mj-lt"/>
                  </a:rPr>
                  <a:t>projecting equatorial region of the sphere using the Lambert cylindrical equal-area projection</a:t>
                </a:r>
              </a:p>
              <a:p>
                <a:pPr lvl="1" hangingPunct="0"/>
                <a:r>
                  <a:rPr lang="en-US" sz="2100" dirty="0">
                    <a:latin typeface="+mj-lt"/>
                  </a:rPr>
                  <a:t>latitude interval of the equatorial region is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1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100">
                                <a:latin typeface="Cambria Math" panose="02040503050406030204" pitchFamily="18" charset="0"/>
                              </a:rPr>
                              <m:t>±</m:t>
                            </m:r>
                            <m:r>
                              <m:rPr>
                                <m:sty m:val="p"/>
                              </m:rPr>
                              <a:rPr lang="en-US" sz="2100">
                                <a:latin typeface="Cambria Math" panose="02040503050406030204" pitchFamily="18" charset="0"/>
                              </a:rPr>
                              <m:t>sin</m:t>
                            </m:r>
                          </m:e>
                          <m:sup>
                            <m:r>
                              <a:rPr lang="en-US" sz="2100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p>
                      </m:fName>
                      <m:e>
                        <m:d>
                          <m:dPr>
                            <m:ctrlPr>
                              <a:rPr lang="en-US" sz="21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100" i="1">
                                <a:latin typeface="Cambria Math" panose="02040503050406030204" pitchFamily="18" charset="0"/>
                              </a:rPr>
                              <m:t>2/3</m:t>
                            </m:r>
                          </m:e>
                        </m:d>
                      </m:e>
                    </m:func>
                    <m:r>
                      <a:rPr lang="en-US" sz="2100" i="1">
                        <a:latin typeface="Cambria Math" panose="02040503050406030204" pitchFamily="18" charset="0"/>
                      </a:rPr>
                      <m:t>≈±41.81°</m:t>
                    </m:r>
                  </m:oMath>
                </a14:m>
                <a:r>
                  <a:rPr lang="en-US" sz="2100" dirty="0">
                    <a:latin typeface="+mj-lt"/>
                  </a:rPr>
                  <a:t>, which is chosen such that the equatorial region is 2/3 of the total sphere area, hence, one pole area is 1/6 of the sphere area</a:t>
                </a:r>
              </a:p>
              <a:p>
                <a:r>
                  <a:rPr lang="en-US" sz="2400" dirty="0">
                    <a:latin typeface="+mj-lt"/>
                  </a:rPr>
                  <a:t>projecting the poles of the sphere onto square faces in the video frame to avoid inactive pixels</a:t>
                </a:r>
              </a:p>
              <a:p>
                <a:endParaRPr lang="en-US" dirty="0">
                  <a:latin typeface="+mj-lt"/>
                </a:endParaRPr>
              </a:p>
              <a:p>
                <a:endParaRPr lang="en-US" dirty="0">
                  <a:latin typeface="+mj-lt"/>
                </a:endParaRPr>
              </a:p>
              <a:p>
                <a:endParaRPr lang="en-US" dirty="0">
                  <a:latin typeface="+mj-lt"/>
                </a:endParaRPr>
              </a:p>
              <a:p>
                <a:endParaRPr lang="en-US" dirty="0">
                  <a:latin typeface="+mj-lt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12641" y="1429149"/>
                <a:ext cx="11107291" cy="2451475"/>
              </a:xfrm>
              <a:blipFill>
                <a:blip r:embed="rId2"/>
                <a:stretch>
                  <a:fillRect l="-987" t="-3722" r="-8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09" y="3880624"/>
            <a:ext cx="3452737" cy="278317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394" y="3880624"/>
            <a:ext cx="2727781" cy="273560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6268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767" y="4029309"/>
            <a:ext cx="3402082" cy="21371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Coded Frame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37767" y="1690688"/>
            <a:ext cx="4482442" cy="1777342"/>
          </a:xfrm>
        </p:spPr>
        <p:txBody>
          <a:bodyPr>
            <a:normAutofit fontScale="92500"/>
          </a:bodyPr>
          <a:lstStyle/>
          <a:p>
            <a:r>
              <a:rPr lang="en-US" sz="2400" dirty="0">
                <a:latin typeface="+mj-lt"/>
              </a:rPr>
              <a:t>ECP coded frame similar to 3x2 CMP</a:t>
            </a:r>
          </a:p>
          <a:p>
            <a:r>
              <a:rPr lang="en-US" sz="2400" dirty="0">
                <a:latin typeface="+mj-lt"/>
              </a:rPr>
              <a:t>ECP coded frame has 2/3 equatorial samples, 1/3 pole samples</a:t>
            </a:r>
          </a:p>
          <a:p>
            <a:r>
              <a:rPr lang="en-US" sz="2400" dirty="0">
                <a:latin typeface="+mj-lt"/>
              </a:rPr>
              <a:t>Active samples only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059" y="1631984"/>
            <a:ext cx="4512837" cy="1922690"/>
          </a:xfrm>
          <a:prstGeom prst="rect">
            <a:avLst/>
          </a:prstGeom>
          <a:noFill/>
        </p:spPr>
      </p:pic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059" y="4029309"/>
            <a:ext cx="3402082" cy="21371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38200" y="2438015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ERP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8200" y="4913231"/>
            <a:ext cx="5362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ECP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439849" y="5887032"/>
            <a:ext cx="1080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‘</a:t>
            </a:r>
            <a:r>
              <a:rPr lang="en-US" sz="1600" dirty="0" err="1"/>
              <a:t>PoleVault</a:t>
            </a:r>
            <a:r>
              <a:rPr lang="en-US" sz="1600" dirty="0"/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2532758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319659"/>
            <a:ext cx="10859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dirty="0"/>
              <a:t>BD-rates (RA) for ECP comparison with ERP following common test conditions for 360-degree video (JVET-E1030)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38200" y="5848185"/>
            <a:ext cx="4724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Thanks to Samsung, </a:t>
            </a:r>
            <a:r>
              <a:rPr lang="en-US" dirty="0" err="1"/>
              <a:t>InterDigital</a:t>
            </a:r>
            <a:r>
              <a:rPr lang="en-US" dirty="0"/>
              <a:t> for cross-check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1650" y="1861080"/>
            <a:ext cx="4731001" cy="3784843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61080"/>
            <a:ext cx="4729039" cy="332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1065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/>
              <a:t>Experimental Results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38199" y="1319659"/>
            <a:ext cx="108594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dirty="0"/>
              <a:t>BD-rates obtained with two horizontal tiles enabled and filtering across tile boundaries disabled.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053" y="2001795"/>
            <a:ext cx="4738830" cy="3764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281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9048"/>
          </a:xfrm>
        </p:spPr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74174"/>
            <a:ext cx="10770220" cy="5002789"/>
          </a:xfrm>
        </p:spPr>
        <p:txBody>
          <a:bodyPr/>
          <a:lstStyle/>
          <a:p>
            <a:endParaRPr lang="en-CA" sz="2000" dirty="0">
              <a:latin typeface="+mj-lt"/>
            </a:endParaRPr>
          </a:p>
          <a:p>
            <a:r>
              <a:rPr lang="en-CA" dirty="0">
                <a:latin typeface="+mj-lt"/>
              </a:rPr>
              <a:t>Equatorial Cylindrical Projection and 3×2 coded frame was proposed</a:t>
            </a:r>
          </a:p>
          <a:p>
            <a:r>
              <a:rPr lang="en-CA" dirty="0">
                <a:latin typeface="+mj-lt"/>
              </a:rPr>
              <a:t>Reported coding gain is -11.4% (e2e WS-PSNR) compared with ERP for RA conditions</a:t>
            </a:r>
          </a:p>
          <a:p>
            <a:r>
              <a:rPr lang="en-CA" dirty="0">
                <a:latin typeface="+mj-lt"/>
              </a:rPr>
              <a:t>Requested to include ECP into the next version of 360Lib for further exploration of 360-degree video coding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557431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0040" y="2705989"/>
            <a:ext cx="6248400" cy="1325563"/>
          </a:xfrm>
        </p:spPr>
        <p:txBody>
          <a:bodyPr/>
          <a:lstStyle/>
          <a:p>
            <a:r>
              <a:rPr lang="en-US" dirty="0"/>
              <a:t>Backup Slides</a:t>
            </a:r>
          </a:p>
        </p:txBody>
      </p:sp>
    </p:spTree>
    <p:extLst>
      <p:ext uri="{BB962C8B-B14F-4D97-AF65-F5344CB8AC3E}">
        <p14:creationId xmlns:p14="http://schemas.microsoft.com/office/powerpoint/2010/main" val="10293828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4640</TotalTime>
  <Words>235</Words>
  <Application>Microsoft Office PowerPoint</Application>
  <PresentationFormat>Widescreen</PresentationFormat>
  <Paragraphs>28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Office Theme</vt:lpstr>
      <vt:lpstr>AHG8: Equatorial Cylindrical Projection for 360-Degree Video (JVET-F0026)</vt:lpstr>
      <vt:lpstr>Introduction</vt:lpstr>
      <vt:lpstr>Coded Frame</vt:lpstr>
      <vt:lpstr>Experimental Results</vt:lpstr>
      <vt:lpstr>Experimental Results</vt:lpstr>
      <vt:lpstr>Conclusion</vt:lpstr>
      <vt:lpstr>Backup Slides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Truncated Square Pyramid Projection (TSP) For 360 Video</dc:title>
  <dc:creator>Coban, Muhammed</dc:creator>
  <cp:lastModifiedBy>Geert Van Der Auwera</cp:lastModifiedBy>
  <cp:revision>85</cp:revision>
  <dcterms:created xsi:type="dcterms:W3CDTF">2016-10-15T01:12:37Z</dcterms:created>
  <dcterms:modified xsi:type="dcterms:W3CDTF">2017-04-01T06:47:09Z</dcterms:modified>
</cp:coreProperties>
</file>