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70" r:id="rId6"/>
    <p:sldId id="258" r:id="rId7"/>
    <p:sldId id="267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94660"/>
  </p:normalViewPr>
  <p:slideViewPr>
    <p:cSldViewPr snapToGrid="0">
      <p:cViewPr varScale="1">
        <p:scale>
          <a:sx n="92" d="100"/>
          <a:sy n="92" d="100"/>
        </p:scale>
        <p:origin x="4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2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0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6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0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7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6177" y="4962982"/>
            <a:ext cx="9878291" cy="1655762"/>
          </a:xfrm>
        </p:spPr>
        <p:txBody>
          <a:bodyPr/>
          <a:lstStyle/>
          <a:p>
            <a:r>
              <a:rPr lang="en-US" dirty="0" smtClean="0"/>
              <a:t>Muhammed Coban, Geert </a:t>
            </a:r>
            <a:r>
              <a:rPr lang="en-US" dirty="0"/>
              <a:t>Van der </a:t>
            </a:r>
            <a:r>
              <a:rPr lang="en-US" dirty="0" err="1" smtClean="0"/>
              <a:t>Auwera</a:t>
            </a:r>
            <a:r>
              <a:rPr lang="en-US" dirty="0" smtClean="0"/>
              <a:t>, Marta </a:t>
            </a:r>
            <a:r>
              <a:rPr lang="en-US" dirty="0" err="1" smtClean="0"/>
              <a:t>Karczewicz</a:t>
            </a:r>
            <a:r>
              <a:rPr lang="en-US" dirty="0" smtClean="0"/>
              <a:t> (Qualcomm)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83323" y="1899651"/>
            <a:ext cx="9144000" cy="143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4400" b="1" dirty="0" smtClean="0"/>
              <a:t>AHG8: </a:t>
            </a:r>
            <a:r>
              <a:rPr lang="en-CA" sz="4400" b="1" dirty="0"/>
              <a:t>Adjusted </a:t>
            </a:r>
            <a:r>
              <a:rPr lang="en-CA" sz="4400" b="1" dirty="0" err="1"/>
              <a:t>cubemap</a:t>
            </a:r>
            <a:r>
              <a:rPr lang="en-CA" sz="4400" b="1" dirty="0"/>
              <a:t> projection for 360-degree video </a:t>
            </a:r>
            <a:r>
              <a:rPr lang="en-CA" sz="4400" b="1" dirty="0" smtClean="0"/>
              <a:t>(JVET-F0025)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59321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8088"/>
            <a:ext cx="10515600" cy="902566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7480"/>
            <a:ext cx="10515600" cy="515706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Adjusted </a:t>
            </a:r>
            <a:r>
              <a:rPr lang="en-US" sz="2400" dirty="0" err="1" smtClean="0"/>
              <a:t>cubemap</a:t>
            </a:r>
            <a:r>
              <a:rPr lang="en-US" sz="2400" dirty="0" smtClean="0"/>
              <a:t> projection (ACMP)</a:t>
            </a:r>
          </a:p>
          <a:p>
            <a:pPr lvl="1"/>
            <a:r>
              <a:rPr lang="en-US" sz="2000" dirty="0"/>
              <a:t>Target uniform sphere sampling with limited texture </a:t>
            </a:r>
            <a:r>
              <a:rPr lang="en-US" sz="2000" dirty="0" smtClean="0"/>
              <a:t>deformation</a:t>
            </a:r>
          </a:p>
          <a:p>
            <a:pPr lvl="1"/>
            <a:r>
              <a:rPr lang="en-US" sz="2000" dirty="0" smtClean="0"/>
              <a:t>Simple packing (same as CMP packing schemes)</a:t>
            </a:r>
          </a:p>
          <a:p>
            <a:pPr lvl="1"/>
            <a:r>
              <a:rPr lang="en-US" sz="2000" dirty="0" smtClean="0"/>
              <a:t>Perturb </a:t>
            </a:r>
            <a:r>
              <a:rPr lang="en-US" sz="2000" dirty="0" err="1" smtClean="0"/>
              <a:t>cubemap</a:t>
            </a:r>
            <a:r>
              <a:rPr lang="en-US" sz="2000" dirty="0" smtClean="0"/>
              <a:t> lookup vector</a:t>
            </a:r>
          </a:p>
          <a:p>
            <a:pPr lvl="1"/>
            <a:r>
              <a:rPr lang="en-US" sz="2000" dirty="0" smtClean="0"/>
              <a:t>Leverage e</a:t>
            </a:r>
            <a:r>
              <a:rPr lang="en-CA" sz="2000" dirty="0" err="1" smtClean="0"/>
              <a:t>xisting</a:t>
            </a:r>
            <a:r>
              <a:rPr lang="en-CA" sz="2000" dirty="0" smtClean="0"/>
              <a:t> </a:t>
            </a:r>
            <a:r>
              <a:rPr lang="en-CA" sz="2000" dirty="0" err="1"/>
              <a:t>cubemap</a:t>
            </a:r>
            <a:r>
              <a:rPr lang="en-CA" sz="2000" dirty="0"/>
              <a:t> hardware lookup for efficient rendering</a:t>
            </a:r>
            <a:endParaRPr lang="en-US" dirty="0"/>
          </a:p>
          <a:p>
            <a:pPr lvl="1"/>
            <a:endParaRPr lang="en-US" sz="2000" dirty="0" smtClean="0"/>
          </a:p>
          <a:p>
            <a:pPr lvl="1"/>
            <a:endParaRPr lang="en-US" sz="1600" dirty="0" smtClean="0"/>
          </a:p>
          <a:p>
            <a:pPr marL="457200" lvl="1" indent="0">
              <a:buNone/>
            </a:pPr>
            <a:endParaRPr lang="en-US" sz="1600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26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4"/>
            <a:ext cx="10515600" cy="902566"/>
          </a:xfrm>
        </p:spPr>
        <p:txBody>
          <a:bodyPr/>
          <a:lstStyle/>
          <a:p>
            <a:r>
              <a:rPr lang="en-US" dirty="0" err="1" smtClean="0"/>
              <a:t>Cubemap</a:t>
            </a:r>
            <a:r>
              <a:rPr lang="en-US" dirty="0" smtClean="0"/>
              <a:t> projection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7480"/>
            <a:ext cx="10515600" cy="5531138"/>
          </a:xfrm>
        </p:spPr>
        <p:txBody>
          <a:bodyPr>
            <a:normAutofit fontScale="85000" lnSpcReduction="20000"/>
          </a:bodyPr>
          <a:lstStyle/>
          <a:p>
            <a:r>
              <a:rPr lang="en-CA" sz="2400" dirty="0" smtClean="0"/>
              <a:t>Non-uniformly samples </a:t>
            </a:r>
            <a:r>
              <a:rPr lang="en-CA" sz="2400" dirty="0"/>
              <a:t>the sphere resulting in inefficient representation of 360-degree video for </a:t>
            </a:r>
            <a:r>
              <a:rPr lang="en-CA" sz="2400" dirty="0" smtClean="0"/>
              <a:t>coding</a:t>
            </a:r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2400" dirty="0" smtClean="0"/>
          </a:p>
          <a:p>
            <a:r>
              <a:rPr lang="en-US" sz="2400" dirty="0" smtClean="0"/>
              <a:t>Solution</a:t>
            </a:r>
            <a:r>
              <a:rPr lang="en-US" sz="2400" dirty="0"/>
              <a:t>: </a:t>
            </a:r>
            <a:r>
              <a:rPr lang="en-US" sz="2400" dirty="0" smtClean="0"/>
              <a:t>Adjust </a:t>
            </a:r>
            <a:r>
              <a:rPr lang="en-US" sz="2400" dirty="0"/>
              <a:t>the mapping such that equal spacing on a </a:t>
            </a:r>
            <a:r>
              <a:rPr lang="en-US" sz="2400" dirty="0" err="1"/>
              <a:t>cubemap</a:t>
            </a:r>
            <a:r>
              <a:rPr lang="en-US" sz="2400" dirty="0"/>
              <a:t> face results in equal spacing on the sphere and vice-versa. </a:t>
            </a:r>
          </a:p>
          <a:p>
            <a:pPr marL="457200" lvl="1" indent="0">
              <a:buNone/>
            </a:pPr>
            <a:endParaRPr lang="en-US" sz="1600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820" y="1901190"/>
            <a:ext cx="4270664" cy="387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4"/>
            <a:ext cx="10515600" cy="902566"/>
          </a:xfrm>
        </p:spPr>
        <p:txBody>
          <a:bodyPr/>
          <a:lstStyle/>
          <a:p>
            <a:r>
              <a:rPr lang="en-US" dirty="0" smtClean="0"/>
              <a:t>Adjustment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7480"/>
            <a:ext cx="7006936" cy="553113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Approximate </a:t>
            </a:r>
            <a:r>
              <a:rPr lang="en-CA" sz="2400" dirty="0"/>
              <a:t>uniform sphere </a:t>
            </a:r>
            <a:r>
              <a:rPr lang="en-CA" sz="2400" dirty="0" smtClean="0"/>
              <a:t>sampling by adjustment functions</a:t>
            </a:r>
          </a:p>
          <a:p>
            <a:r>
              <a:rPr lang="en-CA" sz="2400" dirty="0" smtClean="0"/>
              <a:t>Forward (2D to 3D) conversion adjustment function</a:t>
            </a:r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r>
              <a:rPr lang="en-CA" sz="2400" dirty="0" smtClean="0"/>
              <a:t>Inverse (3D to 2D) conversion adjustment function</a:t>
            </a:r>
          </a:p>
          <a:p>
            <a:endParaRPr lang="en-CA" sz="2400" dirty="0"/>
          </a:p>
          <a:p>
            <a:pPr marL="0" indent="0">
              <a:buNone/>
            </a:pPr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242731"/>
                  </p:ext>
                </p:extLst>
              </p:nvPr>
            </p:nvGraphicFramePr>
            <p:xfrm>
              <a:off x="-526452" y="2468994"/>
              <a:ext cx="6552565" cy="66738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552565"/>
                  </a:tblGrid>
                  <a:tr h="79375">
                    <a:tc>
                      <a:txBody>
                        <a:bodyPr/>
                        <a:lstStyle/>
                        <a:p>
                          <a:pPr marL="1645920" marR="0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f</m:t>
                                </m:r>
                                <m: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x</m:t>
                                </m:r>
                                <m:r>
                                  <a:rPr lang="en-US" sz="20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𝑠𝑔𝑛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0.34−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p>
                                          <m:sSupPr>
                                            <m:ctrlP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0.34</m:t>
                                            </m:r>
                                          </m:e>
                                          <m:sup>
                                            <m: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a:rPr lang="en-US" sz="20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−0.09</m:t>
                                        </m:r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0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</m:d>
                                      </m:e>
                                    </m:rad>
                                  </m:num>
                                  <m:den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0.18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242731"/>
                  </p:ext>
                </p:extLst>
              </p:nvPr>
            </p:nvGraphicFramePr>
            <p:xfrm>
              <a:off x="-526452" y="2468994"/>
              <a:ext cx="6552565" cy="66738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552565"/>
                  </a:tblGrid>
                  <a:tr h="66738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0">
                          <a:blip r:embed="rId2"/>
                          <a:stretch>
                            <a:fillRect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067756" y="4213858"/>
                <a:ext cx="407047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smtClean="0"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2000" i="0"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sz="2000" i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𝑠𝑔𝑛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0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a:rPr lang="en-US" sz="2000" b="0" i="0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2000" i="0">
                          <a:latin typeface="Cambria Math" panose="02040503050406030204" pitchFamily="18" charset="0"/>
                        </a:rPr>
                        <m:t>−0.36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0">
                          <a:latin typeface="Cambria Math" panose="02040503050406030204" pitchFamily="18" charset="0"/>
                        </a:rPr>
                        <m:t>+1.36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756" y="4213858"/>
                <a:ext cx="4070473" cy="400110"/>
              </a:xfrm>
              <a:prstGeom prst="rect">
                <a:avLst/>
              </a:prstGeom>
              <a:blipFill rotWithShape="0">
                <a:blip r:embed="rId3"/>
                <a:stretch>
                  <a:fillRect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669" y="873074"/>
            <a:ext cx="6975765" cy="40251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86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4"/>
            <a:ext cx="10515600" cy="902566"/>
          </a:xfrm>
        </p:spPr>
        <p:txBody>
          <a:bodyPr/>
          <a:lstStyle/>
          <a:p>
            <a:r>
              <a:rPr lang="en-US" dirty="0" smtClean="0"/>
              <a:t>ACMP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7480"/>
            <a:ext cx="10751288" cy="5531138"/>
          </a:xfrm>
        </p:spPr>
        <p:txBody>
          <a:bodyPr>
            <a:normAutofit lnSpcReduction="10000"/>
          </a:bodyPr>
          <a:lstStyle/>
          <a:p>
            <a:r>
              <a:rPr lang="en-CA" sz="2400" dirty="0" smtClean="0"/>
              <a:t>2D to 3D conversion</a:t>
            </a:r>
          </a:p>
          <a:p>
            <a:pPr lvl="1"/>
            <a:r>
              <a:rPr lang="en-CA" sz="2000" dirty="0" smtClean="0"/>
              <a:t>Start with CMP</a:t>
            </a:r>
            <a:r>
              <a:rPr lang="en-CA" sz="2000" dirty="0"/>
              <a:t> </a:t>
            </a:r>
            <a:r>
              <a:rPr lang="en-CA" sz="2000" dirty="0" smtClean="0"/>
              <a:t> (</a:t>
            </a:r>
            <a:r>
              <a:rPr lang="en-CA" sz="2000" dirty="0" err="1" smtClean="0"/>
              <a:t>m,n</a:t>
            </a:r>
            <a:r>
              <a:rPr lang="en-CA" sz="2000" dirty="0" smtClean="0"/>
              <a:t>) position on a cube face to (</a:t>
            </a:r>
            <a:r>
              <a:rPr lang="en-CA" sz="2000" dirty="0" err="1" smtClean="0"/>
              <a:t>u’,v</a:t>
            </a:r>
            <a:r>
              <a:rPr lang="en-CA" sz="2000" dirty="0" smtClean="0"/>
              <a:t>’) mapping</a:t>
            </a:r>
          </a:p>
          <a:p>
            <a:pPr lvl="1"/>
            <a:r>
              <a:rPr lang="en-CA" sz="2000" dirty="0" smtClean="0"/>
              <a:t>ACMP: modify (</a:t>
            </a:r>
            <a:r>
              <a:rPr lang="en-CA" sz="2000" dirty="0" err="1" smtClean="0"/>
              <a:t>u’,v</a:t>
            </a:r>
            <a:r>
              <a:rPr lang="en-CA" sz="2000" dirty="0" smtClean="0"/>
              <a:t>’) to (</a:t>
            </a:r>
            <a:r>
              <a:rPr lang="en-CA" sz="2000" dirty="0" err="1" smtClean="0"/>
              <a:t>u,v</a:t>
            </a:r>
            <a:r>
              <a:rPr lang="en-CA" sz="2000" dirty="0" smtClean="0"/>
              <a:t>) using f(x) mapping</a:t>
            </a:r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marL="457200" lvl="1" indent="0">
              <a:buNone/>
            </a:pPr>
            <a:endParaRPr lang="en-CA" sz="2000" dirty="0" smtClean="0"/>
          </a:p>
          <a:p>
            <a:pPr lvl="1"/>
            <a:r>
              <a:rPr lang="en-CA" sz="2000" dirty="0" smtClean="0"/>
              <a:t> Map (</a:t>
            </a:r>
            <a:r>
              <a:rPr lang="en-CA" sz="2000" dirty="0" err="1" smtClean="0"/>
              <a:t>u,v</a:t>
            </a:r>
            <a:r>
              <a:rPr lang="en-CA" sz="2000" dirty="0" smtClean="0"/>
              <a:t>) to (X,Y,Z) mapping using CMP mapping</a:t>
            </a:r>
            <a:endParaRPr lang="en-CA" sz="2400" dirty="0" smtClean="0"/>
          </a:p>
          <a:p>
            <a:r>
              <a:rPr lang="en-CA" sz="2400" dirty="0" smtClean="0"/>
              <a:t>3D to 2D conversion</a:t>
            </a:r>
          </a:p>
          <a:p>
            <a:pPr lvl="1"/>
            <a:r>
              <a:rPr lang="en-CA" sz="2000" dirty="0" smtClean="0"/>
              <a:t>Start with CMP (</a:t>
            </a:r>
            <a:r>
              <a:rPr lang="en-CA" sz="2000" dirty="0" err="1" smtClean="0"/>
              <a:t>x,y,z</a:t>
            </a:r>
            <a:r>
              <a:rPr lang="en-CA" sz="2000" dirty="0" smtClean="0"/>
              <a:t>) to (</a:t>
            </a:r>
            <a:r>
              <a:rPr lang="en-CA" sz="2000" dirty="0" err="1" smtClean="0"/>
              <a:t>u’,v</a:t>
            </a:r>
            <a:r>
              <a:rPr lang="en-CA" sz="2000" dirty="0" smtClean="0"/>
              <a:t>’) mapping</a:t>
            </a:r>
          </a:p>
          <a:p>
            <a:pPr lvl="1"/>
            <a:r>
              <a:rPr lang="en-CA" sz="2000" dirty="0"/>
              <a:t>ACMP: modify (</a:t>
            </a:r>
            <a:r>
              <a:rPr lang="en-CA" sz="2000" dirty="0" err="1"/>
              <a:t>u’,v</a:t>
            </a:r>
            <a:r>
              <a:rPr lang="en-CA" sz="2000" dirty="0"/>
              <a:t>’) to (</a:t>
            </a:r>
            <a:r>
              <a:rPr lang="en-CA" sz="2000" dirty="0" err="1"/>
              <a:t>u,v</a:t>
            </a:r>
            <a:r>
              <a:rPr lang="en-CA" sz="2000" dirty="0" smtClean="0"/>
              <a:t>) using g(x) mapping</a:t>
            </a:r>
          </a:p>
          <a:p>
            <a:pPr lvl="1"/>
            <a:endParaRPr lang="en-CA" sz="2000" dirty="0" smtClean="0"/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lvl="1"/>
            <a:r>
              <a:rPr lang="en-CA" sz="2000" dirty="0" smtClean="0"/>
              <a:t>Map (</a:t>
            </a:r>
            <a:r>
              <a:rPr lang="en-CA" sz="2000" dirty="0" err="1" smtClean="0"/>
              <a:t>u,v</a:t>
            </a:r>
            <a:r>
              <a:rPr lang="en-CA" sz="2000" dirty="0" smtClean="0"/>
              <a:t>) to (</a:t>
            </a:r>
            <a:r>
              <a:rPr lang="en-CA" sz="2000" dirty="0" err="1" smtClean="0"/>
              <a:t>m,n</a:t>
            </a:r>
            <a:r>
              <a:rPr lang="en-CA" sz="2000" dirty="0" smtClean="0"/>
              <a:t>) position on a cube face using CMP mapping</a:t>
            </a:r>
            <a:endParaRPr lang="en-CA" sz="2000" dirty="0"/>
          </a:p>
          <a:p>
            <a:pPr marL="0" indent="0">
              <a:buNone/>
            </a:pPr>
            <a:endParaRPr lang="en-CA" sz="2400" dirty="0" smtClean="0"/>
          </a:p>
          <a:p>
            <a:endParaRPr lang="en-CA" sz="2400" dirty="0" smtClean="0"/>
          </a:p>
          <a:p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551451" y="2111244"/>
                <a:ext cx="3942939" cy="6992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𝑠𝑔𝑛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′)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0.34−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0.34</m:t>
                                  </m:r>
                                </m:e>
                                <m: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−0.09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e>
                              </m:d>
                            </m:e>
                          </m:rad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0.18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451" y="2111244"/>
                <a:ext cx="3942939" cy="69923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578703" y="2810474"/>
                <a:ext cx="3915687" cy="6992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v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𝑠𝑔𝑛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′)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0.34−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0.34</m:t>
                                  </m:r>
                                </m:e>
                                <m: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−0.09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e>
                              </m:d>
                            </m:e>
                          </m:rad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0.18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703" y="2810474"/>
                <a:ext cx="3915687" cy="69923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551451" y="4950084"/>
                <a:ext cx="3518335" cy="403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u</m:t>
                    </m:r>
                    <m:r>
                      <a:rPr lang="en-US" i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𝑠𝑔𝑛</m:t>
                    </m:r>
                    <m:r>
                      <a:rPr lang="en-US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>
                        <a:latin typeface="Cambria Math" panose="02040503050406030204" pitchFamily="18" charset="0"/>
                      </a:rPr>
                      <m:t>′)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0">
                        <a:latin typeface="Cambria Math" panose="02040503050406030204" pitchFamily="18" charset="0"/>
                      </a:rPr>
                      <m:t>−0.36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sup>
                        <m:r>
                          <a:rPr lang="en-US" i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0">
                        <a:latin typeface="Cambria Math" panose="02040503050406030204" pitchFamily="18" charset="0"/>
                      </a:rPr>
                      <m:t>+1.36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</m:d>
                  </m:oMath>
                </a14:m>
                <a:r>
                  <a:rPr lang="en-US" dirty="0" smtClean="0"/>
                  <a:t>)</a:t>
                </a:r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451" y="4950084"/>
                <a:ext cx="3518335" cy="403828"/>
              </a:xfrm>
              <a:prstGeom prst="rect">
                <a:avLst/>
              </a:prstGeom>
              <a:blipFill rotWithShape="0">
                <a:blip r:embed="rId4"/>
                <a:stretch>
                  <a:fillRect r="-520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551451" y="5353912"/>
                <a:ext cx="3491533" cy="4038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mtClean="0">
                        <a:latin typeface="Cambria Math" panose="02040503050406030204" pitchFamily="18" charset="0"/>
                      </a:rPr>
                      <m:t>v</m:t>
                    </m:r>
                    <m:r>
                      <a:rPr lang="en-US" i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𝑠𝑔𝑛</m:t>
                    </m:r>
                    <m:r>
                      <a:rPr lang="en-US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>
                        <a:latin typeface="Cambria Math" panose="02040503050406030204" pitchFamily="18" charset="0"/>
                      </a:rPr>
                      <m:t>′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)(</m:t>
                    </m:r>
                    <m:r>
                      <a:rPr lang="en-US" i="0">
                        <a:latin typeface="Cambria Math" panose="02040503050406030204" pitchFamily="18" charset="0"/>
                      </a:rPr>
                      <m:t>−0.36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i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sup>
                        <m:r>
                          <a:rPr lang="en-US" i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0">
                        <a:latin typeface="Cambria Math" panose="02040503050406030204" pitchFamily="18" charset="0"/>
                      </a:rPr>
                      <m:t>+1.36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</m:d>
                  </m:oMath>
                </a14:m>
                <a:r>
                  <a:rPr lang="en-US" dirty="0" smtClean="0"/>
                  <a:t>)</a:t>
                </a:r>
                <a:endParaRPr lang="en-US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451" y="5353912"/>
                <a:ext cx="3491533" cy="403828"/>
              </a:xfrm>
              <a:prstGeom prst="rect">
                <a:avLst/>
              </a:prstGeom>
              <a:blipFill rotWithShape="0">
                <a:blip r:embed="rId5"/>
                <a:stretch>
                  <a:fillRect r="-699" b="-223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84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041"/>
            <a:ext cx="10515600" cy="788266"/>
          </a:xfrm>
        </p:spPr>
        <p:txBody>
          <a:bodyPr/>
          <a:lstStyle/>
          <a:p>
            <a:r>
              <a:rPr lang="en-US" dirty="0" smtClean="0"/>
              <a:t>ACMP vs CMP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1052"/>
            <a:ext cx="10515600" cy="5364884"/>
          </a:xfrm>
        </p:spPr>
        <p:txBody>
          <a:bodyPr/>
          <a:lstStyle/>
          <a:p>
            <a:r>
              <a:rPr lang="en-US" sz="2400" dirty="0" smtClean="0"/>
              <a:t>Example 3x2 packing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791" y="1756262"/>
            <a:ext cx="4306200" cy="2859716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706" y="1756261"/>
            <a:ext cx="4314326" cy="28597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61846" y="4634259"/>
            <a:ext cx="132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CMP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08515" y="4615978"/>
            <a:ext cx="1324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ACMP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12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6" y="353402"/>
            <a:ext cx="10515600" cy="725121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6" y="1078523"/>
            <a:ext cx="10515600" cy="5086717"/>
          </a:xfrm>
        </p:spPr>
        <p:txBody>
          <a:bodyPr>
            <a:normAutofit/>
          </a:bodyPr>
          <a:lstStyle/>
          <a:p>
            <a:r>
              <a:rPr lang="en-US" sz="2400" dirty="0"/>
              <a:t>BD-rates (RA) for </a:t>
            </a:r>
            <a:r>
              <a:rPr lang="en-US" sz="2400" dirty="0" smtClean="0"/>
              <a:t>ACMP (3x2) comparison </a:t>
            </a:r>
            <a:r>
              <a:rPr lang="en-US" sz="2400" dirty="0"/>
              <a:t>with ERP following common test conditions for 360-degree video (</a:t>
            </a:r>
            <a:r>
              <a:rPr lang="en-US" sz="2400" dirty="0" smtClean="0"/>
              <a:t>JVET-E1030)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Thanks Samsung </a:t>
            </a:r>
            <a:r>
              <a:rPr lang="en-US" sz="2400" smtClean="0"/>
              <a:t>(JVET-F0092) and </a:t>
            </a:r>
            <a:r>
              <a:rPr lang="en-US" sz="2400" dirty="0" smtClean="0"/>
              <a:t>Interdigital for </a:t>
            </a:r>
            <a:r>
              <a:rPr lang="en-US" sz="2400" smtClean="0"/>
              <a:t>cross checking.</a:t>
            </a:r>
            <a:endParaRPr lang="en-US" sz="2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661722"/>
              </p:ext>
            </p:extLst>
          </p:nvPr>
        </p:nvGraphicFramePr>
        <p:xfrm>
          <a:off x="920261" y="1974667"/>
          <a:ext cx="3710355" cy="3371057"/>
        </p:xfrm>
        <a:graphic>
          <a:graphicData uri="http://schemas.openxmlformats.org/drawingml/2006/table">
            <a:tbl>
              <a:tblPr/>
              <a:tblGrid>
                <a:gridCol w="1746049"/>
                <a:gridCol w="982153"/>
                <a:gridCol w="982153"/>
              </a:tblGrid>
              <a:tr h="3142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Face width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Face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height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2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Trolley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99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GasLamp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99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Skateboarding_in_lot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99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Chairlift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2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KiteFlite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2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Harbor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9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PoleVault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2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AerialCity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99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DrivingInCity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996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DrivingInCountry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982513"/>
              </p:ext>
            </p:extLst>
          </p:nvPr>
        </p:nvGraphicFramePr>
        <p:xfrm>
          <a:off x="5867396" y="1974667"/>
          <a:ext cx="4680440" cy="3371132"/>
        </p:xfrm>
        <a:graphic>
          <a:graphicData uri="http://schemas.openxmlformats.org/drawingml/2006/table">
            <a:tbl>
              <a:tblPr/>
              <a:tblGrid>
                <a:gridCol w="936088"/>
                <a:gridCol w="936088"/>
                <a:gridCol w="936088"/>
                <a:gridCol w="936088"/>
                <a:gridCol w="936088"/>
              </a:tblGrid>
              <a:tr h="34656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Metric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12">
                <a:tc rowSpan="4"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End-to-end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SPSNR-NN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0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SPSNR-I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0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CPP-PSNR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65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WS-PSNR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6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Cross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SPSNR-NN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0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SPSNR-I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65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CPP-PSNR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12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Dynamic Viewport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Viewport0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-18.8%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08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Viewport1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-15.4%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4672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4"/>
            <a:ext cx="10515600" cy="902566"/>
          </a:xfrm>
        </p:spPr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7480"/>
            <a:ext cx="10751288" cy="553113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Adjusted </a:t>
            </a:r>
            <a:r>
              <a:rPr lang="en-CA" sz="2400" dirty="0" err="1" smtClean="0"/>
              <a:t>cubemap</a:t>
            </a:r>
            <a:r>
              <a:rPr lang="en-CA" sz="2400" dirty="0" smtClean="0"/>
              <a:t> projecting with 3×2 packing was </a:t>
            </a:r>
            <a:r>
              <a:rPr lang="en-CA" sz="2400" dirty="0"/>
              <a:t>proposed</a:t>
            </a:r>
          </a:p>
          <a:p>
            <a:r>
              <a:rPr lang="en-CA" sz="2400" dirty="0"/>
              <a:t>Reported coding gain is -</a:t>
            </a:r>
            <a:r>
              <a:rPr lang="en-CA" sz="2400" dirty="0" smtClean="0"/>
              <a:t>11.3% </a:t>
            </a:r>
            <a:r>
              <a:rPr lang="en-CA" sz="2400" dirty="0"/>
              <a:t>(e2e WS-PSNR) compared with ERP for RA conditions</a:t>
            </a:r>
          </a:p>
          <a:p>
            <a:r>
              <a:rPr lang="en-CA" sz="2400" dirty="0" smtClean="0"/>
              <a:t>Request to </a:t>
            </a:r>
            <a:r>
              <a:rPr lang="en-CA" sz="2400" dirty="0"/>
              <a:t>include </a:t>
            </a:r>
            <a:r>
              <a:rPr lang="en-CA" sz="2400" dirty="0" smtClean="0"/>
              <a:t>ACMP </a:t>
            </a:r>
            <a:r>
              <a:rPr lang="en-CA" sz="2400" dirty="0"/>
              <a:t>into the next version of 360Lib for further exploration of 360-degree video coding</a:t>
            </a:r>
            <a:endParaRPr lang="en-US" sz="2400" dirty="0"/>
          </a:p>
          <a:p>
            <a:endParaRPr lang="en-CA" sz="2400" dirty="0" smtClean="0"/>
          </a:p>
          <a:p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CA" sz="2400" dirty="0" smtClean="0"/>
          </a:p>
          <a:p>
            <a:endParaRPr lang="en-CA" sz="2400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0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5208</TotalTime>
  <Words>498</Words>
  <Application>Microsoft Office PowerPoint</Application>
  <PresentationFormat>Widescreen</PresentationFormat>
  <Paragraphs>192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Introduction</vt:lpstr>
      <vt:lpstr>Cubemap projection</vt:lpstr>
      <vt:lpstr>Adjustment function</vt:lpstr>
      <vt:lpstr>ACMP mapping</vt:lpstr>
      <vt:lpstr>ACMP vs CMP</vt:lpstr>
      <vt:lpstr>Results</vt:lpstr>
      <vt:lpstr>Conclusion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Truncated Square Pyramid Projection (TSP) For 360 Video</dc:title>
  <dc:creator>Coban, Muhammed</dc:creator>
  <cp:lastModifiedBy>Coban, Muhammed</cp:lastModifiedBy>
  <cp:revision>78</cp:revision>
  <dcterms:created xsi:type="dcterms:W3CDTF">2016-10-15T01:12:37Z</dcterms:created>
  <dcterms:modified xsi:type="dcterms:W3CDTF">2017-04-02T02:11:00Z</dcterms:modified>
</cp:coreProperties>
</file>