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1" r:id="rId2"/>
    <p:sldId id="356" r:id="rId3"/>
    <p:sldId id="332" r:id="rId4"/>
    <p:sldId id="358" r:id="rId5"/>
    <p:sldId id="339" r:id="rId6"/>
    <p:sldId id="359" r:id="rId7"/>
    <p:sldId id="360" r:id="rId8"/>
    <p:sldId id="361" r:id="rId9"/>
    <p:sldId id="362" r:id="rId10"/>
    <p:sldId id="363" r:id="rId11"/>
    <p:sldId id="365" r:id="rId12"/>
    <p:sldId id="366" r:id="rId13"/>
    <p:sldId id="367" r:id="rId14"/>
    <p:sldId id="348" r:id="rId15"/>
    <p:sldId id="349" r:id="rId16"/>
    <p:sldId id="342" r:id="rId17"/>
    <p:sldId id="357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7581" autoAdjust="0"/>
  </p:normalViewPr>
  <p:slideViewPr>
    <p:cSldViewPr>
      <p:cViewPr varScale="1">
        <p:scale>
          <a:sx n="88" d="100"/>
          <a:sy n="88" d="100"/>
        </p:scale>
        <p:origin x="1109" y="67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panusopone\Desktop\EE1_Trade_Off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AATM\EE1_Trade_Off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539302727128004E-2"/>
          <c:y val="6.9401659665521018E-2"/>
          <c:w val="0.85820319335083117"/>
          <c:h val="0.89814814814814814"/>
        </c:manualLayout>
      </c:layout>
      <c:scatterChart>
        <c:scatterStyle val="lineMarker"/>
        <c:varyColors val="0"/>
        <c:ser>
          <c:idx val="3"/>
          <c:order val="0"/>
          <c:tx>
            <c:v>UW-Planar ARSS change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'UW-Planar'!$F$3:$F$5</c:f>
              <c:numCache>
                <c:formatCode>0%</c:formatCode>
                <c:ptCount val="3"/>
                <c:pt idx="0">
                  <c:v>0.99</c:v>
                </c:pt>
                <c:pt idx="1">
                  <c:v>0.85</c:v>
                </c:pt>
                <c:pt idx="2">
                  <c:v>0.7</c:v>
                </c:pt>
              </c:numCache>
            </c:numRef>
          </c:xVal>
          <c:yVal>
            <c:numRef>
              <c:f>'UW-Planar'!$G$3:$G$5</c:f>
              <c:numCache>
                <c:formatCode>0.00%</c:formatCode>
                <c:ptCount val="3"/>
                <c:pt idx="0">
                  <c:v>-1.5E-3</c:v>
                </c:pt>
                <c:pt idx="1">
                  <c:v>-4.0000000000000002E-4</c:v>
                </c:pt>
                <c:pt idx="2">
                  <c:v>2E-3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D50-43A4-BD7D-3A2437738753}"/>
            </c:ext>
          </c:extLst>
        </c:ser>
        <c:ser>
          <c:idx val="2"/>
          <c:order val="1"/>
          <c:tx>
            <c:v>UW-Planar PDPC&amp;ARSS change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'UW-Planar'!$K$3:$K$5</c:f>
              <c:numCache>
                <c:formatCode>0%</c:formatCode>
                <c:ptCount val="3"/>
                <c:pt idx="0">
                  <c:v>0.99</c:v>
                </c:pt>
                <c:pt idx="1">
                  <c:v>0.77</c:v>
                </c:pt>
                <c:pt idx="2">
                  <c:v>0.55000000000000004</c:v>
                </c:pt>
              </c:numCache>
            </c:numRef>
          </c:xVal>
          <c:yVal>
            <c:numRef>
              <c:f>'UW-Planar'!$L$3:$L$5</c:f>
              <c:numCache>
                <c:formatCode>0.00%</c:formatCode>
                <c:ptCount val="3"/>
                <c:pt idx="0">
                  <c:v>-1.5E-3</c:v>
                </c:pt>
                <c:pt idx="1">
                  <c:v>1.4E-3</c:v>
                </c:pt>
                <c:pt idx="2">
                  <c:v>5.5999999999999999E-3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D50-43A4-BD7D-3A2437738753}"/>
            </c:ext>
          </c:extLst>
        </c:ser>
        <c:ser>
          <c:idx val="1"/>
          <c:order val="2"/>
          <c:tx>
            <c:v>UW-Planar PDPC change</c:v>
          </c:tx>
          <c:spPr>
            <a:ln w="254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5064871125993059"/>
                  <c:y val="0.1603469632085463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ARSS only change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D50-43A4-BD7D-3A2437738753}"/>
                </c:ext>
              </c:extLst>
            </c:dLbl>
            <c:dLbl>
              <c:idx val="1"/>
              <c:layout>
                <c:manualLayout>
                  <c:x val="-0.10762644240570624"/>
                  <c:y val="0.129738108394345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PDPC only change</a:t>
                    </a:r>
                  </a:p>
                  <a:p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982620945731717"/>
                      <c:h val="9.99345055109633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D50-43A4-BD7D-3A2437738753}"/>
                </c:ext>
              </c:extLst>
            </c:dLbl>
            <c:dLbl>
              <c:idx val="2"/>
              <c:layout>
                <c:manualLayout>
                  <c:x val="-0.2961497996855087"/>
                  <c:y val="0.1496615554634616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PDPC and</a:t>
                    </a:r>
                    <a:r>
                      <a:rPr lang="en-US" baseline="0"/>
                      <a:t> ARSS change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73569628159085"/>
                      <c:h val="0.133987220849338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D50-43A4-BD7D-3A24377387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'UW-Planar'!$A$3:$A$5</c:f>
              <c:numCache>
                <c:formatCode>0%</c:formatCode>
                <c:ptCount val="3"/>
                <c:pt idx="0">
                  <c:v>0.99</c:v>
                </c:pt>
                <c:pt idx="1">
                  <c:v>0.91</c:v>
                </c:pt>
                <c:pt idx="2">
                  <c:v>0.83</c:v>
                </c:pt>
              </c:numCache>
            </c:numRef>
          </c:xVal>
          <c:yVal>
            <c:numRef>
              <c:f>'UW-Planar'!$B$3:$B$5</c:f>
              <c:numCache>
                <c:formatCode>0.00%</c:formatCode>
                <c:ptCount val="3"/>
                <c:pt idx="0">
                  <c:v>-1.5E-3</c:v>
                </c:pt>
                <c:pt idx="1">
                  <c:v>-1E-4</c:v>
                </c:pt>
                <c:pt idx="2">
                  <c:v>2.3999999999999998E-3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D50-43A4-BD7D-3A2437738753}"/>
            </c:ext>
          </c:extLst>
        </c:ser>
        <c:ser>
          <c:idx val="0"/>
          <c:order val="3"/>
          <c:tx>
            <c:v>AI anchor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1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diamond"/>
              <c:size val="10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8D50-43A4-BD7D-3A2437738753}"/>
              </c:ext>
            </c:extLst>
          </c:dPt>
          <c:xVal>
            <c:numRef>
              <c:f>'UW-Planar'!$P$3</c:f>
              <c:numCache>
                <c:formatCode>0%</c:formatCode>
                <c:ptCount val="1"/>
                <c:pt idx="0">
                  <c:v>1</c:v>
                </c:pt>
              </c:numCache>
            </c:numRef>
          </c:xVal>
          <c:yVal>
            <c:numRef>
              <c:f>'UW-Planar'!$Q$3</c:f>
              <c:numCache>
                <c:formatCode>0.00%</c:formatCode>
                <c:ptCount val="1"/>
                <c:pt idx="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8D50-43A4-BD7D-3A24377387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415584"/>
        <c:axId val="193415968"/>
      </c:scatterChart>
      <c:valAx>
        <c:axId val="193415584"/>
        <c:scaling>
          <c:orientation val="minMax"/>
          <c:min val="0.5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Encoding Run-time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415968"/>
        <c:crosses val="autoZero"/>
        <c:crossBetween val="midCat"/>
      </c:valAx>
      <c:valAx>
        <c:axId val="193415968"/>
        <c:scaling>
          <c:orientation val="maxMin"/>
          <c:min val="-4.000000000000001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BD-rates</a:t>
                </a:r>
              </a:p>
            </c:rich>
          </c:tx>
          <c:layout>
            <c:manualLayout>
              <c:xMode val="edge"/>
              <c:yMode val="edge"/>
              <c:x val="2.7034643835809311E-2"/>
              <c:y val="0.418794032324906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415584"/>
        <c:crosses val="autoZero"/>
        <c:crossBetween val="midCat"/>
        <c:majorUnit val="4.000000000000001E-3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487600631490178"/>
          <c:y val="0.59995491962202485"/>
          <c:w val="0.2934600313770977"/>
          <c:h val="0.400045125938205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539302727128004E-2"/>
          <c:y val="6.9401659665521018E-2"/>
          <c:w val="0.85820319335083117"/>
          <c:h val="0.89814814814814814"/>
        </c:manualLayout>
      </c:layout>
      <c:scatterChart>
        <c:scatterStyle val="lineMarker"/>
        <c:varyColors val="0"/>
        <c:ser>
          <c:idx val="1"/>
          <c:order val="0"/>
          <c:tx>
            <c:v>UW-Planar PDPC change</c:v>
          </c:tx>
          <c:spPr>
            <a:ln w="254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25543307086614175"/>
                  <c:y val="-2.18423509820965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UW-Planar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681-4499-9E4E-8639F627E4DD}"/>
                </c:ext>
              </c:extLst>
            </c:dLbl>
            <c:dLbl>
              <c:idx val="1"/>
              <c:layout>
                <c:manualLayout>
                  <c:x val="5.7076732269141896E-3"/>
                  <c:y val="0.1065668801804846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JVET-Planar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982620945731717"/>
                      <c:h val="9.99345055109633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681-4499-9E4E-8639F627E4DD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17229560928383403"/>
                      <c:h val="0.163314335600799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681-4499-9E4E-8639F627E4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Combined!$A$3:$A$5</c:f>
              <c:numCache>
                <c:formatCode>0%</c:formatCode>
                <c:ptCount val="3"/>
                <c:pt idx="0">
                  <c:v>0.99</c:v>
                </c:pt>
                <c:pt idx="1">
                  <c:v>0.91</c:v>
                </c:pt>
                <c:pt idx="2">
                  <c:v>0.83</c:v>
                </c:pt>
              </c:numCache>
            </c:numRef>
          </c:xVal>
          <c:yVal>
            <c:numRef>
              <c:f>Combined!$B$3:$B$5</c:f>
              <c:numCache>
                <c:formatCode>0.00%</c:formatCode>
                <c:ptCount val="3"/>
                <c:pt idx="0">
                  <c:v>-1.5E-3</c:v>
                </c:pt>
                <c:pt idx="1">
                  <c:v>-1E-4</c:v>
                </c:pt>
                <c:pt idx="2">
                  <c:v>2.3999999999999998E-3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681-4499-9E4E-8639F627E4DD}"/>
            </c:ext>
          </c:extLst>
        </c:ser>
        <c:ser>
          <c:idx val="3"/>
          <c:order val="1"/>
          <c:tx>
            <c:v>UW-Planar ARSS change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Combined!$F$3:$F$5</c:f>
              <c:numCache>
                <c:formatCode>0%</c:formatCode>
                <c:ptCount val="3"/>
                <c:pt idx="0">
                  <c:v>0.99</c:v>
                </c:pt>
                <c:pt idx="1">
                  <c:v>0.85</c:v>
                </c:pt>
                <c:pt idx="2">
                  <c:v>0.7</c:v>
                </c:pt>
              </c:numCache>
            </c:numRef>
          </c:xVal>
          <c:yVal>
            <c:numRef>
              <c:f>Combined!$G$3:$G$5</c:f>
              <c:numCache>
                <c:formatCode>0.00%</c:formatCode>
                <c:ptCount val="3"/>
                <c:pt idx="0">
                  <c:v>-1.5E-3</c:v>
                </c:pt>
                <c:pt idx="1">
                  <c:v>-4.0000000000000002E-4</c:v>
                </c:pt>
                <c:pt idx="2">
                  <c:v>2E-3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E85-4707-854C-BDD001AE5570}"/>
            </c:ext>
          </c:extLst>
        </c:ser>
        <c:ser>
          <c:idx val="2"/>
          <c:order val="2"/>
          <c:tx>
            <c:v>UW-Planar PDPC&amp;ARSS change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Combined!$K$3:$K$5</c:f>
              <c:numCache>
                <c:formatCode>0%</c:formatCode>
                <c:ptCount val="3"/>
                <c:pt idx="0">
                  <c:v>0.99</c:v>
                </c:pt>
                <c:pt idx="1">
                  <c:v>0.77</c:v>
                </c:pt>
                <c:pt idx="2">
                  <c:v>0.55000000000000004</c:v>
                </c:pt>
              </c:numCache>
            </c:numRef>
          </c:xVal>
          <c:yVal>
            <c:numRef>
              <c:f>Combined!$L$3:$L$5</c:f>
              <c:numCache>
                <c:formatCode>0.00%</c:formatCode>
                <c:ptCount val="3"/>
                <c:pt idx="0">
                  <c:v>-1.5E-3</c:v>
                </c:pt>
                <c:pt idx="1">
                  <c:v>1.4E-3</c:v>
                </c:pt>
                <c:pt idx="2">
                  <c:v>5.5999999999999999E-3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E85-4707-854C-BDD001AE5570}"/>
            </c:ext>
          </c:extLst>
        </c:ser>
        <c:ser>
          <c:idx val="0"/>
          <c:order val="3"/>
          <c:tx>
            <c:v>JVET PDPC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Combined!$P$3:$P$5</c:f>
              <c:numCache>
                <c:formatCode>0%</c:formatCode>
                <c:ptCount val="3"/>
                <c:pt idx="0">
                  <c:v>1</c:v>
                </c:pt>
                <c:pt idx="1">
                  <c:v>0.91</c:v>
                </c:pt>
                <c:pt idx="2">
                  <c:v>0.83</c:v>
                </c:pt>
              </c:numCache>
            </c:numRef>
          </c:xVal>
          <c:yVal>
            <c:numRef>
              <c:f>Combined!$Q$3:$Q$5</c:f>
              <c:numCache>
                <c:formatCode>0.00%</c:formatCode>
                <c:ptCount val="3"/>
                <c:pt idx="0">
                  <c:v>0</c:v>
                </c:pt>
                <c:pt idx="1">
                  <c:v>3.8E-3</c:v>
                </c:pt>
                <c:pt idx="2">
                  <c:v>7.1000000000000004E-3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E85-4707-854C-BDD001AE5570}"/>
            </c:ext>
          </c:extLst>
        </c:ser>
        <c:ser>
          <c:idx val="4"/>
          <c:order val="4"/>
          <c:tx>
            <c:v>JVET ARSS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Combined!$S$3:$S$5</c:f>
              <c:numCache>
                <c:formatCode>0%</c:formatCode>
                <c:ptCount val="3"/>
                <c:pt idx="0">
                  <c:v>1</c:v>
                </c:pt>
                <c:pt idx="1">
                  <c:v>0.85</c:v>
                </c:pt>
                <c:pt idx="2">
                  <c:v>0.7</c:v>
                </c:pt>
              </c:numCache>
            </c:numRef>
          </c:xVal>
          <c:yVal>
            <c:numRef>
              <c:f>Combined!$T$3:$T$5</c:f>
              <c:numCache>
                <c:formatCode>0.00%</c:formatCode>
                <c:ptCount val="3"/>
                <c:pt idx="0">
                  <c:v>0</c:v>
                </c:pt>
                <c:pt idx="1">
                  <c:v>1.1000000000000001E-3</c:v>
                </c:pt>
                <c:pt idx="2">
                  <c:v>3.0999999999999999E-3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8E85-4707-854C-BDD001AE5570}"/>
            </c:ext>
          </c:extLst>
        </c:ser>
        <c:ser>
          <c:idx val="5"/>
          <c:order val="5"/>
          <c:tx>
            <c:v>JVET PDPC&amp;ARSS</c:v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Combined!$V$3:$V$5</c:f>
              <c:numCache>
                <c:formatCode>0%</c:formatCode>
                <c:ptCount val="3"/>
                <c:pt idx="0">
                  <c:v>1</c:v>
                </c:pt>
                <c:pt idx="1">
                  <c:v>0.77</c:v>
                </c:pt>
                <c:pt idx="2">
                  <c:v>0.55000000000000004</c:v>
                </c:pt>
              </c:numCache>
            </c:numRef>
          </c:xVal>
          <c:yVal>
            <c:numRef>
              <c:f>Combined!$W$3:$W$5</c:f>
              <c:numCache>
                <c:formatCode>0.00%</c:formatCode>
                <c:ptCount val="3"/>
                <c:pt idx="0">
                  <c:v>0</c:v>
                </c:pt>
                <c:pt idx="1">
                  <c:v>5.4000000000000003E-3</c:v>
                </c:pt>
                <c:pt idx="2">
                  <c:v>9.9000000000000008E-3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E85-4707-854C-BDD001AE55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4525952"/>
        <c:axId val="174526344"/>
      </c:scatterChart>
      <c:valAx>
        <c:axId val="174525952"/>
        <c:scaling>
          <c:orientation val="minMax"/>
          <c:min val="0.5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Encoding Run-time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526344"/>
        <c:crosses val="autoZero"/>
        <c:crossBetween val="midCat"/>
      </c:valAx>
      <c:valAx>
        <c:axId val="174526344"/>
        <c:scaling>
          <c:orientation val="maxMin"/>
          <c:min val="-4.000000000000001E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BD-rates</a:t>
                </a:r>
              </a:p>
            </c:rich>
          </c:tx>
          <c:layout>
            <c:manualLayout>
              <c:xMode val="edge"/>
              <c:yMode val="edge"/>
              <c:x val="2.7034692203132468E-2"/>
              <c:y val="0.328150675150210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525952"/>
        <c:crosses val="autoZero"/>
        <c:crossBetween val="midCat"/>
        <c:majorUnit val="4.000000000000001E-3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487600631490178"/>
          <c:y val="0.59995491962202485"/>
          <c:w val="0.2934600313770977"/>
          <c:h val="0.363220658102022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4/1/2017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4/1/2017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4/1/2017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4/1/2017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4/1/2017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4/1/2017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4/1/2017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4/1/2017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4/1/2017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4/1/2017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4/1/2017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4/1/2017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4/1/2017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4/1/2017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EE1: Unequal Weight Planar Prediction, Constrained PDPC, and Constrained ARSS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JVET-F0024)</a:t>
            </a: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and 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Reference Sample Smoothing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F1867-D5B5-4F24-AAAD-74C90EE75DF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8458199" cy="541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538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Constrained ARSS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CB039-DFA6-479D-9545-BCB85D13A8A8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F1867-D5B5-4F24-AAAD-74C90EE75DF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838200" y="990600"/>
            <a:ext cx="7016679" cy="4726501"/>
            <a:chOff x="22401" y="8322"/>
            <a:chExt cx="66394" cy="46811"/>
          </a:xfrm>
        </p:grpSpPr>
        <p:sp>
          <p:nvSpPr>
            <p:cNvPr id="7" name="Flowchart: Decision 6"/>
            <p:cNvSpPr>
              <a:spLocks noChangeArrowheads="1"/>
            </p:cNvSpPr>
            <p:nvPr/>
          </p:nvSpPr>
          <p:spPr bwMode="auto">
            <a:xfrm>
              <a:off x="40962" y="16406"/>
              <a:ext cx="16459" cy="9315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Constrained Mode?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43851" y="8322"/>
              <a:ext cx="13089" cy="5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kern="1200" dirty="0">
                  <a:solidFill>
                    <a:srgbClr val="000000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Intra projection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kern="1200" dirty="0">
                  <a:solidFill>
                    <a:srgbClr val="000000"/>
                  </a:solidFill>
                  <a:effectLst>
                    <a:outerShdw blurRad="50800" dist="38100" dir="2700000" algn="tl">
                      <a:srgbClr val="000000">
                        <a:alpha val="40000"/>
                      </a:srgbClr>
                    </a:outerShdw>
                  </a:effectLst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mode number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0" name="Straight Arrow Connector 9"/>
            <p:cNvCxnSpPr>
              <a:cxnSpLocks noChangeShapeType="1"/>
            </p:cNvCxnSpPr>
            <p:nvPr/>
          </p:nvCxnSpPr>
          <p:spPr bwMode="auto">
            <a:xfrm>
              <a:off x="49192" y="13611"/>
              <a:ext cx="0" cy="2795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Flowchart: Decision 10"/>
            <p:cNvSpPr>
              <a:spLocks noChangeArrowheads="1"/>
            </p:cNvSpPr>
            <p:nvPr/>
          </p:nvSpPr>
          <p:spPr bwMode="auto">
            <a:xfrm>
              <a:off x="63888" y="26978"/>
              <a:ext cx="14130" cy="7996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Filtering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flag == 1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Flowchart: Decision 13"/>
            <p:cNvSpPr>
              <a:spLocks noChangeArrowheads="1"/>
            </p:cNvSpPr>
            <p:nvPr/>
          </p:nvSpPr>
          <p:spPr bwMode="auto">
            <a:xfrm>
              <a:off x="54221" y="37197"/>
              <a:ext cx="13477" cy="6981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Can filtering flag be hidden?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Flowchart: Decision 14"/>
            <p:cNvSpPr>
              <a:spLocks noChangeArrowheads="1"/>
            </p:cNvSpPr>
            <p:nvPr/>
          </p:nvSpPr>
          <p:spPr bwMode="auto">
            <a:xfrm>
              <a:off x="75089" y="37197"/>
              <a:ext cx="13478" cy="6981"/>
            </a:xfrm>
            <a:prstGeom prst="flowChartDecision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0" tIns="45720" rIns="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Can filtering flag be hidden?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6" name="Straight Arrow Connector 24"/>
            <p:cNvCxnSpPr>
              <a:cxnSpLocks noChangeShapeType="1"/>
            </p:cNvCxnSpPr>
            <p:nvPr/>
          </p:nvCxnSpPr>
          <p:spPr bwMode="auto">
            <a:xfrm>
              <a:off x="57421" y="21063"/>
              <a:ext cx="13532" cy="5915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Arrow Connector 24"/>
            <p:cNvCxnSpPr>
              <a:cxnSpLocks noChangeShapeType="1"/>
            </p:cNvCxnSpPr>
            <p:nvPr/>
          </p:nvCxnSpPr>
          <p:spPr bwMode="auto">
            <a:xfrm rot="10800000" flipV="1">
              <a:off x="28682" y="21063"/>
              <a:ext cx="12280" cy="5915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Arrow Connector 24"/>
            <p:cNvCxnSpPr>
              <a:cxnSpLocks noChangeShapeType="1"/>
            </p:cNvCxnSpPr>
            <p:nvPr/>
          </p:nvCxnSpPr>
          <p:spPr bwMode="auto">
            <a:xfrm rot="10800000" flipV="1">
              <a:off x="60959" y="30976"/>
              <a:ext cx="2929" cy="6221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24"/>
            <p:cNvCxnSpPr>
              <a:cxnSpLocks noChangeShapeType="1"/>
            </p:cNvCxnSpPr>
            <p:nvPr/>
          </p:nvCxnSpPr>
          <p:spPr bwMode="auto">
            <a:xfrm>
              <a:off x="78018" y="30976"/>
              <a:ext cx="3810" cy="6221"/>
            </a:xfrm>
            <a:prstGeom prst="bentConnector2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Arrow Connector 23"/>
            <p:cNvCxnSpPr>
              <a:cxnSpLocks noChangeShapeType="1"/>
            </p:cNvCxnSpPr>
            <p:nvPr/>
          </p:nvCxnSpPr>
          <p:spPr bwMode="auto">
            <a:xfrm>
              <a:off x="67698" y="40688"/>
              <a:ext cx="7391" cy="0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2401" y="27127"/>
              <a:ext cx="12406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Don’t hide the flag and don’t filter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reference samples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5638" y="49173"/>
              <a:ext cx="12407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Hide </a:t>
              </a:r>
              <a:r>
                <a:rPr lang="en-US" sz="900" dirty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the flag and don’t filter reference samples</a:t>
              </a:r>
              <a:endParaRPr lang="en-US" sz="900" dirty="0"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74861" y="49173"/>
              <a:ext cx="13934" cy="5960"/>
            </a:xfrm>
            <a:prstGeom prst="rect">
              <a:avLst/>
            </a:prstGeom>
            <a:solidFill>
              <a:schemeClr val="bg1">
                <a:lumMod val="100000"/>
                <a:lumOff val="0"/>
              </a:schemeClr>
            </a:solidFill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Hide the flag and filter reference samples using the 5 tap LPF with </a:t>
              </a: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weights</a:t>
              </a: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[2, 3, 6, 3, 2</a:t>
              </a:r>
              <a:r>
                <a:rPr lang="en-US" sz="9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]/16</a:t>
              </a:r>
              <a:endParaRPr lang="en-US" sz="9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70630" y="39260"/>
              <a:ext cx="1528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34742" y="44786"/>
              <a:ext cx="1527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49615" y="39262"/>
              <a:ext cx="1527" cy="15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37" name="Straight Arrow Connector 36"/>
            <p:cNvCxnSpPr>
              <a:cxnSpLocks noChangeShapeType="1"/>
            </p:cNvCxnSpPr>
            <p:nvPr/>
          </p:nvCxnSpPr>
          <p:spPr bwMode="auto">
            <a:xfrm flipH="1">
              <a:off x="81828" y="44178"/>
              <a:ext cx="0" cy="4995"/>
            </a:xfrm>
            <a:prstGeom prst="straightConnector1">
              <a:avLst/>
            </a:prstGeom>
            <a:noFill/>
            <a:ln w="1270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TextBox 85"/>
            <p:cNvSpPr txBox="1">
              <a:spLocks noChangeArrowheads="1"/>
            </p:cNvSpPr>
            <p:nvPr/>
          </p:nvSpPr>
          <p:spPr bwMode="auto">
            <a:xfrm>
              <a:off x="38065" y="18626"/>
              <a:ext cx="3219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0" name="TextBox 86"/>
            <p:cNvSpPr txBox="1">
              <a:spLocks noChangeArrowheads="1"/>
            </p:cNvSpPr>
            <p:nvPr/>
          </p:nvSpPr>
          <p:spPr bwMode="auto">
            <a:xfrm>
              <a:off x="57421" y="18626"/>
              <a:ext cx="2900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2" name="TextBox 88"/>
            <p:cNvSpPr txBox="1">
              <a:spLocks noChangeArrowheads="1"/>
            </p:cNvSpPr>
            <p:nvPr/>
          </p:nvSpPr>
          <p:spPr bwMode="auto">
            <a:xfrm>
              <a:off x="77545" y="28505"/>
              <a:ext cx="4369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3" name="TextBox 89"/>
            <p:cNvSpPr txBox="1">
              <a:spLocks noChangeArrowheads="1"/>
            </p:cNvSpPr>
            <p:nvPr/>
          </p:nvSpPr>
          <p:spPr bwMode="auto">
            <a:xfrm>
              <a:off x="61122" y="28488"/>
              <a:ext cx="3940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6" name="TextBox 92"/>
            <p:cNvSpPr txBox="1">
              <a:spLocks noChangeArrowheads="1"/>
            </p:cNvSpPr>
            <p:nvPr/>
          </p:nvSpPr>
          <p:spPr bwMode="auto">
            <a:xfrm>
              <a:off x="67023" y="38427"/>
              <a:ext cx="3940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7" name="TextBox 93"/>
            <p:cNvSpPr txBox="1">
              <a:spLocks noChangeArrowheads="1"/>
            </p:cNvSpPr>
            <p:nvPr/>
          </p:nvSpPr>
          <p:spPr bwMode="auto">
            <a:xfrm>
              <a:off x="72566" y="38297"/>
              <a:ext cx="3940" cy="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no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49" name="TextBox 95"/>
            <p:cNvSpPr txBox="1">
              <a:spLocks noChangeArrowheads="1"/>
            </p:cNvSpPr>
            <p:nvPr/>
          </p:nvSpPr>
          <p:spPr bwMode="auto">
            <a:xfrm>
              <a:off x="50854" y="38133"/>
              <a:ext cx="4368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51" name="TextBox 97"/>
            <p:cNvSpPr txBox="1">
              <a:spLocks noChangeArrowheads="1"/>
            </p:cNvSpPr>
            <p:nvPr/>
          </p:nvSpPr>
          <p:spPr bwMode="auto">
            <a:xfrm>
              <a:off x="81910" y="43632"/>
              <a:ext cx="4369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91440" tIns="45720" rIns="91440" bIns="45720" anchor="t" anchorCtr="0" upright="1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9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yes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</p:grp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598645" y="5111318"/>
            <a:ext cx="1311202" cy="601780"/>
          </a:xfrm>
          <a:prstGeom prst="rect">
            <a:avLst/>
          </a:prstGeom>
          <a:solidFill>
            <a:schemeClr val="bg1">
              <a:lumMod val="100000"/>
              <a:lumOff val="0"/>
            </a:schemeClr>
          </a:solidFill>
          <a:ln w="127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Don’t hide the flag and don’t filter reference samples</a:t>
            </a:r>
            <a:endParaRPr lang="en-US" sz="9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65" name="Straight Arrow Connector 24"/>
          <p:cNvCxnSpPr>
            <a:cxnSpLocks noChangeShapeType="1"/>
            <a:endCxn id="27" idx="0"/>
          </p:cNvCxnSpPr>
          <p:nvPr/>
        </p:nvCxnSpPr>
        <p:spPr bwMode="auto">
          <a:xfrm rot="10800000" flipV="1">
            <a:off x="2892720" y="4258539"/>
            <a:ext cx="1304479" cy="856781"/>
          </a:xfrm>
          <a:prstGeom prst="bentConnector2">
            <a:avLst/>
          </a:prstGeom>
          <a:noFill/>
          <a:ln w="12700">
            <a:solidFill>
              <a:schemeClr val="tx1">
                <a:lumMod val="100000"/>
                <a:lumOff val="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Arrow Connector 24"/>
          <p:cNvCxnSpPr>
            <a:endCxn id="61" idx="0"/>
          </p:cNvCxnSpPr>
          <p:nvPr/>
        </p:nvCxnSpPr>
        <p:spPr>
          <a:xfrm rot="5400000">
            <a:off x="5233562" y="4278811"/>
            <a:ext cx="853192" cy="811823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15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Constrained list: </a:t>
            </a:r>
            <a:r>
              <a:rPr lang="en-US" dirty="0"/>
              <a:t>diff = </a:t>
            </a:r>
            <a:r>
              <a:rPr lang="en-US" dirty="0" smtClean="0"/>
              <a:t>min(|</a:t>
            </a:r>
            <a:r>
              <a:rPr lang="en-US" dirty="0" err="1" smtClean="0"/>
              <a:t>uiDirMode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 smtClean="0"/>
              <a:t>HOR_IDX|,|</a:t>
            </a:r>
            <a:r>
              <a:rPr lang="en-US" dirty="0" err="1" smtClean="0"/>
              <a:t>uiDirMode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 smtClean="0"/>
              <a:t>VER_IDX|)</a:t>
            </a:r>
          </a:p>
          <a:p>
            <a:pPr lvl="1"/>
            <a:r>
              <a:rPr lang="en-US" dirty="0" smtClean="0"/>
              <a:t>Not hide ARSS filter flag for modes in constrained list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65020"/>
              </p:ext>
            </p:extLst>
          </p:nvPr>
        </p:nvGraphicFramePr>
        <p:xfrm>
          <a:off x="2124394" y="2743200"/>
          <a:ext cx="4936485" cy="3048003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043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7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8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21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7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UW-Planar (as in Test 1)</a:t>
            </a:r>
          </a:p>
          <a:p>
            <a:pPr lvl="1"/>
            <a:r>
              <a:rPr lang="en-US" dirty="0"/>
              <a:t>Constrained list: diff = min(|</a:t>
            </a:r>
            <a:r>
              <a:rPr lang="en-US" dirty="0" err="1"/>
              <a:t>uiDirMode</a:t>
            </a:r>
            <a:r>
              <a:rPr lang="en-US" dirty="0"/>
              <a:t> - HOR_IDX|,|</a:t>
            </a:r>
            <a:r>
              <a:rPr lang="en-US" dirty="0" err="1"/>
              <a:t>uiDirMode</a:t>
            </a:r>
            <a:r>
              <a:rPr lang="en-US" dirty="0"/>
              <a:t> - VER_IDX|)</a:t>
            </a:r>
          </a:p>
          <a:p>
            <a:pPr lvl="1"/>
            <a:r>
              <a:rPr lang="en-US" dirty="0" smtClean="0"/>
              <a:t>Hide </a:t>
            </a:r>
            <a:r>
              <a:rPr lang="en-US" dirty="0"/>
              <a:t>ARSS filter flag for modes in constrained </a:t>
            </a:r>
            <a:r>
              <a:rPr lang="en-US" dirty="0" smtClean="0"/>
              <a:t>list, as necessary</a:t>
            </a: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407574"/>
              </p:ext>
            </p:extLst>
          </p:nvPr>
        </p:nvGraphicFramePr>
        <p:xfrm>
          <a:off x="2124394" y="2743200"/>
          <a:ext cx="4936485" cy="3048002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948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9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29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16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Efficiency vs Complexity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Trade-offs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4/1/2017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5C63C3B-72BA-4E9A-A9DF-3D4C037D13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133419"/>
              </p:ext>
            </p:extLst>
          </p:nvPr>
        </p:nvGraphicFramePr>
        <p:xfrm>
          <a:off x="203200" y="1295401"/>
          <a:ext cx="8736013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531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UW-Planar provides coding gain for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JEM-5.0.1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-0.15% BD-rate gain at 99% encoding time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PDPC reduces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JEM-5.0.1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encoder complexity</a:t>
            </a:r>
          </a:p>
          <a:p>
            <a:pPr lvl="1"/>
            <a:r>
              <a:rPr lang="en-US" dirty="0" smtClean="0"/>
              <a:t>4-mode version provides -0.01% gain at 91% encoding time</a:t>
            </a:r>
            <a:endParaRPr lang="en-US" dirty="0"/>
          </a:p>
          <a:p>
            <a:pPr lvl="1"/>
            <a:r>
              <a:rPr lang="en-US" dirty="0" smtClean="0"/>
              <a:t>3-mode version provides 0.01% loss at 91% encoding time</a:t>
            </a:r>
            <a:endParaRPr lang="en-US" dirty="0"/>
          </a:p>
          <a:p>
            <a:pPr lvl="1"/>
            <a:r>
              <a:rPr lang="en-US" dirty="0" smtClean="0"/>
              <a:t>0.16%-0.18% loss when restricting changes to encoder only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Constrained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ARSS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reduces JEM-5.0.1 encoder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complexity</a:t>
            </a:r>
          </a:p>
          <a:p>
            <a:pPr lvl="1"/>
            <a:r>
              <a:rPr lang="en-US" dirty="0" smtClean="0"/>
              <a:t>-0.04% BD-rate </a:t>
            </a:r>
            <a:r>
              <a:rPr lang="en-US" dirty="0"/>
              <a:t>gain at </a:t>
            </a:r>
            <a:r>
              <a:rPr lang="en-US" dirty="0" smtClean="0"/>
              <a:t>85% </a:t>
            </a:r>
            <a:r>
              <a:rPr lang="en-US" dirty="0"/>
              <a:t>encoding </a:t>
            </a:r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0.25% loss when restricting changes to encoder only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ARRIS_FIX macro required to compile with PDPC, ARSS disabled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 adoption of UW-Planar and ARRIS_FIX in JEM-6.0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ETRI, Sharp, LG, and Qualcomm for </a:t>
            </a:r>
          </a:p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cross-checking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Comments?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Efficiency vs Complexity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Trade-off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4/1/2017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5C63C3B-72BA-4E9A-A9DF-3D4C037D13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4059455"/>
              </p:ext>
            </p:extLst>
          </p:nvPr>
        </p:nvGraphicFramePr>
        <p:xfrm>
          <a:off x="228600" y="1185863"/>
          <a:ext cx="8728075" cy="452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358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EE1 Intra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contribution, E0068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5909"/>
              </p:ext>
            </p:extLst>
          </p:nvPr>
        </p:nvGraphicFramePr>
        <p:xfrm>
          <a:off x="457200" y="1600197"/>
          <a:ext cx="7924799" cy="4455692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387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8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Test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Tester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Cross-checker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7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ETRI      (F0047)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modes 2, 18, 34, and 50 (as proposed)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Sharp </a:t>
                      </a:r>
                      <a:r>
                        <a:rPr lang="en-US" sz="1600" baseline="0" dirty="0" smtClean="0">
                          <a:effectLst/>
                        </a:rPr>
                        <a:t>   </a:t>
                      </a:r>
                      <a:r>
                        <a:rPr lang="en-US" sz="1600" dirty="0" smtClean="0">
                          <a:effectLst/>
                        </a:rPr>
                        <a:t>(F0045)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modes 2, 18, 34, and 50 w/o syntax modification (encoder only)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Sharp    (F0045)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PDPC restricted for different number of modes (with decoding process changed)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LG         (F0070)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56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UW-Planar with PDPC restricted for different number of modes w/o syntax modification (encoder only)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ARRIS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74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ARSS restricted for different number of modes (with decoding process changed)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Qualcomm (F0056)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781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UW-Planar with ARSS restricted for different number of modes w/o syntax modification (encoder only)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ARRIS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8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Weight Planar (UW-Planar)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Bottom-right position adjustment</a:t>
            </a:r>
          </a:p>
          <a:p>
            <a:pPr lvl="1"/>
            <a:r>
              <a:rPr lang="en-US" dirty="0"/>
              <a:t>Maintain slopes for bottom row and right column</a:t>
            </a:r>
          </a:p>
          <a:p>
            <a:pPr lvl="1"/>
            <a:r>
              <a:rPr lang="en-US" dirty="0"/>
              <a:t>Set bottom right to be weighted average of top-right and bottom-left</a:t>
            </a:r>
          </a:p>
          <a:p>
            <a:pPr marL="273050" lvl="1" indent="0" algn="ctr">
              <a:buNone/>
            </a:pPr>
            <a:r>
              <a:rPr lang="en-US" dirty="0"/>
              <a:t>BR = ((W*BL + H*TR + </a:t>
            </a:r>
            <a:r>
              <a:rPr lang="en-US" dirty="0" err="1"/>
              <a:t>Scal</a:t>
            </a:r>
            <a:r>
              <a:rPr lang="en-US" dirty="0"/>
              <a:t>)*S[W+H])&gt;&gt;10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bottom row to be weighted average of BR and BL</a:t>
            </a:r>
          </a:p>
          <a:p>
            <a:pPr marL="273050" lvl="1" indent="0" algn="ctr">
              <a:buNone/>
            </a:pPr>
            <a:r>
              <a:rPr lang="en-US" dirty="0"/>
              <a:t>B(x) = (((W-x-1)*BL + (x+1)*BR + </a:t>
            </a:r>
            <a:r>
              <a:rPr lang="en-US" dirty="0" err="1"/>
              <a:t>Scal</a:t>
            </a:r>
            <a:r>
              <a:rPr lang="en-US" dirty="0"/>
              <a:t>)*S[W])&gt;&gt;10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right column to be weighted average of BR and TR</a:t>
            </a:r>
          </a:p>
          <a:p>
            <a:pPr marL="273050" lvl="1" indent="0" algn="ctr">
              <a:buNone/>
            </a:pPr>
            <a:r>
              <a:rPr lang="en-US" dirty="0"/>
              <a:t>R(y) = (((H-y-1)*TR + (y+1)*BR + </a:t>
            </a:r>
            <a:r>
              <a:rPr lang="en-US" dirty="0" err="1"/>
              <a:t>Scal</a:t>
            </a:r>
            <a:r>
              <a:rPr lang="en-US" dirty="0"/>
              <a:t>)*S[H])&gt;&gt;10</a:t>
            </a:r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assignment for final predictor calculation</a:t>
            </a:r>
          </a:p>
          <a:p>
            <a:pPr lvl="1"/>
            <a:r>
              <a:rPr lang="en-US" dirty="0"/>
              <a:t>Weight horizontal and vertical predictors by block dimensions</a:t>
            </a:r>
          </a:p>
          <a:p>
            <a:pPr marL="273050" lvl="1" indent="0" algn="ctr">
              <a:buNone/>
            </a:pPr>
            <a:r>
              <a:rPr lang="en-US" dirty="0"/>
              <a:t>P(</a:t>
            </a:r>
            <a:r>
              <a:rPr lang="en-US" dirty="0" err="1"/>
              <a:t>x,y</a:t>
            </a:r>
            <a:r>
              <a:rPr lang="en-US" dirty="0"/>
              <a:t>) = (</a:t>
            </a:r>
            <a:r>
              <a:rPr lang="en-US" dirty="0" err="1"/>
              <a:t>verWeight</a:t>
            </a:r>
            <a:r>
              <a:rPr lang="en-US" dirty="0"/>
              <a:t>*W*P</a:t>
            </a:r>
            <a:r>
              <a:rPr lang="en-US" baseline="-25000" dirty="0"/>
              <a:t>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horWeight</a:t>
            </a:r>
            <a:r>
              <a:rPr lang="en-US" dirty="0"/>
              <a:t>*H*P</a:t>
            </a:r>
            <a:r>
              <a:rPr lang="en-US" baseline="-25000" dirty="0"/>
              <a:t>H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 + </a:t>
            </a:r>
            <a:r>
              <a:rPr lang="en-US" dirty="0" err="1"/>
              <a:t>Scal</a:t>
            </a:r>
            <a:r>
              <a:rPr lang="en-US" dirty="0"/>
              <a:t>) </a:t>
            </a:r>
          </a:p>
          <a:p>
            <a:pPr marL="273050" lvl="1" indent="0" algn="ctr">
              <a:buNone/>
            </a:pPr>
            <a:r>
              <a:rPr lang="en-US" dirty="0"/>
              <a:t>&gt;&gt; (10 + log2H + log2W)</a:t>
            </a:r>
          </a:p>
          <a:p>
            <a:pPr marL="273050" lvl="1" indent="0" algn="ctr">
              <a:buNone/>
            </a:pPr>
            <a:r>
              <a:rPr lang="en-US" dirty="0" err="1"/>
              <a:t>verWeight</a:t>
            </a:r>
            <a:r>
              <a:rPr lang="en-US" dirty="0"/>
              <a:t> 	= (x+1)*S[x+y+2], when x&lt;y</a:t>
            </a:r>
          </a:p>
          <a:p>
            <a:pPr marL="273050" lvl="1" indent="0" algn="ctr">
              <a:buNone/>
            </a:pPr>
            <a:r>
              <a:rPr lang="en-US" dirty="0"/>
              <a:t>		       = 1024 – </a:t>
            </a:r>
            <a:r>
              <a:rPr lang="en-US" dirty="0" err="1"/>
              <a:t>horWeight</a:t>
            </a:r>
            <a:r>
              <a:rPr lang="en-US" dirty="0"/>
              <a:t>, otherwise</a:t>
            </a:r>
          </a:p>
          <a:p>
            <a:pPr marL="273050" lvl="1" indent="0" algn="ctr">
              <a:buNone/>
            </a:pPr>
            <a:r>
              <a:rPr lang="en-US" dirty="0" err="1"/>
              <a:t>horWeight</a:t>
            </a:r>
            <a:r>
              <a:rPr lang="en-US" dirty="0"/>
              <a:t>  	= 1024 – </a:t>
            </a:r>
            <a:r>
              <a:rPr lang="en-US" dirty="0" err="1"/>
              <a:t>verWeight</a:t>
            </a:r>
            <a:r>
              <a:rPr lang="en-US" dirty="0"/>
              <a:t>, when x&lt;y</a:t>
            </a:r>
          </a:p>
          <a:p>
            <a:pPr marL="273050" lvl="1" indent="0" algn="ctr">
              <a:buNone/>
            </a:pPr>
            <a:r>
              <a:rPr lang="en-US" dirty="0"/>
              <a:t>	            = (y+1)*S[x+y+2], otherwise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1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UW-Planar</a:t>
            </a:r>
          </a:p>
          <a:p>
            <a:pPr lvl="1"/>
            <a:r>
              <a:rPr lang="en-US" dirty="0" smtClean="0"/>
              <a:t>Only difference is to apply correct rounding for division operations</a:t>
            </a: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33391"/>
              </p:ext>
            </p:extLst>
          </p:nvPr>
        </p:nvGraphicFramePr>
        <p:xfrm>
          <a:off x="2124394" y="2514600"/>
          <a:ext cx="4936485" cy="284416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7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 in JVET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3898241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Basically, an option to add second level predictor to HEVC predictor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dirty="0"/>
              <a:t>HEVC predictor (1 of 67 possible modes), q[</a:t>
            </a:r>
            <a:r>
              <a:rPr lang="en-US" dirty="0" err="1"/>
              <a:t>x,y</a:t>
            </a:r>
            <a:r>
              <a:rPr lang="en-US" dirty="0"/>
              <a:t>]</a:t>
            </a:r>
          </a:p>
          <a:p>
            <a:pPr marL="730250" lvl="1" indent="-457200">
              <a:buFont typeface="+mj-lt"/>
              <a:buAutoNum type="arabicPeriod"/>
            </a:pPr>
            <a:r>
              <a:rPr lang="en-US" dirty="0"/>
              <a:t>Second level predictor, p2[</a:t>
            </a:r>
            <a:r>
              <a:rPr lang="en-US" dirty="0" err="1"/>
              <a:t>x,y</a:t>
            </a:r>
            <a:r>
              <a:rPr lang="en-US" dirty="0"/>
              <a:t>]</a:t>
            </a:r>
          </a:p>
          <a:p>
            <a:pPr marL="730250" lvl="1" indent="-457200">
              <a:buFont typeface="+mj-lt"/>
              <a:buAutoNum type="arabicPeriod"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PDPC mode combines two predictors together</a:t>
            </a: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 level flag signals whether to use HEVC only, or HEVC+2</a:t>
            </a:r>
            <a:r>
              <a:rPr lang="en-US" b="1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nd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Pred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buFont typeface="Arial" charset="0"/>
              <a:buNone/>
            </a:pP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5" name="Picture 7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613250"/>
            <a:ext cx="4667250" cy="198945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d>
                                    </m:sup>
                                  </m:sSub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≫</m:t>
                                  </m:r>
                                  <m:d>
                                    <m:dPr>
                                      <m:begChr m:val="⌊"/>
                                      <m:endChr m:val="⌋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type m:val="lin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−1,−1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991857"/>
                <a:ext cx="8610600" cy="97661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2[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]+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+64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93" y="3313277"/>
                <a:ext cx="8710613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=128−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d>
                            <m:dPr>
                              <m:begChr m:val="⌊"/>
                              <m:endChr m:val="⌋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744834"/>
                <a:ext cx="9144000" cy="506870"/>
              </a:xfrm>
              <a:prstGeom prst="rect">
                <a:avLst/>
              </a:prstGeom>
              <a:blipFill rotWithShape="0">
                <a:blip r:embed="rId5"/>
                <a:stretch>
                  <a:fillRect t="-71084" r="-1067" b="-11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000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2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4 intra prediction modes (2, 18, 34, 50)</a:t>
            </a:r>
          </a:p>
          <a:p>
            <a:pPr lvl="1"/>
            <a:r>
              <a:rPr lang="en-US" dirty="0" smtClean="0"/>
              <a:t>Not send PDPC flag for the other 63 modes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74649"/>
              </p:ext>
            </p:extLst>
          </p:nvPr>
        </p:nvGraphicFramePr>
        <p:xfrm>
          <a:off x="2124394" y="2819396"/>
          <a:ext cx="4936485" cy="297180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663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21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4 intra prediction modes (2, 18, 34, 50)</a:t>
            </a:r>
          </a:p>
          <a:p>
            <a:pPr lvl="1"/>
            <a:r>
              <a:rPr lang="en-US" dirty="0" smtClean="0"/>
              <a:t>Send PDPC flag for all 67 modes; i.e., no syntax change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570373"/>
              </p:ext>
            </p:extLst>
          </p:nvPr>
        </p:nvGraphicFramePr>
        <p:xfrm>
          <a:off x="2124394" y="2819400"/>
          <a:ext cx="4936485" cy="298132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0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3 intra prediction modes (2, 18, 50)</a:t>
            </a:r>
          </a:p>
          <a:p>
            <a:pPr lvl="1"/>
            <a:r>
              <a:rPr lang="en-US" dirty="0" smtClean="0"/>
              <a:t>Not send PDPC flag for the other 64 modes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73739"/>
              </p:ext>
            </p:extLst>
          </p:nvPr>
        </p:nvGraphicFramePr>
        <p:xfrm>
          <a:off x="2124394" y="2819400"/>
          <a:ext cx="4936485" cy="2971801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55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5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1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5 Results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HM-16.6-JEM-5.01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/>
              <a:t>Replace original Planar with </a:t>
            </a:r>
            <a:r>
              <a:rPr lang="en-US" dirty="0" smtClean="0"/>
              <a:t>UW-Planar (as in Test 1)</a:t>
            </a:r>
            <a:endParaRPr lang="en-US" dirty="0"/>
          </a:p>
          <a:p>
            <a:pPr lvl="1"/>
            <a:r>
              <a:rPr lang="en-US" dirty="0" smtClean="0"/>
              <a:t>Allow PDPC for 3 intra prediction modes (2, 18, 50)</a:t>
            </a:r>
          </a:p>
          <a:p>
            <a:pPr lvl="1"/>
            <a:r>
              <a:rPr lang="en-US" dirty="0" smtClean="0"/>
              <a:t>Send PDPC flag for all 67 modes; i.e., no syntax change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062552"/>
              </p:ext>
            </p:extLst>
          </p:nvPr>
        </p:nvGraphicFramePr>
        <p:xfrm>
          <a:off x="2124394" y="2819400"/>
          <a:ext cx="4936485" cy="2971800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152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5.01 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4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23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7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30695</TotalTime>
  <Words>1830</Words>
  <Application>Microsoft Office PowerPoint</Application>
  <PresentationFormat>On-screen Show (4:3)</PresentationFormat>
  <Paragraphs>596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SimSun</vt:lpstr>
      <vt:lpstr>Arial</vt:lpstr>
      <vt:lpstr>Calibri</vt:lpstr>
      <vt:lpstr>Cambria Math</vt:lpstr>
      <vt:lpstr>Times New Roman</vt:lpstr>
      <vt:lpstr>Blank</vt:lpstr>
      <vt:lpstr>EE1: Unequal Weight Planar Prediction, Constrained PDPC, and Constrained ARSS (JVET-F0024)  K. Panusopone, S. Hong, Y. Yu, and L. Wang</vt:lpstr>
      <vt:lpstr>EE1 Intra Prediction</vt:lpstr>
      <vt:lpstr>Unequal Weight Planar (UW-Planar)</vt:lpstr>
      <vt:lpstr>Test 1 Results</vt:lpstr>
      <vt:lpstr>PDPC in JVET </vt:lpstr>
      <vt:lpstr>Test 2 Results</vt:lpstr>
      <vt:lpstr>Test 3 Results</vt:lpstr>
      <vt:lpstr>Test 4 Results</vt:lpstr>
      <vt:lpstr>Test 5 Results</vt:lpstr>
      <vt:lpstr>Adaptive Reference Sample Smoothing</vt:lpstr>
      <vt:lpstr>Proposed Constrained ARSS</vt:lpstr>
      <vt:lpstr>Test 6 Results</vt:lpstr>
      <vt:lpstr>Test 7 Results</vt:lpstr>
      <vt:lpstr>Coding Efficiency vs Complexity  Trade-offs</vt:lpstr>
      <vt:lpstr>Conclusions</vt:lpstr>
      <vt:lpstr>PowerPoint Presentation</vt:lpstr>
      <vt:lpstr>Coding Efficiency vs Complexity  Trade-off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Panusopone, Krit</cp:lastModifiedBy>
  <cp:revision>541</cp:revision>
  <dcterms:created xsi:type="dcterms:W3CDTF">2015-08-23T13:04:10Z</dcterms:created>
  <dcterms:modified xsi:type="dcterms:W3CDTF">2017-03-31T22:38:16Z</dcterms:modified>
</cp:coreProperties>
</file>