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92" r:id="rId1"/>
  </p:sldMasterIdLst>
  <p:notesMasterIdLst>
    <p:notesMasterId r:id="rId11"/>
  </p:notesMasterIdLst>
  <p:handoutMasterIdLst>
    <p:handoutMasterId r:id="rId12"/>
  </p:handoutMasterIdLst>
  <p:sldIdLst>
    <p:sldId id="366" r:id="rId2"/>
    <p:sldId id="419" r:id="rId3"/>
    <p:sldId id="420" r:id="rId4"/>
    <p:sldId id="421" r:id="rId5"/>
    <p:sldId id="422" r:id="rId6"/>
    <p:sldId id="423" r:id="rId7"/>
    <p:sldId id="425" r:id="rId8"/>
    <p:sldId id="426" r:id="rId9"/>
    <p:sldId id="418" r:id="rId10"/>
  </p:sldIdLst>
  <p:sldSz cx="9144000" cy="6858000" type="screen4x3"/>
  <p:notesSz cx="6858000" cy="9144000"/>
  <p:defaultText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82">
          <p15:clr>
            <a:srgbClr val="A4A3A4"/>
          </p15:clr>
        </p15:guide>
        <p15:guide id="2" orient="horz" pos="3747">
          <p15:clr>
            <a:srgbClr val="A4A3A4"/>
          </p15:clr>
        </p15:guide>
        <p15:guide id="3" orient="horz" pos="3977">
          <p15:clr>
            <a:srgbClr val="A4A3A4"/>
          </p15:clr>
        </p15:guide>
        <p15:guide id="4" orient="horz" pos="3507">
          <p15:clr>
            <a:srgbClr val="A4A3A4"/>
          </p15:clr>
        </p15:guide>
        <p15:guide id="5" orient="horz" pos="2272">
          <p15:clr>
            <a:srgbClr val="A4A3A4"/>
          </p15:clr>
        </p15:guide>
        <p15:guide id="6" orient="horz" pos="4203">
          <p15:clr>
            <a:srgbClr val="A4A3A4"/>
          </p15:clr>
        </p15:guide>
        <p15:guide id="7" orient="horz" pos="2498">
          <p15:clr>
            <a:srgbClr val="A4A3A4"/>
          </p15:clr>
        </p15:guide>
        <p15:guide id="8" pos="3373">
          <p15:clr>
            <a:srgbClr val="A4A3A4"/>
          </p15:clr>
        </p15:guide>
        <p15:guide id="9" pos="199">
          <p15:clr>
            <a:srgbClr val="A4A3A4"/>
          </p15:clr>
        </p15:guide>
        <p15:guide id="10" pos="4289">
          <p15:clr>
            <a:srgbClr val="A4A3A4"/>
          </p15:clr>
        </p15:guide>
        <p15:guide id="11" pos="5555">
          <p15:clr>
            <a:srgbClr val="A4A3A4"/>
          </p15:clr>
        </p15:guide>
        <p15:guide id="12" pos="882">
          <p15:clr>
            <a:srgbClr val="A4A3A4"/>
          </p15:clr>
        </p15:guide>
        <p15:guide id="13" pos="1968">
          <p15:clr>
            <a:srgbClr val="A4A3A4"/>
          </p15:clr>
        </p15:guide>
        <p15:guide id="14" pos="2878">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00"/>
    <a:srgbClr val="7F7F7F"/>
    <a:srgbClr val="BC141A"/>
    <a:srgbClr val="8F297D"/>
    <a:srgbClr val="8F297C"/>
    <a:srgbClr val="003B66"/>
    <a:srgbClr val="008D95"/>
    <a:srgbClr val="FDF055"/>
    <a:srgbClr val="E46D20"/>
    <a:srgbClr val="EB20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754" autoAdjust="0"/>
    <p:restoredTop sz="87057" autoAdjust="0"/>
  </p:normalViewPr>
  <p:slideViewPr>
    <p:cSldViewPr snapToGrid="0" snapToObjects="1">
      <p:cViewPr varScale="1">
        <p:scale>
          <a:sx n="77" d="100"/>
          <a:sy n="77" d="100"/>
        </p:scale>
        <p:origin x="2016" y="67"/>
      </p:cViewPr>
      <p:guideLst>
        <p:guide orient="horz" pos="4182"/>
        <p:guide orient="horz" pos="3747"/>
        <p:guide orient="horz" pos="3977"/>
        <p:guide orient="horz" pos="3507"/>
        <p:guide orient="horz" pos="2272"/>
        <p:guide orient="horz" pos="4203"/>
        <p:guide orient="horz" pos="2498"/>
        <p:guide pos="3373"/>
        <p:guide pos="199"/>
        <p:guide pos="4289"/>
        <p:guide pos="5555"/>
        <p:guide pos="882"/>
        <p:guide pos="1968"/>
        <p:guide pos="2878"/>
      </p:guideLst>
    </p:cSldViewPr>
  </p:slideViewPr>
  <p:notesTextViewPr>
    <p:cViewPr>
      <p:scale>
        <a:sx n="1" d="1"/>
        <a:sy n="1" d="1"/>
      </p:scale>
      <p:origin x="0" y="0"/>
    </p:cViewPr>
  </p:notesTextViewPr>
  <p:sorterViewPr>
    <p:cViewPr>
      <p:scale>
        <a:sx n="128" d="100"/>
        <a:sy n="128" d="100"/>
      </p:scale>
      <p:origin x="0" y="0"/>
    </p:cViewPr>
  </p:sorterViewPr>
  <p:notesViewPr>
    <p:cSldViewPr snapToGrid="0" snapToObjects="1" showGuides="1">
      <p:cViewPr varScale="1">
        <p:scale>
          <a:sx n="83" d="100"/>
          <a:sy n="83" d="100"/>
        </p:scale>
        <p:origin x="-199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A2B4C68-02D4-43B7-82D0-CC0F31ADA7D5}" type="datetimeFigureOut">
              <a:rPr lang="en-US" smtClean="0">
                <a:latin typeface="Qualcomm Office Regular" pitchFamily="34" charset="0"/>
              </a:rPr>
              <a:t>1/14/2017</a:t>
            </a:fld>
            <a:endParaRPr lang="en-US" dirty="0">
              <a:latin typeface="Qualcomm Office Regular"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Qualcomm Office Regular"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CE8D803-E2CE-43E6-BB9D-83A503D767A5}" type="slidenum">
              <a:rPr lang="en-US" smtClean="0">
                <a:latin typeface="Qualcomm Office Regular" pitchFamily="34" charset="0"/>
              </a:rPr>
              <a:t>‹#›</a:t>
            </a:fld>
            <a:endParaRPr lang="en-US" dirty="0">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494888" y="8400641"/>
            <a:ext cx="980122" cy="207248"/>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382587" y="4343400"/>
            <a:ext cx="6092825"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 </a:t>
            </a:r>
          </a:p>
        </p:txBody>
      </p:sp>
      <p:sp>
        <p:nvSpPr>
          <p:cNvPr id="7" name="Slide Number Placeholder 6"/>
          <p:cNvSpPr>
            <a:spLocks noGrp="1"/>
          </p:cNvSpPr>
          <p:nvPr>
            <p:ph type="sldNum" sz="quarter" idx="5"/>
          </p:nvPr>
        </p:nvSpPr>
        <p:spPr>
          <a:xfrm>
            <a:off x="3884613" y="8685213"/>
            <a:ext cx="2287587" cy="457200"/>
          </a:xfrm>
          <a:prstGeom prst="rect">
            <a:avLst/>
          </a:prstGeom>
        </p:spPr>
        <p:txBody>
          <a:bodyPr vert="horz" lIns="91440" tIns="45720" rIns="91440" bIns="45720" rtlCol="0" anchor="b"/>
          <a:lstStyle>
            <a:lvl1pPr algn="r">
              <a:defRPr sz="1100">
                <a:latin typeface="Qualcomm Office Regular" pitchFamily="34" charset="0"/>
              </a:defRPr>
            </a:lvl1pPr>
          </a:lstStyle>
          <a:p>
            <a:fld id="{928A2613-ABFE-468A-A021-82F251360FB0}" type="slidenum">
              <a:rPr lang="en-US" smtClean="0"/>
              <a:pPr/>
              <a:t>‹#›</a:t>
            </a:fld>
            <a:endParaRPr lang="en-US" dirty="0"/>
          </a:p>
        </p:txBody>
      </p:sp>
      <p:pic>
        <p:nvPicPr>
          <p:cNvPr id="8" name="Picture 2"/>
          <p:cNvPicPr>
            <a:picLocks noChangeAspect="1" noChangeArrowheads="1"/>
          </p:cNvPicPr>
          <p:nvPr/>
        </p:nvPicPr>
        <p:blipFill>
          <a:blip r:embed="rId2" cstate="print"/>
          <a:srcRect/>
          <a:stretch>
            <a:fillRect/>
          </a:stretch>
        </p:blipFill>
        <p:spPr bwMode="auto">
          <a:xfrm>
            <a:off x="685800" y="8892993"/>
            <a:ext cx="980122" cy="207248"/>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28588" indent="-128588" algn="l" defTabSz="685800" rtl="0" eaLnBrk="1" latinLnBrk="0" hangingPunct="1">
      <a:buFont typeface="Arial" pitchFamily="34" charset="0"/>
      <a:buChar char="•"/>
      <a:defRPr sz="1200" kern="1200">
        <a:solidFill>
          <a:schemeClr val="tx1"/>
        </a:solidFill>
        <a:latin typeface="Qualcomm Office Regular" pitchFamily="34" charset="0"/>
        <a:ea typeface="+mn-ea"/>
        <a:cs typeface="+mn-cs"/>
      </a:defRPr>
    </a:lvl1pPr>
    <a:lvl2pPr marL="471488" indent="-128588" algn="l" defTabSz="685800" rtl="0" eaLnBrk="1" latinLnBrk="0" hangingPunct="1">
      <a:buFont typeface="Arial" pitchFamily="34" charset="0"/>
      <a:buChar char="•"/>
      <a:defRPr sz="900" kern="1200">
        <a:solidFill>
          <a:schemeClr val="tx1"/>
        </a:solidFill>
        <a:latin typeface="Qualcomm Office Regular" pitchFamily="34" charset="0"/>
        <a:ea typeface="+mn-ea"/>
        <a:cs typeface="+mn-cs"/>
      </a:defRPr>
    </a:lvl2pPr>
    <a:lvl3pPr marL="814388" indent="-128588" algn="l" defTabSz="685800" rtl="0" eaLnBrk="1" latinLnBrk="0" hangingPunct="1">
      <a:buFont typeface="Arial" pitchFamily="34" charset="0"/>
      <a:buChar char="•"/>
      <a:defRPr sz="900" kern="1200" baseline="0">
        <a:solidFill>
          <a:schemeClr val="tx1"/>
        </a:solidFill>
        <a:latin typeface="Qualcomm Office Regular" pitchFamily="34" charset="0"/>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9_Photo_Titl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0" name="Title 1"/>
          <p:cNvSpPr>
            <a:spLocks noGrp="1"/>
          </p:cNvSpPr>
          <p:nvPr userDrawn="1">
            <p:ph type="ctrTitle" hasCustomPrompt="1"/>
          </p:nvPr>
        </p:nvSpPr>
        <p:spPr bwMode="gray">
          <a:xfrm>
            <a:off x="198934" y="1724298"/>
            <a:ext cx="5954528" cy="1377300"/>
          </a:xfrm>
        </p:spPr>
        <p:txBody>
          <a:bodyPr/>
          <a:lstStyle>
            <a:lvl1pPr marL="0" algn="l" defTabSz="685800" rtl="0" eaLnBrk="1" latinLnBrk="0" hangingPunct="1">
              <a:lnSpc>
                <a:spcPct val="85000"/>
              </a:lnSpc>
              <a:spcBef>
                <a:spcPct val="0"/>
              </a:spcBef>
              <a:buNone/>
              <a:defRPr lang="en-US" sz="4900" kern="1200" dirty="0">
                <a:solidFill>
                  <a:srgbClr val="FFFFFF"/>
                </a:solidFill>
                <a:latin typeface="+mj-lt"/>
                <a:ea typeface="+mj-ea"/>
                <a:cs typeface="Arial" pitchFamily="34" charset="0"/>
              </a:defRPr>
            </a:lvl1pPr>
          </a:lstStyle>
          <a:p>
            <a:r>
              <a:rPr lang="en-US" dirty="0" smtClean="0"/>
              <a:t>Click here to edit master</a:t>
            </a:r>
            <a:endParaRPr lang="en-US" dirty="0"/>
          </a:p>
        </p:txBody>
      </p:sp>
      <p:grpSp>
        <p:nvGrpSpPr>
          <p:cNvPr id="4" name="Group 3"/>
          <p:cNvGrpSpPr/>
          <p:nvPr userDrawn="1"/>
        </p:nvGrpSpPr>
        <p:grpSpPr>
          <a:xfrm>
            <a:off x="287512" y="1475515"/>
            <a:ext cx="5865950" cy="1831712"/>
            <a:chOff x="383249" y="1567586"/>
            <a:chExt cx="6803935" cy="183171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39929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198934" y="596621"/>
            <a:ext cx="5954528" cy="789447"/>
          </a:xfrm>
          <a:prstGeom prst="rect">
            <a:avLst/>
          </a:prstGeom>
        </p:spPr>
        <p:txBody>
          <a:bodyPr wrap="square">
            <a:spAutoFit/>
          </a:bodyPr>
          <a:lstStyle>
            <a:lvl1pPr marL="0" indent="0" algn="l" defTabSz="685800" rtl="0" eaLnBrk="1" latinLnBrk="0" hangingPunct="1">
              <a:lnSpc>
                <a:spcPct val="90000"/>
              </a:lnSpc>
              <a:spcBef>
                <a:spcPct val="0"/>
              </a:spcBef>
              <a:buNone/>
              <a:defRPr lang="en-US" sz="2600" kern="1200" dirty="0">
                <a:solidFill>
                  <a:srgbClr val="FFFFFF"/>
                </a:solidFill>
                <a:latin typeface="Qualcomm Office Regular" pitchFamily="34" charset="0"/>
                <a:ea typeface="+mj-ea"/>
                <a:cs typeface="Arial"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smtClean="0"/>
              <a:t>Click here to edit  name </a:t>
            </a:r>
            <a:br>
              <a:rPr lang="en-US" dirty="0" smtClean="0"/>
            </a:br>
            <a:r>
              <a:rPr lang="en-US" dirty="0" smtClean="0"/>
              <a:t>and title</a:t>
            </a:r>
            <a:endParaRPr lang="en-US" dirty="0"/>
          </a:p>
        </p:txBody>
      </p:sp>
      <p:grpSp>
        <p:nvGrpSpPr>
          <p:cNvPr id="54" name="Group 53"/>
          <p:cNvGrpSpPr>
            <a:grpSpLocks noChangeAspect="1"/>
          </p:cNvGrpSpPr>
          <p:nvPr userDrawn="1"/>
        </p:nvGrpSpPr>
        <p:grpSpPr>
          <a:xfrm>
            <a:off x="293841" y="3614954"/>
            <a:ext cx="2096458" cy="457200"/>
            <a:chOff x="187326" y="5085556"/>
            <a:chExt cx="8393112" cy="1830388"/>
          </a:xfrm>
          <a:solidFill>
            <a:schemeClr val="bg1"/>
          </a:solidFill>
        </p:grpSpPr>
        <p:sp>
          <p:nvSpPr>
            <p:cNvPr id="5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7" name="Group 66"/>
          <p:cNvGrpSpPr/>
          <p:nvPr userDrawn="1"/>
        </p:nvGrpSpPr>
        <p:grpSpPr>
          <a:xfrm>
            <a:off x="4105572" y="4564076"/>
            <a:ext cx="1102001" cy="1605174"/>
            <a:chOff x="4921606" y="4143170"/>
            <a:chExt cx="1102001" cy="1605174"/>
          </a:xfrm>
        </p:grpSpPr>
        <p:sp>
          <p:nvSpPr>
            <p:cNvPr id="68" name="Freeform 6"/>
            <p:cNvSpPr>
              <a:spLocks noEditPoints="1"/>
            </p:cNvSpPr>
            <p:nvPr userDrawn="1"/>
          </p:nvSpPr>
          <p:spPr bwMode="auto">
            <a:xfrm>
              <a:off x="4977950" y="5297585"/>
              <a:ext cx="85173" cy="94345"/>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9" name="Curved Line"/>
            <p:cNvSpPr>
              <a:spLocks noEditPoints="1"/>
            </p:cNvSpPr>
            <p:nvPr userDrawn="1"/>
          </p:nvSpPr>
          <p:spPr bwMode="auto">
            <a:xfrm>
              <a:off x="4921606" y="4143170"/>
              <a:ext cx="1102001" cy="1605174"/>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70" name="bIg Eye"/>
          <p:cNvGrpSpPr/>
          <p:nvPr userDrawn="1"/>
        </p:nvGrpSpPr>
        <p:grpSpPr>
          <a:xfrm>
            <a:off x="4379434" y="4670214"/>
            <a:ext cx="794070" cy="469104"/>
            <a:chOff x="2665413" y="2318584"/>
            <a:chExt cx="962025" cy="568325"/>
          </a:xfrm>
          <a:solidFill>
            <a:schemeClr val="tx2"/>
          </a:solidFill>
        </p:grpSpPr>
        <p:sp>
          <p:nvSpPr>
            <p:cNvPr id="71"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2"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73" name="Line to bugle"/>
          <p:cNvSpPr>
            <a:spLocks noChangeArrowheads="1"/>
          </p:cNvSpPr>
          <p:nvPr userDrawn="1"/>
        </p:nvSpPr>
        <p:spPr bwMode="auto">
          <a:xfrm>
            <a:off x="3977158" y="5806284"/>
            <a:ext cx="19656" cy="5254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4" name="Bugle"/>
          <p:cNvSpPr>
            <a:spLocks/>
          </p:cNvSpPr>
          <p:nvPr userDrawn="1"/>
        </p:nvSpPr>
        <p:spPr bwMode="auto">
          <a:xfrm>
            <a:off x="3712468" y="6260974"/>
            <a:ext cx="490069" cy="252897"/>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75" name="Arrow round wheel 2"/>
          <p:cNvGrpSpPr/>
          <p:nvPr userDrawn="1"/>
        </p:nvGrpSpPr>
        <p:grpSpPr>
          <a:xfrm>
            <a:off x="3176536" y="5405318"/>
            <a:ext cx="811105" cy="564759"/>
            <a:chOff x="1208088" y="3209171"/>
            <a:chExt cx="982663" cy="684213"/>
          </a:xfrm>
        </p:grpSpPr>
        <p:sp>
          <p:nvSpPr>
            <p:cNvPr id="76"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7"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78" name="Wheel connector"/>
          <p:cNvGrpSpPr/>
          <p:nvPr userDrawn="1"/>
        </p:nvGrpSpPr>
        <p:grpSpPr>
          <a:xfrm>
            <a:off x="3615502" y="5246766"/>
            <a:ext cx="926414" cy="807173"/>
            <a:chOff x="1739901" y="3017084"/>
            <a:chExt cx="1122362" cy="977900"/>
          </a:xfrm>
        </p:grpSpPr>
        <p:sp>
          <p:nvSpPr>
            <p:cNvPr id="79"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0"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81" name="Arrow around wheel 1"/>
          <p:cNvGrpSpPr/>
          <p:nvPr userDrawn="1"/>
        </p:nvGrpSpPr>
        <p:grpSpPr>
          <a:xfrm>
            <a:off x="3395364" y="5077731"/>
            <a:ext cx="517587" cy="638139"/>
            <a:chOff x="1473201" y="2812296"/>
            <a:chExt cx="627063" cy="773113"/>
          </a:xfrm>
        </p:grpSpPr>
        <p:sp>
          <p:nvSpPr>
            <p:cNvPr id="82"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84" name="Big Wheel 1"/>
          <p:cNvGrpSpPr/>
          <p:nvPr userDrawn="1"/>
        </p:nvGrpSpPr>
        <p:grpSpPr>
          <a:xfrm>
            <a:off x="3477916" y="5198283"/>
            <a:ext cx="450759" cy="418001"/>
            <a:chOff x="1573213" y="2958346"/>
            <a:chExt cx="546100" cy="506413"/>
          </a:xfrm>
          <a:solidFill>
            <a:schemeClr val="accent4"/>
          </a:solidFill>
        </p:grpSpPr>
        <p:sp>
          <p:nvSpPr>
            <p:cNvPr id="85"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86" name="Pin wheel 1"/>
            <p:cNvGrpSpPr/>
            <p:nvPr userDrawn="1"/>
          </p:nvGrpSpPr>
          <p:grpSpPr>
            <a:xfrm>
              <a:off x="1697038" y="3050421"/>
              <a:ext cx="322263" cy="325438"/>
              <a:chOff x="1697038" y="3050421"/>
              <a:chExt cx="322263" cy="325438"/>
            </a:xfrm>
            <a:grpFill/>
          </p:grpSpPr>
          <p:sp>
            <p:nvSpPr>
              <p:cNvPr id="87"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8"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9"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0"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1"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2"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5"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6"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7"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128" name="Small Wheel 1"/>
          <p:cNvGrpSpPr/>
          <p:nvPr userDrawn="1"/>
        </p:nvGrpSpPr>
        <p:grpSpPr>
          <a:xfrm>
            <a:off x="4291641" y="5765663"/>
            <a:ext cx="322345" cy="313173"/>
            <a:chOff x="2559051" y="3645734"/>
            <a:chExt cx="390525" cy="379413"/>
          </a:xfrm>
          <a:solidFill>
            <a:schemeClr val="accent4"/>
          </a:solidFill>
        </p:grpSpPr>
        <p:sp>
          <p:nvSpPr>
            <p:cNvPr id="129"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130" name="Pin wheel 2"/>
            <p:cNvGrpSpPr/>
            <p:nvPr userDrawn="1"/>
          </p:nvGrpSpPr>
          <p:grpSpPr>
            <a:xfrm>
              <a:off x="2627313" y="3709234"/>
              <a:ext cx="254000" cy="252413"/>
              <a:chOff x="2627313" y="3709234"/>
              <a:chExt cx="254000" cy="252413"/>
            </a:xfrm>
            <a:grpFill/>
          </p:grpSpPr>
          <p:sp>
            <p:nvSpPr>
              <p:cNvPr id="131"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2"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3"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4"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5"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6"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7"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8"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9"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sp useBgFill="1">
        <p:nvSpPr>
          <p:cNvPr id="140" name="Blink Block"/>
          <p:cNvSpPr/>
          <p:nvPr userDrawn="1"/>
        </p:nvSpPr>
        <p:spPr bwMode="auto">
          <a:xfrm>
            <a:off x="521848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sp useBgFill="1">
        <p:nvSpPr>
          <p:cNvPr id="141" name="Blink Block"/>
          <p:cNvSpPr/>
          <p:nvPr userDrawn="1"/>
        </p:nvSpPr>
        <p:spPr bwMode="auto">
          <a:xfrm>
            <a:off x="521848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grpSp>
        <p:nvGrpSpPr>
          <p:cNvPr id="142" name="Yellow Arrow 2"/>
          <p:cNvGrpSpPr/>
          <p:nvPr userDrawn="1"/>
        </p:nvGrpSpPr>
        <p:grpSpPr>
          <a:xfrm>
            <a:off x="5528025" y="5186512"/>
            <a:ext cx="1602175" cy="389150"/>
            <a:chOff x="8730417" y="1481563"/>
            <a:chExt cx="1602175" cy="389150"/>
          </a:xfrm>
        </p:grpSpPr>
        <p:sp>
          <p:nvSpPr>
            <p:cNvPr id="143" name="Freeform 9"/>
            <p:cNvSpPr>
              <a:spLocks noEditPoints="1"/>
            </p:cNvSpPr>
            <p:nvPr userDrawn="1"/>
          </p:nvSpPr>
          <p:spPr bwMode="auto">
            <a:xfrm>
              <a:off x="8833839" y="1630562"/>
              <a:ext cx="1130639" cy="89399"/>
            </a:xfrm>
            <a:custGeom>
              <a:avLst/>
              <a:gdLst>
                <a:gd name="T0" fmla="*/ 524 w 546"/>
                <a:gd name="T1" fmla="*/ 43 h 43"/>
                <a:gd name="T2" fmla="*/ 21 w 546"/>
                <a:gd name="T3" fmla="*/ 43 h 43"/>
                <a:gd name="T4" fmla="*/ 0 w 546"/>
                <a:gd name="T5" fmla="*/ 22 h 43"/>
                <a:gd name="T6" fmla="*/ 21 w 546"/>
                <a:gd name="T7" fmla="*/ 0 h 43"/>
                <a:gd name="T8" fmla="*/ 524 w 546"/>
                <a:gd name="T9" fmla="*/ 0 h 43"/>
                <a:gd name="T10" fmla="*/ 546 w 546"/>
                <a:gd name="T11" fmla="*/ 22 h 43"/>
                <a:gd name="T12" fmla="*/ 524 w 546"/>
                <a:gd name="T13" fmla="*/ 43 h 43"/>
                <a:gd name="T14" fmla="*/ 21 w 546"/>
                <a:gd name="T15" fmla="*/ 9 h 43"/>
                <a:gd name="T16" fmla="*/ 9 w 546"/>
                <a:gd name="T17" fmla="*/ 22 h 43"/>
                <a:gd name="T18" fmla="*/ 21 w 546"/>
                <a:gd name="T19" fmla="*/ 34 h 43"/>
                <a:gd name="T20" fmla="*/ 524 w 546"/>
                <a:gd name="T21" fmla="*/ 34 h 43"/>
                <a:gd name="T22" fmla="*/ 537 w 546"/>
                <a:gd name="T23" fmla="*/ 22 h 43"/>
                <a:gd name="T24" fmla="*/ 524 w 546"/>
                <a:gd name="T25" fmla="*/ 9 h 43"/>
                <a:gd name="T26" fmla="*/ 21 w 546"/>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44" name="Freeform 10"/>
            <p:cNvSpPr>
              <a:spLocks noEditPoints="1"/>
            </p:cNvSpPr>
            <p:nvPr userDrawn="1"/>
          </p:nvSpPr>
          <p:spPr bwMode="auto">
            <a:xfrm>
              <a:off x="9981130" y="1481563"/>
              <a:ext cx="351462" cy="389150"/>
            </a:xfrm>
            <a:custGeom>
              <a:avLst/>
              <a:gdLst>
                <a:gd name="T0" fmla="*/ 71 w 170"/>
                <a:gd name="T1" fmla="*/ 188 h 188"/>
                <a:gd name="T2" fmla="*/ 56 w 170"/>
                <a:gd name="T3" fmla="*/ 181 h 188"/>
                <a:gd name="T4" fmla="*/ 50 w 170"/>
                <a:gd name="T5" fmla="*/ 166 h 188"/>
                <a:gd name="T6" fmla="*/ 56 w 170"/>
                <a:gd name="T7" fmla="*/ 151 h 188"/>
                <a:gd name="T8" fmla="*/ 92 w 170"/>
                <a:gd name="T9" fmla="*/ 115 h 188"/>
                <a:gd name="T10" fmla="*/ 22 w 170"/>
                <a:gd name="T11" fmla="*/ 115 h 188"/>
                <a:gd name="T12" fmla="*/ 0 w 170"/>
                <a:gd name="T13" fmla="*/ 94 h 188"/>
                <a:gd name="T14" fmla="*/ 22 w 170"/>
                <a:gd name="T15" fmla="*/ 72 h 188"/>
                <a:gd name="T16" fmla="*/ 92 w 170"/>
                <a:gd name="T17" fmla="*/ 72 h 188"/>
                <a:gd name="T18" fmla="*/ 56 w 170"/>
                <a:gd name="T19" fmla="*/ 37 h 188"/>
                <a:gd name="T20" fmla="*/ 50 w 170"/>
                <a:gd name="T21" fmla="*/ 21 h 188"/>
                <a:gd name="T22" fmla="*/ 56 w 170"/>
                <a:gd name="T23" fmla="*/ 6 h 188"/>
                <a:gd name="T24" fmla="*/ 71 w 170"/>
                <a:gd name="T25" fmla="*/ 0 h 188"/>
                <a:gd name="T26" fmla="*/ 87 w 170"/>
                <a:gd name="T27" fmla="*/ 6 h 188"/>
                <a:gd name="T28" fmla="*/ 159 w 170"/>
                <a:gd name="T29" fmla="*/ 79 h 188"/>
                <a:gd name="T30" fmla="*/ 162 w 170"/>
                <a:gd name="T31" fmla="*/ 81 h 188"/>
                <a:gd name="T32" fmla="*/ 170 w 170"/>
                <a:gd name="T33" fmla="*/ 94 h 188"/>
                <a:gd name="T34" fmla="*/ 162 w 170"/>
                <a:gd name="T35" fmla="*/ 107 h 188"/>
                <a:gd name="T36" fmla="*/ 159 w 170"/>
                <a:gd name="T37" fmla="*/ 109 h 188"/>
                <a:gd name="T38" fmla="*/ 87 w 170"/>
                <a:gd name="T39" fmla="*/ 181 h 188"/>
                <a:gd name="T40" fmla="*/ 71 w 170"/>
                <a:gd name="T41" fmla="*/ 188 h 188"/>
                <a:gd name="T42" fmla="*/ 22 w 170"/>
                <a:gd name="T43" fmla="*/ 81 h 188"/>
                <a:gd name="T44" fmla="*/ 9 w 170"/>
                <a:gd name="T45" fmla="*/ 94 h 188"/>
                <a:gd name="T46" fmla="*/ 22 w 170"/>
                <a:gd name="T47" fmla="*/ 106 h 188"/>
                <a:gd name="T48" fmla="*/ 113 w 170"/>
                <a:gd name="T49" fmla="*/ 106 h 188"/>
                <a:gd name="T50" fmla="*/ 63 w 170"/>
                <a:gd name="T51" fmla="*/ 157 h 188"/>
                <a:gd name="T52" fmla="*/ 59 w 170"/>
                <a:gd name="T53" fmla="*/ 166 h 188"/>
                <a:gd name="T54" fmla="*/ 63 w 170"/>
                <a:gd name="T55" fmla="*/ 175 h 188"/>
                <a:gd name="T56" fmla="*/ 80 w 170"/>
                <a:gd name="T57" fmla="*/ 175 h 188"/>
                <a:gd name="T58" fmla="*/ 153 w 170"/>
                <a:gd name="T59" fmla="*/ 103 h 188"/>
                <a:gd name="T60" fmla="*/ 156 w 170"/>
                <a:gd name="T61" fmla="*/ 100 h 188"/>
                <a:gd name="T62" fmla="*/ 161 w 170"/>
                <a:gd name="T63" fmla="*/ 94 h 188"/>
                <a:gd name="T64" fmla="*/ 156 w 170"/>
                <a:gd name="T65" fmla="*/ 88 h 188"/>
                <a:gd name="T66" fmla="*/ 153 w 170"/>
                <a:gd name="T67" fmla="*/ 85 h 188"/>
                <a:gd name="T68" fmla="*/ 80 w 170"/>
                <a:gd name="T69" fmla="*/ 12 h 188"/>
                <a:gd name="T70" fmla="*/ 63 w 170"/>
                <a:gd name="T71" fmla="*/ 12 h 188"/>
                <a:gd name="T72" fmla="*/ 59 w 170"/>
                <a:gd name="T73" fmla="*/ 21 h 188"/>
                <a:gd name="T74" fmla="*/ 63 w 170"/>
                <a:gd name="T75" fmla="*/ 30 h 188"/>
                <a:gd name="T76" fmla="*/ 113 w 170"/>
                <a:gd name="T77" fmla="*/ 81 h 188"/>
                <a:gd name="T78" fmla="*/ 22 w 170"/>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45" name="Freeform 11"/>
            <p:cNvSpPr>
              <a:spLocks noEditPoints="1"/>
            </p:cNvSpPr>
            <p:nvPr userDrawn="1"/>
          </p:nvSpPr>
          <p:spPr bwMode="auto">
            <a:xfrm>
              <a:off x="8730417" y="1630562"/>
              <a:ext cx="88523" cy="89399"/>
            </a:xfrm>
            <a:custGeom>
              <a:avLst/>
              <a:gdLst>
                <a:gd name="T0" fmla="*/ 21 w 43"/>
                <a:gd name="T1" fmla="*/ 43 h 43"/>
                <a:gd name="T2" fmla="*/ 0 w 43"/>
                <a:gd name="T3" fmla="*/ 22 h 43"/>
                <a:gd name="T4" fmla="*/ 21 w 43"/>
                <a:gd name="T5" fmla="*/ 0 h 43"/>
                <a:gd name="T6" fmla="*/ 43 w 43"/>
                <a:gd name="T7" fmla="*/ 22 h 43"/>
                <a:gd name="T8" fmla="*/ 21 w 43"/>
                <a:gd name="T9" fmla="*/ 43 h 43"/>
                <a:gd name="T10" fmla="*/ 21 w 43"/>
                <a:gd name="T11" fmla="*/ 9 h 43"/>
                <a:gd name="T12" fmla="*/ 9 w 43"/>
                <a:gd name="T13" fmla="*/ 22 h 43"/>
                <a:gd name="T14" fmla="*/ 21 w 43"/>
                <a:gd name="T15" fmla="*/ 34 h 43"/>
                <a:gd name="T16" fmla="*/ 34 w 43"/>
                <a:gd name="T17" fmla="*/ 22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46" name="Combined White Arrows"/>
          <p:cNvGrpSpPr/>
          <p:nvPr userDrawn="1"/>
        </p:nvGrpSpPr>
        <p:grpSpPr>
          <a:xfrm>
            <a:off x="5376396" y="4901342"/>
            <a:ext cx="1998338" cy="973653"/>
            <a:chOff x="8578788" y="1196393"/>
            <a:chExt cx="1998338" cy="973653"/>
          </a:xfrm>
        </p:grpSpPr>
        <p:grpSp>
          <p:nvGrpSpPr>
            <p:cNvPr id="147" name="Big White Arrow"/>
            <p:cNvGrpSpPr/>
            <p:nvPr userDrawn="1"/>
          </p:nvGrpSpPr>
          <p:grpSpPr>
            <a:xfrm>
              <a:off x="8578788" y="1196393"/>
              <a:ext cx="1998338" cy="386520"/>
              <a:chOff x="8578788" y="1227389"/>
              <a:chExt cx="1998338" cy="386520"/>
            </a:xfrm>
          </p:grpSpPr>
          <p:sp>
            <p:nvSpPr>
              <p:cNvPr id="152" name="Freeform 6"/>
              <p:cNvSpPr>
                <a:spLocks noEditPoints="1"/>
              </p:cNvSpPr>
              <p:nvPr userDrawn="1"/>
            </p:nvSpPr>
            <p:spPr bwMode="auto">
              <a:xfrm>
                <a:off x="8680458" y="1376388"/>
                <a:ext cx="184057" cy="88523"/>
              </a:xfrm>
              <a:custGeom>
                <a:avLst/>
                <a:gdLst>
                  <a:gd name="T0" fmla="*/ 68 w 89"/>
                  <a:gd name="T1" fmla="*/ 43 h 43"/>
                  <a:gd name="T2" fmla="*/ 22 w 89"/>
                  <a:gd name="T3" fmla="*/ 43 h 43"/>
                  <a:gd name="T4" fmla="*/ 0 w 89"/>
                  <a:gd name="T5" fmla="*/ 21 h 43"/>
                  <a:gd name="T6" fmla="*/ 22 w 89"/>
                  <a:gd name="T7" fmla="*/ 0 h 43"/>
                  <a:gd name="T8" fmla="*/ 68 w 89"/>
                  <a:gd name="T9" fmla="*/ 0 h 43"/>
                  <a:gd name="T10" fmla="*/ 89 w 89"/>
                  <a:gd name="T11" fmla="*/ 21 h 43"/>
                  <a:gd name="T12" fmla="*/ 68 w 89"/>
                  <a:gd name="T13" fmla="*/ 43 h 43"/>
                  <a:gd name="T14" fmla="*/ 22 w 89"/>
                  <a:gd name="T15" fmla="*/ 9 h 43"/>
                  <a:gd name="T16" fmla="*/ 9 w 89"/>
                  <a:gd name="T17" fmla="*/ 21 h 43"/>
                  <a:gd name="T18" fmla="*/ 22 w 89"/>
                  <a:gd name="T19" fmla="*/ 34 h 43"/>
                  <a:gd name="T20" fmla="*/ 68 w 89"/>
                  <a:gd name="T21" fmla="*/ 34 h 43"/>
                  <a:gd name="T22" fmla="*/ 80 w 89"/>
                  <a:gd name="T23" fmla="*/ 21 h 43"/>
                  <a:gd name="T24" fmla="*/ 68 w 89"/>
                  <a:gd name="T25" fmla="*/ 9 h 43"/>
                  <a:gd name="T26" fmla="*/ 22 w 89"/>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3" name="Freeform 7"/>
              <p:cNvSpPr>
                <a:spLocks noEditPoints="1"/>
              </p:cNvSpPr>
              <p:nvPr userDrawn="1"/>
            </p:nvSpPr>
            <p:spPr bwMode="auto">
              <a:xfrm>
                <a:off x="8883797" y="1227389"/>
                <a:ext cx="1693329" cy="386520"/>
              </a:xfrm>
              <a:custGeom>
                <a:avLst/>
                <a:gdLst>
                  <a:gd name="T0" fmla="*/ 719 w 818"/>
                  <a:gd name="T1" fmla="*/ 187 h 187"/>
                  <a:gd name="T2" fmla="*/ 704 w 818"/>
                  <a:gd name="T3" fmla="*/ 181 h 187"/>
                  <a:gd name="T4" fmla="*/ 704 w 818"/>
                  <a:gd name="T5" fmla="*/ 151 h 187"/>
                  <a:gd name="T6" fmla="*/ 740 w 818"/>
                  <a:gd name="T7" fmla="*/ 115 h 187"/>
                  <a:gd name="T8" fmla="*/ 22 w 818"/>
                  <a:gd name="T9" fmla="*/ 115 h 187"/>
                  <a:gd name="T10" fmla="*/ 0 w 818"/>
                  <a:gd name="T11" fmla="*/ 93 h 187"/>
                  <a:gd name="T12" fmla="*/ 22 w 818"/>
                  <a:gd name="T13" fmla="*/ 72 h 187"/>
                  <a:gd name="T14" fmla="*/ 740 w 818"/>
                  <a:gd name="T15" fmla="*/ 72 h 187"/>
                  <a:gd name="T16" fmla="*/ 704 w 818"/>
                  <a:gd name="T17" fmla="*/ 36 h 187"/>
                  <a:gd name="T18" fmla="*/ 698 w 818"/>
                  <a:gd name="T19" fmla="*/ 21 h 187"/>
                  <a:gd name="T20" fmla="*/ 704 w 818"/>
                  <a:gd name="T21" fmla="*/ 6 h 187"/>
                  <a:gd name="T22" fmla="*/ 719 w 818"/>
                  <a:gd name="T23" fmla="*/ 0 h 187"/>
                  <a:gd name="T24" fmla="*/ 735 w 818"/>
                  <a:gd name="T25" fmla="*/ 6 h 187"/>
                  <a:gd name="T26" fmla="*/ 807 w 818"/>
                  <a:gd name="T27" fmla="*/ 78 h 187"/>
                  <a:gd name="T28" fmla="*/ 810 w 818"/>
                  <a:gd name="T29" fmla="*/ 81 h 187"/>
                  <a:gd name="T30" fmla="*/ 818 w 818"/>
                  <a:gd name="T31" fmla="*/ 93 h 187"/>
                  <a:gd name="T32" fmla="*/ 810 w 818"/>
                  <a:gd name="T33" fmla="*/ 106 h 187"/>
                  <a:gd name="T34" fmla="*/ 807 w 818"/>
                  <a:gd name="T35" fmla="*/ 109 h 187"/>
                  <a:gd name="T36" fmla="*/ 735 w 818"/>
                  <a:gd name="T37" fmla="*/ 181 h 187"/>
                  <a:gd name="T38" fmla="*/ 719 w 818"/>
                  <a:gd name="T39" fmla="*/ 187 h 187"/>
                  <a:gd name="T40" fmla="*/ 22 w 818"/>
                  <a:gd name="T41" fmla="*/ 81 h 187"/>
                  <a:gd name="T42" fmla="*/ 9 w 818"/>
                  <a:gd name="T43" fmla="*/ 93 h 187"/>
                  <a:gd name="T44" fmla="*/ 22 w 818"/>
                  <a:gd name="T45" fmla="*/ 106 h 187"/>
                  <a:gd name="T46" fmla="*/ 761 w 818"/>
                  <a:gd name="T47" fmla="*/ 106 h 187"/>
                  <a:gd name="T48" fmla="*/ 710 w 818"/>
                  <a:gd name="T49" fmla="*/ 157 h 187"/>
                  <a:gd name="T50" fmla="*/ 710 w 818"/>
                  <a:gd name="T51" fmla="*/ 175 h 187"/>
                  <a:gd name="T52" fmla="*/ 728 w 818"/>
                  <a:gd name="T53" fmla="*/ 175 h 187"/>
                  <a:gd name="T54" fmla="*/ 801 w 818"/>
                  <a:gd name="T55" fmla="*/ 102 h 187"/>
                  <a:gd name="T56" fmla="*/ 804 w 818"/>
                  <a:gd name="T57" fmla="*/ 100 h 187"/>
                  <a:gd name="T58" fmla="*/ 809 w 818"/>
                  <a:gd name="T59" fmla="*/ 93 h 187"/>
                  <a:gd name="T60" fmla="*/ 804 w 818"/>
                  <a:gd name="T61" fmla="*/ 87 h 187"/>
                  <a:gd name="T62" fmla="*/ 801 w 818"/>
                  <a:gd name="T63" fmla="*/ 85 h 187"/>
                  <a:gd name="T64" fmla="*/ 728 w 818"/>
                  <a:gd name="T65" fmla="*/ 12 h 187"/>
                  <a:gd name="T66" fmla="*/ 710 w 818"/>
                  <a:gd name="T67" fmla="*/ 12 h 187"/>
                  <a:gd name="T68" fmla="*/ 707 w 818"/>
                  <a:gd name="T69" fmla="*/ 21 h 187"/>
                  <a:gd name="T70" fmla="*/ 710 w 818"/>
                  <a:gd name="T71" fmla="*/ 30 h 187"/>
                  <a:gd name="T72" fmla="*/ 761 w 818"/>
                  <a:gd name="T73" fmla="*/ 81 h 187"/>
                  <a:gd name="T74" fmla="*/ 22 w 818"/>
                  <a:gd name="T75" fmla="*/ 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4" name="Freeform 8"/>
              <p:cNvSpPr>
                <a:spLocks noEditPoints="1"/>
              </p:cNvSpPr>
              <p:nvPr userDrawn="1"/>
            </p:nvSpPr>
            <p:spPr bwMode="auto">
              <a:xfrm>
                <a:off x="8578788" y="1376388"/>
                <a:ext cx="89399" cy="88523"/>
              </a:xfrm>
              <a:custGeom>
                <a:avLst/>
                <a:gdLst>
                  <a:gd name="T0" fmla="*/ 21 w 43"/>
                  <a:gd name="T1" fmla="*/ 43 h 43"/>
                  <a:gd name="T2" fmla="*/ 0 w 43"/>
                  <a:gd name="T3" fmla="*/ 21 h 43"/>
                  <a:gd name="T4" fmla="*/ 21 w 43"/>
                  <a:gd name="T5" fmla="*/ 0 h 43"/>
                  <a:gd name="T6" fmla="*/ 43 w 43"/>
                  <a:gd name="T7" fmla="*/ 21 h 43"/>
                  <a:gd name="T8" fmla="*/ 21 w 43"/>
                  <a:gd name="T9" fmla="*/ 43 h 43"/>
                  <a:gd name="T10" fmla="*/ 21 w 43"/>
                  <a:gd name="T11" fmla="*/ 9 h 43"/>
                  <a:gd name="T12" fmla="*/ 9 w 43"/>
                  <a:gd name="T13" fmla="*/ 21 h 43"/>
                  <a:gd name="T14" fmla="*/ 21 w 43"/>
                  <a:gd name="T15" fmla="*/ 34 h 43"/>
                  <a:gd name="T16" fmla="*/ 34 w 43"/>
                  <a:gd name="T17" fmla="*/ 21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48" name="Small White Arrow"/>
            <p:cNvGrpSpPr/>
            <p:nvPr userDrawn="1"/>
          </p:nvGrpSpPr>
          <p:grpSpPr>
            <a:xfrm>
              <a:off x="9024032" y="1780020"/>
              <a:ext cx="1054386" cy="390026"/>
              <a:chOff x="9024032" y="1756773"/>
              <a:chExt cx="1054386" cy="390026"/>
            </a:xfrm>
          </p:grpSpPr>
          <p:sp>
            <p:nvSpPr>
              <p:cNvPr id="149" name="Freeform 12"/>
              <p:cNvSpPr>
                <a:spLocks noEditPoints="1"/>
              </p:cNvSpPr>
              <p:nvPr userDrawn="1"/>
            </p:nvSpPr>
            <p:spPr bwMode="auto">
              <a:xfrm>
                <a:off x="9127454" y="1906648"/>
                <a:ext cx="331303" cy="91152"/>
              </a:xfrm>
              <a:custGeom>
                <a:avLst/>
                <a:gdLst>
                  <a:gd name="T0" fmla="*/ 138 w 160"/>
                  <a:gd name="T1" fmla="*/ 44 h 44"/>
                  <a:gd name="T2" fmla="*/ 21 w 160"/>
                  <a:gd name="T3" fmla="*/ 44 h 44"/>
                  <a:gd name="T4" fmla="*/ 0 w 160"/>
                  <a:gd name="T5" fmla="*/ 22 h 44"/>
                  <a:gd name="T6" fmla="*/ 21 w 160"/>
                  <a:gd name="T7" fmla="*/ 0 h 44"/>
                  <a:gd name="T8" fmla="*/ 138 w 160"/>
                  <a:gd name="T9" fmla="*/ 0 h 44"/>
                  <a:gd name="T10" fmla="*/ 160 w 160"/>
                  <a:gd name="T11" fmla="*/ 22 h 44"/>
                  <a:gd name="T12" fmla="*/ 138 w 160"/>
                  <a:gd name="T13" fmla="*/ 44 h 44"/>
                  <a:gd name="T14" fmla="*/ 21 w 160"/>
                  <a:gd name="T15" fmla="*/ 9 h 44"/>
                  <a:gd name="T16" fmla="*/ 9 w 160"/>
                  <a:gd name="T17" fmla="*/ 22 h 44"/>
                  <a:gd name="T18" fmla="*/ 21 w 160"/>
                  <a:gd name="T19" fmla="*/ 35 h 44"/>
                  <a:gd name="T20" fmla="*/ 138 w 160"/>
                  <a:gd name="T21" fmla="*/ 35 h 44"/>
                  <a:gd name="T22" fmla="*/ 151 w 160"/>
                  <a:gd name="T23" fmla="*/ 22 h 44"/>
                  <a:gd name="T24" fmla="*/ 138 w 160"/>
                  <a:gd name="T25" fmla="*/ 9 h 44"/>
                  <a:gd name="T26" fmla="*/ 21 w 160"/>
                  <a:gd name="T2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0" name="Freeform 13"/>
              <p:cNvSpPr>
                <a:spLocks noEditPoints="1"/>
              </p:cNvSpPr>
              <p:nvPr userDrawn="1"/>
            </p:nvSpPr>
            <p:spPr bwMode="auto">
              <a:xfrm>
                <a:off x="9475411" y="1756773"/>
                <a:ext cx="603007" cy="390026"/>
              </a:xfrm>
              <a:custGeom>
                <a:avLst/>
                <a:gdLst>
                  <a:gd name="T0" fmla="*/ 192 w 291"/>
                  <a:gd name="T1" fmla="*/ 188 h 188"/>
                  <a:gd name="T2" fmla="*/ 177 w 291"/>
                  <a:gd name="T3" fmla="*/ 182 h 188"/>
                  <a:gd name="T4" fmla="*/ 171 w 291"/>
                  <a:gd name="T5" fmla="*/ 166 h 188"/>
                  <a:gd name="T6" fmla="*/ 177 w 291"/>
                  <a:gd name="T7" fmla="*/ 151 h 188"/>
                  <a:gd name="T8" fmla="*/ 213 w 291"/>
                  <a:gd name="T9" fmla="*/ 116 h 188"/>
                  <a:gd name="T10" fmla="*/ 22 w 291"/>
                  <a:gd name="T11" fmla="*/ 116 h 188"/>
                  <a:gd name="T12" fmla="*/ 0 w 291"/>
                  <a:gd name="T13" fmla="*/ 94 h 188"/>
                  <a:gd name="T14" fmla="*/ 22 w 291"/>
                  <a:gd name="T15" fmla="*/ 73 h 188"/>
                  <a:gd name="T16" fmla="*/ 213 w 291"/>
                  <a:gd name="T17" fmla="*/ 73 h 188"/>
                  <a:gd name="T18" fmla="*/ 177 w 291"/>
                  <a:gd name="T19" fmla="*/ 37 h 188"/>
                  <a:gd name="T20" fmla="*/ 171 w 291"/>
                  <a:gd name="T21" fmla="*/ 22 h 188"/>
                  <a:gd name="T22" fmla="*/ 177 w 291"/>
                  <a:gd name="T23" fmla="*/ 6 h 188"/>
                  <a:gd name="T24" fmla="*/ 192 w 291"/>
                  <a:gd name="T25" fmla="*/ 0 h 188"/>
                  <a:gd name="T26" fmla="*/ 207 w 291"/>
                  <a:gd name="T27" fmla="*/ 6 h 188"/>
                  <a:gd name="T28" fmla="*/ 280 w 291"/>
                  <a:gd name="T29" fmla="*/ 79 h 188"/>
                  <a:gd name="T30" fmla="*/ 282 w 291"/>
                  <a:gd name="T31" fmla="*/ 81 h 188"/>
                  <a:gd name="T32" fmla="*/ 291 w 291"/>
                  <a:gd name="T33" fmla="*/ 94 h 188"/>
                  <a:gd name="T34" fmla="*/ 282 w 291"/>
                  <a:gd name="T35" fmla="*/ 107 h 188"/>
                  <a:gd name="T36" fmla="*/ 280 w 291"/>
                  <a:gd name="T37" fmla="*/ 109 h 188"/>
                  <a:gd name="T38" fmla="*/ 207 w 291"/>
                  <a:gd name="T39" fmla="*/ 182 h 188"/>
                  <a:gd name="T40" fmla="*/ 192 w 291"/>
                  <a:gd name="T41" fmla="*/ 188 h 188"/>
                  <a:gd name="T42" fmla="*/ 22 w 291"/>
                  <a:gd name="T43" fmla="*/ 81 h 188"/>
                  <a:gd name="T44" fmla="*/ 9 w 291"/>
                  <a:gd name="T45" fmla="*/ 94 h 188"/>
                  <a:gd name="T46" fmla="*/ 22 w 291"/>
                  <a:gd name="T47" fmla="*/ 107 h 188"/>
                  <a:gd name="T48" fmla="*/ 234 w 291"/>
                  <a:gd name="T49" fmla="*/ 107 h 188"/>
                  <a:gd name="T50" fmla="*/ 183 w 291"/>
                  <a:gd name="T51" fmla="*/ 158 h 188"/>
                  <a:gd name="T52" fmla="*/ 180 w 291"/>
                  <a:gd name="T53" fmla="*/ 166 h 188"/>
                  <a:gd name="T54" fmla="*/ 183 w 291"/>
                  <a:gd name="T55" fmla="*/ 175 h 188"/>
                  <a:gd name="T56" fmla="*/ 201 w 291"/>
                  <a:gd name="T57" fmla="*/ 175 h 188"/>
                  <a:gd name="T58" fmla="*/ 273 w 291"/>
                  <a:gd name="T59" fmla="*/ 103 h 188"/>
                  <a:gd name="T60" fmla="*/ 276 w 291"/>
                  <a:gd name="T61" fmla="*/ 100 h 188"/>
                  <a:gd name="T62" fmla="*/ 282 w 291"/>
                  <a:gd name="T63" fmla="*/ 94 h 188"/>
                  <a:gd name="T64" fmla="*/ 276 w 291"/>
                  <a:gd name="T65" fmla="*/ 88 h 188"/>
                  <a:gd name="T66" fmla="*/ 273 w 291"/>
                  <a:gd name="T67" fmla="*/ 85 h 188"/>
                  <a:gd name="T68" fmla="*/ 201 w 291"/>
                  <a:gd name="T69" fmla="*/ 13 h 188"/>
                  <a:gd name="T70" fmla="*/ 183 w 291"/>
                  <a:gd name="T71" fmla="*/ 13 h 188"/>
                  <a:gd name="T72" fmla="*/ 180 w 291"/>
                  <a:gd name="T73" fmla="*/ 22 h 188"/>
                  <a:gd name="T74" fmla="*/ 183 w 291"/>
                  <a:gd name="T75" fmla="*/ 31 h 188"/>
                  <a:gd name="T76" fmla="*/ 234 w 291"/>
                  <a:gd name="T77" fmla="*/ 81 h 188"/>
                  <a:gd name="T78" fmla="*/ 22 w 291"/>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1" name="Freeform 14"/>
              <p:cNvSpPr>
                <a:spLocks noEditPoints="1"/>
              </p:cNvSpPr>
              <p:nvPr userDrawn="1"/>
            </p:nvSpPr>
            <p:spPr bwMode="auto">
              <a:xfrm>
                <a:off x="9024032" y="1906648"/>
                <a:ext cx="89399" cy="91152"/>
              </a:xfrm>
              <a:custGeom>
                <a:avLst/>
                <a:gdLst>
                  <a:gd name="T0" fmla="*/ 22 w 43"/>
                  <a:gd name="T1" fmla="*/ 44 h 44"/>
                  <a:gd name="T2" fmla="*/ 0 w 43"/>
                  <a:gd name="T3" fmla="*/ 22 h 44"/>
                  <a:gd name="T4" fmla="*/ 22 w 43"/>
                  <a:gd name="T5" fmla="*/ 0 h 44"/>
                  <a:gd name="T6" fmla="*/ 43 w 43"/>
                  <a:gd name="T7" fmla="*/ 22 h 44"/>
                  <a:gd name="T8" fmla="*/ 22 w 43"/>
                  <a:gd name="T9" fmla="*/ 44 h 44"/>
                  <a:gd name="T10" fmla="*/ 22 w 43"/>
                  <a:gd name="T11" fmla="*/ 9 h 44"/>
                  <a:gd name="T12" fmla="*/ 9 w 43"/>
                  <a:gd name="T13" fmla="*/ 22 h 44"/>
                  <a:gd name="T14" fmla="*/ 22 w 43"/>
                  <a:gd name="T15" fmla="*/ 35 h 44"/>
                  <a:gd name="T16" fmla="*/ 34 w 43"/>
                  <a:gd name="T17" fmla="*/ 22 h 44"/>
                  <a:gd name="T18" fmla="*/ 22 w 43"/>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155" name="spaceman"/>
          <p:cNvGrpSpPr/>
          <p:nvPr userDrawn="1"/>
        </p:nvGrpSpPr>
        <p:grpSpPr>
          <a:xfrm rot="21402827">
            <a:off x="7860859" y="3979769"/>
            <a:ext cx="977433" cy="1700309"/>
            <a:chOff x="10831129" y="421994"/>
            <a:chExt cx="977433" cy="1700309"/>
          </a:xfrm>
        </p:grpSpPr>
        <p:sp>
          <p:nvSpPr>
            <p:cNvPr id="156" name="Freeform 21"/>
            <p:cNvSpPr>
              <a:spLocks/>
            </p:cNvSpPr>
            <p:nvPr userDrawn="1"/>
          </p:nvSpPr>
          <p:spPr bwMode="auto">
            <a:xfrm>
              <a:off x="10891558" y="1560317"/>
              <a:ext cx="586913" cy="561986"/>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7" name="Freeform 22"/>
            <p:cNvSpPr>
              <a:spLocks/>
            </p:cNvSpPr>
            <p:nvPr userDrawn="1"/>
          </p:nvSpPr>
          <p:spPr bwMode="auto">
            <a:xfrm>
              <a:off x="10831129" y="1332199"/>
              <a:ext cx="351242" cy="435086"/>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8" name="Freeform 19"/>
            <p:cNvSpPr>
              <a:spLocks noEditPoints="1"/>
            </p:cNvSpPr>
            <p:nvPr userDrawn="1"/>
          </p:nvSpPr>
          <p:spPr bwMode="auto">
            <a:xfrm>
              <a:off x="11496600" y="732445"/>
              <a:ext cx="90643" cy="83844"/>
            </a:xfrm>
            <a:custGeom>
              <a:avLst/>
              <a:gdLst>
                <a:gd name="T0" fmla="*/ 24 w 51"/>
                <a:gd name="T1" fmla="*/ 47 h 47"/>
                <a:gd name="T2" fmla="*/ 15 w 51"/>
                <a:gd name="T3" fmla="*/ 44 h 47"/>
                <a:gd name="T4" fmla="*/ 2 w 51"/>
                <a:gd name="T5" fmla="*/ 31 h 47"/>
                <a:gd name="T6" fmla="*/ 3 w 51"/>
                <a:gd name="T7" fmla="*/ 14 h 47"/>
                <a:gd name="T8" fmla="*/ 24 w 51"/>
                <a:gd name="T9" fmla="*/ 0 h 47"/>
                <a:gd name="T10" fmla="*/ 34 w 51"/>
                <a:gd name="T11" fmla="*/ 2 h 47"/>
                <a:gd name="T12" fmla="*/ 46 w 51"/>
                <a:gd name="T13" fmla="*/ 33 h 47"/>
                <a:gd name="T14" fmla="*/ 24 w 51"/>
                <a:gd name="T15" fmla="*/ 47 h 47"/>
                <a:gd name="T16" fmla="*/ 24 w 51"/>
                <a:gd name="T17" fmla="*/ 6 h 47"/>
                <a:gd name="T18" fmla="*/ 8 w 51"/>
                <a:gd name="T19" fmla="*/ 16 h 47"/>
                <a:gd name="T20" fmla="*/ 8 w 51"/>
                <a:gd name="T21" fmla="*/ 29 h 47"/>
                <a:gd name="T22" fmla="*/ 17 w 51"/>
                <a:gd name="T23" fmla="*/ 39 h 47"/>
                <a:gd name="T24" fmla="*/ 24 w 51"/>
                <a:gd name="T25" fmla="*/ 41 h 47"/>
                <a:gd name="T26" fmla="*/ 40 w 51"/>
                <a:gd name="T27" fmla="*/ 30 h 47"/>
                <a:gd name="T28" fmla="*/ 32 w 51"/>
                <a:gd name="T29" fmla="*/ 7 h 47"/>
                <a:gd name="T30" fmla="*/ 24 w 51"/>
                <a:gd name="T3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9" name="Freeform 20"/>
            <p:cNvSpPr>
              <a:spLocks noEditPoints="1"/>
            </p:cNvSpPr>
            <p:nvPr userDrawn="1"/>
          </p:nvSpPr>
          <p:spPr bwMode="auto">
            <a:xfrm>
              <a:off x="10991265" y="421994"/>
              <a:ext cx="817297" cy="1300725"/>
            </a:xfrm>
            <a:custGeom>
              <a:avLst/>
              <a:gdLst>
                <a:gd name="T0" fmla="*/ 145 w 458"/>
                <a:gd name="T1" fmla="*/ 676 h 729"/>
                <a:gd name="T2" fmla="*/ 203 w 458"/>
                <a:gd name="T3" fmla="*/ 575 h 729"/>
                <a:gd name="T4" fmla="*/ 178 w 458"/>
                <a:gd name="T5" fmla="*/ 383 h 729"/>
                <a:gd name="T6" fmla="*/ 119 w 458"/>
                <a:gd name="T7" fmla="*/ 559 h 729"/>
                <a:gd name="T8" fmla="*/ 4 w 458"/>
                <a:gd name="T9" fmla="*/ 524 h 729"/>
                <a:gd name="T10" fmla="*/ 88 w 458"/>
                <a:gd name="T11" fmla="*/ 422 h 729"/>
                <a:gd name="T12" fmla="*/ 163 w 458"/>
                <a:gd name="T13" fmla="*/ 283 h 729"/>
                <a:gd name="T14" fmla="*/ 186 w 458"/>
                <a:gd name="T15" fmla="*/ 245 h 729"/>
                <a:gd name="T16" fmla="*/ 160 w 458"/>
                <a:gd name="T17" fmla="*/ 31 h 729"/>
                <a:gd name="T18" fmla="*/ 255 w 458"/>
                <a:gd name="T19" fmla="*/ 74 h 729"/>
                <a:gd name="T20" fmla="*/ 187 w 458"/>
                <a:gd name="T21" fmla="*/ 163 h 729"/>
                <a:gd name="T22" fmla="*/ 265 w 458"/>
                <a:gd name="T23" fmla="*/ 184 h 729"/>
                <a:gd name="T24" fmla="*/ 347 w 458"/>
                <a:gd name="T25" fmla="*/ 221 h 729"/>
                <a:gd name="T26" fmla="*/ 388 w 458"/>
                <a:gd name="T27" fmla="*/ 294 h 729"/>
                <a:gd name="T28" fmla="*/ 409 w 458"/>
                <a:gd name="T29" fmla="*/ 486 h 729"/>
                <a:gd name="T30" fmla="*/ 380 w 458"/>
                <a:gd name="T31" fmla="*/ 387 h 729"/>
                <a:gd name="T32" fmla="*/ 344 w 458"/>
                <a:gd name="T33" fmla="*/ 355 h 729"/>
                <a:gd name="T34" fmla="*/ 319 w 458"/>
                <a:gd name="T35" fmla="*/ 392 h 729"/>
                <a:gd name="T36" fmla="*/ 262 w 458"/>
                <a:gd name="T37" fmla="*/ 715 h 729"/>
                <a:gd name="T38" fmla="*/ 274 w 458"/>
                <a:gd name="T39" fmla="*/ 412 h 729"/>
                <a:gd name="T40" fmla="*/ 207 w 458"/>
                <a:gd name="T41" fmla="*/ 583 h 729"/>
                <a:gd name="T42" fmla="*/ 153 w 458"/>
                <a:gd name="T43" fmla="*/ 667 h 729"/>
                <a:gd name="T44" fmla="*/ 235 w 458"/>
                <a:gd name="T45" fmla="*/ 720 h 729"/>
                <a:gd name="T46" fmla="*/ 263 w 458"/>
                <a:gd name="T47" fmla="*/ 606 h 729"/>
                <a:gd name="T48" fmla="*/ 311 w 458"/>
                <a:gd name="T49" fmla="*/ 389 h 729"/>
                <a:gd name="T50" fmla="*/ 333 w 458"/>
                <a:gd name="T51" fmla="*/ 360 h 729"/>
                <a:gd name="T52" fmla="*/ 346 w 458"/>
                <a:gd name="T53" fmla="*/ 312 h 729"/>
                <a:gd name="T54" fmla="*/ 389 w 458"/>
                <a:gd name="T55" fmla="*/ 390 h 729"/>
                <a:gd name="T56" fmla="*/ 359 w 458"/>
                <a:gd name="T57" fmla="*/ 441 h 729"/>
                <a:gd name="T58" fmla="*/ 445 w 458"/>
                <a:gd name="T59" fmla="*/ 428 h 729"/>
                <a:gd name="T60" fmla="*/ 418 w 458"/>
                <a:gd name="T61" fmla="*/ 391 h 729"/>
                <a:gd name="T62" fmla="*/ 345 w 458"/>
                <a:gd name="T63" fmla="*/ 279 h 729"/>
                <a:gd name="T64" fmla="*/ 331 w 458"/>
                <a:gd name="T65" fmla="*/ 240 h 729"/>
                <a:gd name="T66" fmla="*/ 321 w 458"/>
                <a:gd name="T67" fmla="*/ 170 h 729"/>
                <a:gd name="T68" fmla="*/ 263 w 458"/>
                <a:gd name="T69" fmla="*/ 207 h 729"/>
                <a:gd name="T70" fmla="*/ 226 w 458"/>
                <a:gd name="T71" fmla="*/ 223 h 729"/>
                <a:gd name="T72" fmla="*/ 179 w 458"/>
                <a:gd name="T73" fmla="*/ 166 h 729"/>
                <a:gd name="T74" fmla="*/ 199 w 458"/>
                <a:gd name="T75" fmla="*/ 95 h 729"/>
                <a:gd name="T76" fmla="*/ 225 w 458"/>
                <a:gd name="T77" fmla="*/ 13 h 729"/>
                <a:gd name="T78" fmla="*/ 171 w 458"/>
                <a:gd name="T79" fmla="*/ 76 h 729"/>
                <a:gd name="T80" fmla="*/ 151 w 458"/>
                <a:gd name="T81" fmla="*/ 176 h 729"/>
                <a:gd name="T82" fmla="*/ 196 w 458"/>
                <a:gd name="T83" fmla="*/ 247 h 729"/>
                <a:gd name="T84" fmla="*/ 171 w 458"/>
                <a:gd name="T85" fmla="*/ 285 h 729"/>
                <a:gd name="T86" fmla="*/ 164 w 458"/>
                <a:gd name="T87" fmla="*/ 333 h 729"/>
                <a:gd name="T88" fmla="*/ 92 w 458"/>
                <a:gd name="T89" fmla="*/ 430 h 729"/>
                <a:gd name="T90" fmla="*/ 12 w 458"/>
                <a:gd name="T91" fmla="*/ 510 h 729"/>
                <a:gd name="T92" fmla="*/ 94 w 458"/>
                <a:gd name="T93" fmla="*/ 563 h 729"/>
                <a:gd name="T94" fmla="*/ 131 w 458"/>
                <a:gd name="T95" fmla="*/ 510 h 729"/>
                <a:gd name="T96" fmla="*/ 134 w 458"/>
                <a:gd name="T97" fmla="*/ 448 h 729"/>
                <a:gd name="T98" fmla="*/ 182 w 458"/>
                <a:gd name="T99" fmla="*/ 373 h 729"/>
                <a:gd name="T100" fmla="*/ 277 w 458"/>
                <a:gd name="T101" fmla="*/ 40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160" name="Straight Connector 159"/>
          <p:cNvCxnSpPr/>
          <p:nvPr userDrawn="1"/>
        </p:nvCxnSpPr>
        <p:spPr>
          <a:xfrm flipV="1">
            <a:off x="5914438" y="5312229"/>
            <a:ext cx="2130932" cy="3636525"/>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168976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15" name="Title 1"/>
          <p:cNvSpPr>
            <a:spLocks noGrp="1"/>
          </p:cNvSpPr>
          <p:nvPr>
            <p:ph type="ctrTitle" hasCustomPrompt="1"/>
          </p:nvPr>
        </p:nvSpPr>
        <p:spPr bwMode="black">
          <a:xfrm>
            <a:off x="231665" y="2759467"/>
            <a:ext cx="5717190" cy="1481944"/>
          </a:xfrm>
        </p:spPr>
        <p:txBody>
          <a:bodyPr/>
          <a:lstStyle>
            <a:lvl1pPr marL="0" algn="l" defTabSz="685800" rtl="0" eaLnBrk="1" latinLnBrk="0" hangingPunct="1">
              <a:lnSpc>
                <a:spcPct val="85000"/>
              </a:lnSpc>
              <a:spcBef>
                <a:spcPct val="0"/>
              </a:spcBef>
              <a:buNone/>
              <a:defRPr lang="en-US" sz="5200" kern="1200" baseline="0" dirty="0">
                <a:solidFill>
                  <a:srgbClr val="FFFFFF"/>
                </a:solidFill>
                <a:latin typeface="Qualcomm Office Bold" pitchFamily="34" charset="0"/>
                <a:ea typeface="+mj-ea"/>
                <a:cs typeface="Arial" pitchFamily="34" charset="0"/>
              </a:defRPr>
            </a:lvl1pPr>
          </a:lstStyle>
          <a:p>
            <a:r>
              <a:rPr lang="en-US" dirty="0" smtClean="0"/>
              <a:t>Click to edit segue slide</a:t>
            </a:r>
            <a:endParaRPr lang="en-US" dirty="0"/>
          </a:p>
        </p:txBody>
      </p:sp>
      <p:grpSp>
        <p:nvGrpSpPr>
          <p:cNvPr id="16" name="Group 15"/>
          <p:cNvGrpSpPr/>
          <p:nvPr userDrawn="1"/>
        </p:nvGrpSpPr>
        <p:grpSpPr bwMode="black">
          <a:xfrm>
            <a:off x="286567" y="2564016"/>
            <a:ext cx="5662287" cy="1851862"/>
            <a:chOff x="6014633" y="3465983"/>
            <a:chExt cx="6608826" cy="2469136"/>
          </a:xfrm>
        </p:grpSpPr>
        <p:cxnSp>
          <p:nvCxnSpPr>
            <p:cNvPr id="17" name="Straight Connector 16"/>
            <p:cNvCxnSpPr/>
            <p:nvPr userDrawn="1"/>
          </p:nvCxnSpPr>
          <p:spPr bwMode="black">
            <a:xfrm>
              <a:off x="6014633" y="346598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black">
            <a:xfrm>
              <a:off x="6014633" y="5935119"/>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9" name="AutoShape 4"/>
          <p:cNvSpPr>
            <a:spLocks noChangeAspect="1" noChangeArrowheads="1" noTextEdit="1"/>
          </p:cNvSpPr>
          <p:nvPr userDrawn="1"/>
        </p:nvSpPr>
        <p:spPr bwMode="auto">
          <a:xfrm>
            <a:off x="6733066" y="381000"/>
            <a:ext cx="2150651" cy="1607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0" name="Freeform 6"/>
          <p:cNvSpPr>
            <a:spLocks noChangeAspect="1" noEditPoints="1"/>
          </p:cNvSpPr>
          <p:nvPr userDrawn="1"/>
        </p:nvSpPr>
        <p:spPr bwMode="auto">
          <a:xfrm>
            <a:off x="7470836" y="1323234"/>
            <a:ext cx="385254" cy="660436"/>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1" name="Freeform 7"/>
          <p:cNvSpPr>
            <a:spLocks noChangeAspect="1" noEditPoints="1"/>
          </p:cNvSpPr>
          <p:nvPr userDrawn="1"/>
        </p:nvSpPr>
        <p:spPr bwMode="auto">
          <a:xfrm>
            <a:off x="7139716" y="816262"/>
            <a:ext cx="421946" cy="910217"/>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2" name="Freeform 8"/>
          <p:cNvSpPr>
            <a:spLocks noChangeAspect="1" noEditPoints="1"/>
          </p:cNvSpPr>
          <p:nvPr userDrawn="1"/>
        </p:nvSpPr>
        <p:spPr bwMode="auto">
          <a:xfrm>
            <a:off x="6912031" y="526884"/>
            <a:ext cx="385254" cy="520729"/>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3" name="Freeform 9"/>
          <p:cNvSpPr>
            <a:spLocks noChangeAspect="1"/>
          </p:cNvSpPr>
          <p:nvPr userDrawn="1"/>
        </p:nvSpPr>
        <p:spPr bwMode="auto">
          <a:xfrm>
            <a:off x="7394829" y="382418"/>
            <a:ext cx="333041" cy="609634"/>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4" name="Freeform 10"/>
          <p:cNvSpPr>
            <a:spLocks noChangeAspect="1"/>
          </p:cNvSpPr>
          <p:nvPr userDrawn="1"/>
        </p:nvSpPr>
        <p:spPr bwMode="auto">
          <a:xfrm>
            <a:off x="6747047" y="1078781"/>
            <a:ext cx="441704" cy="338686"/>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5" name="Freeform 11"/>
          <p:cNvSpPr>
            <a:spLocks noChangeAspect="1" noEditPoints="1"/>
          </p:cNvSpPr>
          <p:nvPr userDrawn="1"/>
        </p:nvSpPr>
        <p:spPr bwMode="auto">
          <a:xfrm>
            <a:off x="7646282" y="743820"/>
            <a:ext cx="376788" cy="201800"/>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6" name="Freeform 12"/>
          <p:cNvSpPr>
            <a:spLocks noChangeAspect="1"/>
          </p:cNvSpPr>
          <p:nvPr userDrawn="1"/>
        </p:nvSpPr>
        <p:spPr bwMode="auto">
          <a:xfrm>
            <a:off x="7751518" y="1345527"/>
            <a:ext cx="304817" cy="159465"/>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7" name="Freeform 13"/>
          <p:cNvSpPr>
            <a:spLocks noChangeAspect="1" noEditPoints="1"/>
          </p:cNvSpPr>
          <p:nvPr userDrawn="1"/>
        </p:nvSpPr>
        <p:spPr bwMode="auto">
          <a:xfrm>
            <a:off x="7560069" y="1106422"/>
            <a:ext cx="1299706" cy="577177"/>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grpSp>
        <p:nvGrpSpPr>
          <p:cNvPr id="28" name="Group 27"/>
          <p:cNvGrpSpPr>
            <a:grpSpLocks noChangeAspect="1"/>
          </p:cNvGrpSpPr>
          <p:nvPr userDrawn="1"/>
        </p:nvGrpSpPr>
        <p:grpSpPr>
          <a:xfrm>
            <a:off x="283479" y="6485653"/>
            <a:ext cx="1027805" cy="224146"/>
            <a:chOff x="187326" y="5085556"/>
            <a:chExt cx="8393112" cy="1830388"/>
          </a:xfrm>
          <a:solidFill>
            <a:schemeClr val="bg1"/>
          </a:solidFill>
        </p:grpSpPr>
        <p:sp>
          <p:nvSpPr>
            <p:cNvPr id="29"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75882656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16795" y="1931779"/>
            <a:ext cx="85725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2" name="Title Placeholder 1"/>
          <p:cNvSpPr>
            <a:spLocks noGrp="1"/>
          </p:cNvSpPr>
          <p:nvPr>
            <p:ph type="title"/>
          </p:nvPr>
        </p:nvSpPr>
        <p:spPr>
          <a:xfrm>
            <a:off x="212655" y="740540"/>
            <a:ext cx="8574733"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sp>
        <p:nvSpPr>
          <p:cNvPr id="13" name="Text Placeholder 2"/>
          <p:cNvSpPr>
            <a:spLocks noGrp="1"/>
          </p:cNvSpPr>
          <p:nvPr>
            <p:ph type="body" idx="13"/>
          </p:nvPr>
        </p:nvSpPr>
        <p:spPr>
          <a:xfrm>
            <a:off x="212655" y="1426466"/>
            <a:ext cx="8574733"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cxnSp>
        <p:nvCxnSpPr>
          <p:cNvPr id="14" name="Straight Connector 13"/>
          <p:cNvCxnSpPr/>
          <p:nvPr userDrawn="1"/>
        </p:nvCxnSpPr>
        <p:spPr>
          <a:xfrm>
            <a:off x="277773"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7716645" y="6546300"/>
            <a:ext cx="721158"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4" name="TextBox 3"/>
          <p:cNvSpPr txBox="1"/>
          <p:nvPr userDrawn="1"/>
        </p:nvSpPr>
        <p:spPr>
          <a:xfrm>
            <a:off x="217485" y="6477716"/>
            <a:ext cx="1946750"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1/14/2017</a:t>
            </a:fld>
            <a:endParaRPr lang="en-US" sz="1000" kern="1200" dirty="0" smtClean="0">
              <a:solidFill>
                <a:schemeClr val="bg1">
                  <a:lumMod val="75000"/>
                </a:schemeClr>
              </a:solidFill>
              <a:latin typeface="+mn-lt"/>
              <a:ea typeface="+mn-ea"/>
              <a:cs typeface="+mn-cs"/>
            </a:endParaRPr>
          </a:p>
        </p:txBody>
      </p:sp>
    </p:spTree>
    <p:extLst>
      <p:ext uri="{BB962C8B-B14F-4D97-AF65-F5344CB8AC3E}">
        <p14:creationId xmlns:p14="http://schemas.microsoft.com/office/powerpoint/2010/main" val="158798744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_No Sub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16795" y="1426466"/>
            <a:ext cx="8572500" cy="273921"/>
          </a:xfrm>
        </p:spPr>
        <p:txBody>
          <a:bodyPr/>
          <a:lstStyle>
            <a:lvl1pPr marL="0" indent="0">
              <a:buFont typeface="Arial" pitchFamily="34" charset="0"/>
              <a:buNone/>
              <a:defRPr sz="1400"/>
            </a:lvl1pPr>
            <a:lvl2pPr marL="300038" indent="0">
              <a:buNone/>
              <a:defRPr/>
            </a:lvl2pPr>
            <a:lvl3pPr marL="514350" indent="0">
              <a:buNone/>
              <a:defRPr/>
            </a:lvl3pPr>
            <a:lvl4pPr marL="728663" indent="0">
              <a:buNone/>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p:txBody>
      </p:sp>
      <p:sp>
        <p:nvSpPr>
          <p:cNvPr id="12" name="Title Placeholder 1"/>
          <p:cNvSpPr>
            <a:spLocks noGrp="1"/>
          </p:cNvSpPr>
          <p:nvPr>
            <p:ph type="title"/>
          </p:nvPr>
        </p:nvSpPr>
        <p:spPr>
          <a:xfrm>
            <a:off x="212655" y="740540"/>
            <a:ext cx="8574733"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cxnSp>
        <p:nvCxnSpPr>
          <p:cNvPr id="14" name="Straight Connector 13"/>
          <p:cNvCxnSpPr/>
          <p:nvPr userDrawn="1"/>
        </p:nvCxnSpPr>
        <p:spPr>
          <a:xfrm>
            <a:off x="277773"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52" name="Group 51"/>
          <p:cNvGrpSpPr>
            <a:grpSpLocks noChangeAspect="1"/>
          </p:cNvGrpSpPr>
          <p:nvPr userDrawn="1"/>
        </p:nvGrpSpPr>
        <p:grpSpPr>
          <a:xfrm>
            <a:off x="7716645" y="6546300"/>
            <a:ext cx="721158" cy="157272"/>
            <a:chOff x="187326" y="5085556"/>
            <a:chExt cx="8393112" cy="1830388"/>
          </a:xfrm>
          <a:solidFill>
            <a:schemeClr val="bg1">
              <a:lumMod val="75000"/>
            </a:schemeClr>
          </a:solidFill>
        </p:grpSpPr>
        <p:sp>
          <p:nvSpPr>
            <p:cNvPr id="53"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4"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6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61" name="TextBox 60"/>
          <p:cNvSpPr txBox="1"/>
          <p:nvPr userDrawn="1"/>
        </p:nvSpPr>
        <p:spPr>
          <a:xfrm>
            <a:off x="217485" y="6477716"/>
            <a:ext cx="1946750"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1/14/2017</a:t>
            </a:fld>
            <a:endParaRPr lang="en-US" sz="1000" kern="1200" dirty="0" smtClean="0">
              <a:solidFill>
                <a:schemeClr val="bg1">
                  <a:lumMod val="75000"/>
                </a:schemeClr>
              </a:solidFill>
              <a:latin typeface="+mn-lt"/>
              <a:ea typeface="+mn-ea"/>
              <a:cs typeface="+mn-cs"/>
            </a:endParaRPr>
          </a:p>
        </p:txBody>
      </p:sp>
      <p:sp>
        <p:nvSpPr>
          <p:cNvPr id="62" name="TextBox 61"/>
          <p:cNvSpPr txBox="1"/>
          <p:nvPr userDrawn="1"/>
        </p:nvSpPr>
        <p:spPr>
          <a:xfrm>
            <a:off x="3221753" y="6477716"/>
            <a:ext cx="2700495"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15581502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hank you Qualcomm">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17" name="Straight Connector 16"/>
          <p:cNvCxnSpPr/>
          <p:nvPr userDrawn="1"/>
        </p:nvCxnSpPr>
        <p:spPr>
          <a:xfrm>
            <a:off x="281253" y="502920"/>
            <a:ext cx="8574733"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useBgFill="1">
        <p:nvSpPr>
          <p:cNvPr id="50" name="Rectangle 4"/>
          <p:cNvSpPr/>
          <p:nvPr userDrawn="1"/>
        </p:nvSpPr>
        <p:spPr bwMode="gray">
          <a:xfrm>
            <a:off x="37588" y="6544615"/>
            <a:ext cx="4165855" cy="237337"/>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grpSp>
        <p:nvGrpSpPr>
          <p:cNvPr id="59" name="balloon"/>
          <p:cNvGrpSpPr/>
          <p:nvPr userDrawn="1"/>
        </p:nvGrpSpPr>
        <p:grpSpPr bwMode="black">
          <a:xfrm>
            <a:off x="7602604" y="4667789"/>
            <a:ext cx="410765" cy="826294"/>
            <a:chOff x="9654651" y="4161470"/>
            <a:chExt cx="547687" cy="1101725"/>
          </a:xfrm>
        </p:grpSpPr>
        <p:sp>
          <p:nvSpPr>
            <p:cNvPr id="60"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65" name="Freeform 17"/>
          <p:cNvSpPr>
            <a:spLocks noEditPoints="1"/>
          </p:cNvSpPr>
          <p:nvPr userDrawn="1"/>
        </p:nvSpPr>
        <p:spPr bwMode="black">
          <a:xfrm>
            <a:off x="8081235" y="4584121"/>
            <a:ext cx="564356" cy="379809"/>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dirty="0"/>
          </a:p>
        </p:txBody>
      </p:sp>
      <p:grpSp>
        <p:nvGrpSpPr>
          <p:cNvPr id="66" name="sun"/>
          <p:cNvGrpSpPr/>
          <p:nvPr userDrawn="1"/>
        </p:nvGrpSpPr>
        <p:grpSpPr bwMode="black">
          <a:xfrm>
            <a:off x="8170532" y="4210264"/>
            <a:ext cx="264319" cy="261938"/>
            <a:chOff x="6678613" y="2182813"/>
            <a:chExt cx="352425" cy="349250"/>
          </a:xfrm>
          <a:solidFill>
            <a:schemeClr val="accent5"/>
          </a:solidFill>
        </p:grpSpPr>
        <p:sp>
          <p:nvSpPr>
            <p:cNvPr id="67"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4" name="Group 83"/>
          <p:cNvGrpSpPr/>
          <p:nvPr userDrawn="1"/>
        </p:nvGrpSpPr>
        <p:grpSpPr bwMode="black">
          <a:xfrm>
            <a:off x="6822744" y="4280512"/>
            <a:ext cx="1215628" cy="632222"/>
            <a:chOff x="8614838" y="3645100"/>
            <a:chExt cx="1620837" cy="842963"/>
          </a:xfrm>
        </p:grpSpPr>
        <p:sp>
          <p:nvSpPr>
            <p:cNvPr id="85"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87" name="compass"/>
          <p:cNvGrpSpPr/>
          <p:nvPr userDrawn="1"/>
        </p:nvGrpSpPr>
        <p:grpSpPr bwMode="black">
          <a:xfrm>
            <a:off x="7440046" y="5434450"/>
            <a:ext cx="739472" cy="739472"/>
            <a:chOff x="7363812" y="1203877"/>
            <a:chExt cx="985962" cy="985962"/>
          </a:xfrm>
        </p:grpSpPr>
        <p:grpSp>
          <p:nvGrpSpPr>
            <p:cNvPr id="88" name="Group 87"/>
            <p:cNvGrpSpPr/>
            <p:nvPr userDrawn="1"/>
          </p:nvGrpSpPr>
          <p:grpSpPr bwMode="black">
            <a:xfrm>
              <a:off x="7388481" y="1278552"/>
              <a:ext cx="936625" cy="836612"/>
              <a:chOff x="9475263" y="5255258"/>
              <a:chExt cx="936625" cy="836612"/>
            </a:xfrm>
          </p:grpSpPr>
          <p:sp>
            <p:nvSpPr>
              <p:cNvPr id="90"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89" name="Rectangle 88"/>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p>
          </p:txBody>
        </p:sp>
      </p:grpSp>
      <p:grpSp>
        <p:nvGrpSpPr>
          <p:cNvPr id="47" name="Group 46"/>
          <p:cNvGrpSpPr/>
          <p:nvPr userDrawn="1"/>
        </p:nvGrpSpPr>
        <p:grpSpPr>
          <a:xfrm>
            <a:off x="206252" y="2773678"/>
            <a:ext cx="6471598" cy="1942758"/>
            <a:chOff x="237232" y="3659028"/>
            <a:chExt cx="9499785" cy="1942758"/>
          </a:xfrm>
        </p:grpSpPr>
        <p:sp>
          <p:nvSpPr>
            <p:cNvPr id="48" name="TextBox 47"/>
            <p:cNvSpPr txBox="1"/>
            <p:nvPr userDrawn="1"/>
          </p:nvSpPr>
          <p:spPr>
            <a:xfrm>
              <a:off x="389708" y="4266256"/>
              <a:ext cx="9347309"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1000" kern="1200" spc="10" dirty="0" smtClean="0">
                  <a:solidFill>
                    <a:schemeClr val="bg1"/>
                  </a:solidFill>
                  <a:latin typeface="Qualcomm Office Regular" pitchFamily="34" charset="0"/>
                  <a:ea typeface="+mn-ea"/>
                  <a:cs typeface="Arial" pitchFamily="34" charset="0"/>
                </a:rPr>
                <a:t>All data and information contained in or disclosed by this document is confidential and proprietary information of Qualcomm Incorporated 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 Qualcomm Incorporated.</a:t>
              </a:r>
            </a:p>
          </p:txBody>
        </p:sp>
        <p:sp>
          <p:nvSpPr>
            <p:cNvPr id="49" name="Subtitle 2"/>
            <p:cNvSpPr txBox="1">
              <a:spLocks/>
            </p:cNvSpPr>
            <p:nvPr userDrawn="1"/>
          </p:nvSpPr>
          <p:spPr bwMode="gray">
            <a:xfrm>
              <a:off x="293001" y="5068386"/>
              <a:ext cx="9434700"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10" dirty="0" smtClean="0">
                  <a:solidFill>
                    <a:schemeClr val="bg1"/>
                  </a:solidFill>
                  <a:latin typeface="Qualcomm Office Regular" pitchFamily="34" charset="0"/>
                </a:rPr>
                <a:t>© 2013 QUALCOMM Incorporated and/or its subsidiaries. All Rights Reserved.</a:t>
              </a:r>
              <a:endParaRPr lang="en-US" sz="1000" spc="8" baseline="0" dirty="0" smtClean="0">
                <a:solidFill>
                  <a:schemeClr val="bg1"/>
                </a:solidFill>
                <a:latin typeface="Qualcomm Office Regular" pitchFamily="34" charset="0"/>
              </a:endParaRPr>
            </a:p>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8" baseline="0" dirty="0" smtClean="0">
                  <a:solidFill>
                    <a:schemeClr val="bg1"/>
                  </a:solidFill>
                  <a:latin typeface="Qualcomm Office Regular" pitchFamily="34" charset="0"/>
                </a:rPr>
                <a:t>Qualcomm is a trademark of Qualcomm Incorporated, registered in the United States and other countries. </a:t>
              </a:r>
              <a:br>
                <a:rPr lang="en-US" sz="1000" spc="8" baseline="0" dirty="0" smtClean="0">
                  <a:solidFill>
                    <a:schemeClr val="bg1"/>
                  </a:solidFill>
                  <a:latin typeface="Qualcomm Office Regular" pitchFamily="34" charset="0"/>
                </a:rPr>
              </a:br>
              <a:r>
                <a:rPr lang="en-US" sz="1000" spc="8" baseline="0" dirty="0" smtClean="0">
                  <a:solidFill>
                    <a:schemeClr val="bg1"/>
                  </a:solidFill>
                  <a:latin typeface="Qualcomm Office Regular" pitchFamily="34" charset="0"/>
                </a:rPr>
                <a:t>Other products and brand names may be trademarks or registered trademarks of their respective owners</a:t>
              </a:r>
              <a:endParaRPr lang="en-US" sz="1000" kern="1200" spc="8"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endParaRPr lang="en-US" sz="1000" b="0" kern="1200" spc="0"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r>
                <a:rPr lang="en-US" sz="1000" kern="1200" spc="10" dirty="0" smtClean="0">
                  <a:solidFill>
                    <a:schemeClr val="bg1"/>
                  </a:solidFill>
                  <a:latin typeface="Qualcomm Office Regular" pitchFamily="34" charset="0"/>
                  <a:ea typeface="+mn-ea"/>
                  <a:cs typeface="Arial"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defRPr/>
              </a:pPr>
              <a:endParaRPr lang="en-US" sz="1000" spc="10" dirty="0" smtClean="0">
                <a:solidFill>
                  <a:schemeClr val="bg1"/>
                </a:solidFill>
                <a:latin typeface="Qualcomm Office Regular" pitchFamily="34" charset="0"/>
              </a:endParaRPr>
            </a:p>
            <a:p>
              <a:pPr marL="0" lvl="1" algn="l">
                <a:lnSpc>
                  <a:spcPct val="95000"/>
                </a:lnSpc>
                <a:spcBef>
                  <a:spcPts val="0"/>
                </a:spcBef>
                <a:defRPr/>
              </a:pPr>
              <a:r>
                <a:rPr lang="en-US" sz="1000" spc="10" dirty="0" smtClean="0">
                  <a:solidFill>
                    <a:schemeClr val="bg1"/>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p>
            <a:p>
              <a:pPr marL="0" lvl="1" algn="l">
                <a:lnSpc>
                  <a:spcPct val="95000"/>
                </a:lnSpc>
                <a:spcBef>
                  <a:spcPts val="0"/>
                </a:spcBef>
                <a:defRPr/>
              </a:pPr>
              <a:r>
                <a:rPr lang="en-US" sz="1000" spc="10" dirty="0" smtClean="0">
                  <a:solidFill>
                    <a:schemeClr val="bg1"/>
                  </a:solidFill>
                  <a:latin typeface="Qualcomm Office Regular" pitchFamily="34" charset="0"/>
                </a:rPr>
                <a:t>including its semiconductor business.</a:t>
              </a:r>
              <a:endParaRPr lang="en-US" sz="1000" b="0" kern="1200" baseline="0" dirty="0" smtClean="0">
                <a:solidFill>
                  <a:schemeClr val="bg1"/>
                </a:solidFill>
                <a:latin typeface="Qualcomm Office Regular" pitchFamily="34" charset="0"/>
                <a:ea typeface="+mn-ea"/>
                <a:cs typeface="Arial" pitchFamily="34" charset="0"/>
              </a:endParaRPr>
            </a:p>
          </p:txBody>
        </p:sp>
        <p:sp>
          <p:nvSpPr>
            <p:cNvPr id="94" name="TextBox 93"/>
            <p:cNvSpPr txBox="1"/>
            <p:nvPr userDrawn="1"/>
          </p:nvSpPr>
          <p:spPr>
            <a:xfrm>
              <a:off x="237232" y="3659028"/>
              <a:ext cx="7362908" cy="628634"/>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4100" kern="1200" baseline="0" dirty="0" smtClean="0">
                  <a:solidFill>
                    <a:srgbClr val="FFFFFF"/>
                  </a:solidFill>
                  <a:latin typeface="Qualcomm Office Bold" pitchFamily="34" charset="0"/>
                  <a:ea typeface="+mj-ea"/>
                  <a:cs typeface="Arial" pitchFamily="34" charset="0"/>
                </a:rPr>
                <a:t>Thank you</a:t>
              </a:r>
              <a:endParaRPr lang="en-US" sz="4100" kern="1200" baseline="0" dirty="0">
                <a:solidFill>
                  <a:srgbClr val="FFFFFF"/>
                </a:solidFill>
                <a:latin typeface="Qualcomm Office Bold" pitchFamily="34" charset="0"/>
                <a:ea typeface="+mj-ea"/>
                <a:cs typeface="Arial" pitchFamily="34" charset="0"/>
              </a:endParaRPr>
            </a:p>
          </p:txBody>
        </p:sp>
      </p:grpSp>
      <p:grpSp>
        <p:nvGrpSpPr>
          <p:cNvPr id="56" name="Group 55"/>
          <p:cNvGrpSpPr>
            <a:grpSpLocks noChangeAspect="1"/>
          </p:cNvGrpSpPr>
          <p:nvPr userDrawn="1"/>
        </p:nvGrpSpPr>
        <p:grpSpPr>
          <a:xfrm>
            <a:off x="316470" y="6445898"/>
            <a:ext cx="1027805" cy="224146"/>
            <a:chOff x="187326" y="5085556"/>
            <a:chExt cx="8393112" cy="1830388"/>
          </a:xfrm>
          <a:solidFill>
            <a:schemeClr val="bg1"/>
          </a:solidFill>
        </p:grpSpPr>
        <p:sp>
          <p:nvSpPr>
            <p:cNvPr id="5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42773292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hank you Qualcomm">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17" name="Straight Connector 16"/>
          <p:cNvCxnSpPr/>
          <p:nvPr userDrawn="1"/>
        </p:nvCxnSpPr>
        <p:spPr>
          <a:xfrm>
            <a:off x="281253" y="502920"/>
            <a:ext cx="8574733"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useBgFill="1">
        <p:nvSpPr>
          <p:cNvPr id="50" name="Rectangle 4"/>
          <p:cNvSpPr/>
          <p:nvPr userDrawn="1"/>
        </p:nvSpPr>
        <p:spPr bwMode="gray">
          <a:xfrm>
            <a:off x="37588" y="6544615"/>
            <a:ext cx="4165855" cy="237337"/>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grpSp>
        <p:nvGrpSpPr>
          <p:cNvPr id="59" name="balloon"/>
          <p:cNvGrpSpPr/>
          <p:nvPr userDrawn="1"/>
        </p:nvGrpSpPr>
        <p:grpSpPr bwMode="black">
          <a:xfrm>
            <a:off x="7602604" y="4667789"/>
            <a:ext cx="410765" cy="826294"/>
            <a:chOff x="9654651" y="4161470"/>
            <a:chExt cx="547687" cy="1101725"/>
          </a:xfrm>
        </p:grpSpPr>
        <p:sp>
          <p:nvSpPr>
            <p:cNvPr id="60"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65" name="Freeform 17"/>
          <p:cNvSpPr>
            <a:spLocks noEditPoints="1"/>
          </p:cNvSpPr>
          <p:nvPr userDrawn="1"/>
        </p:nvSpPr>
        <p:spPr bwMode="black">
          <a:xfrm>
            <a:off x="8081235" y="4584121"/>
            <a:ext cx="564356" cy="379809"/>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dirty="0"/>
          </a:p>
        </p:txBody>
      </p:sp>
      <p:grpSp>
        <p:nvGrpSpPr>
          <p:cNvPr id="66" name="sun"/>
          <p:cNvGrpSpPr/>
          <p:nvPr userDrawn="1"/>
        </p:nvGrpSpPr>
        <p:grpSpPr bwMode="black">
          <a:xfrm>
            <a:off x="8170532" y="4210264"/>
            <a:ext cx="264319" cy="261938"/>
            <a:chOff x="6678613" y="2182813"/>
            <a:chExt cx="352425" cy="349250"/>
          </a:xfrm>
          <a:solidFill>
            <a:schemeClr val="accent5"/>
          </a:solidFill>
        </p:grpSpPr>
        <p:sp>
          <p:nvSpPr>
            <p:cNvPr id="67"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4" name="Group 83"/>
          <p:cNvGrpSpPr/>
          <p:nvPr userDrawn="1"/>
        </p:nvGrpSpPr>
        <p:grpSpPr bwMode="black">
          <a:xfrm>
            <a:off x="6822744" y="4280512"/>
            <a:ext cx="1215628" cy="632222"/>
            <a:chOff x="8614838" y="3645100"/>
            <a:chExt cx="1620837" cy="842963"/>
          </a:xfrm>
        </p:grpSpPr>
        <p:sp>
          <p:nvSpPr>
            <p:cNvPr id="85"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87" name="compass"/>
          <p:cNvGrpSpPr/>
          <p:nvPr userDrawn="1"/>
        </p:nvGrpSpPr>
        <p:grpSpPr bwMode="black">
          <a:xfrm>
            <a:off x="7440046" y="5434450"/>
            <a:ext cx="739472" cy="739472"/>
            <a:chOff x="7363812" y="1203877"/>
            <a:chExt cx="985962" cy="985962"/>
          </a:xfrm>
        </p:grpSpPr>
        <p:grpSp>
          <p:nvGrpSpPr>
            <p:cNvPr id="88" name="Group 87"/>
            <p:cNvGrpSpPr/>
            <p:nvPr userDrawn="1"/>
          </p:nvGrpSpPr>
          <p:grpSpPr bwMode="black">
            <a:xfrm>
              <a:off x="7388481" y="1278552"/>
              <a:ext cx="936625" cy="836612"/>
              <a:chOff x="9475263" y="5255258"/>
              <a:chExt cx="936625" cy="836612"/>
            </a:xfrm>
          </p:grpSpPr>
          <p:sp>
            <p:nvSpPr>
              <p:cNvPr id="90"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89" name="Rectangle 88"/>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p>
          </p:txBody>
        </p:sp>
      </p:grpSp>
      <p:grpSp>
        <p:nvGrpSpPr>
          <p:cNvPr id="47" name="Group 46"/>
          <p:cNvGrpSpPr/>
          <p:nvPr userDrawn="1"/>
        </p:nvGrpSpPr>
        <p:grpSpPr>
          <a:xfrm>
            <a:off x="206252" y="2773678"/>
            <a:ext cx="6471599" cy="2077614"/>
            <a:chOff x="237232" y="3659028"/>
            <a:chExt cx="9499786" cy="2077614"/>
          </a:xfrm>
        </p:grpSpPr>
        <p:sp>
          <p:nvSpPr>
            <p:cNvPr id="48" name="TextBox 47"/>
            <p:cNvSpPr txBox="1"/>
            <p:nvPr userDrawn="1"/>
          </p:nvSpPr>
          <p:spPr>
            <a:xfrm>
              <a:off x="389708" y="4401112"/>
              <a:ext cx="9347310"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1000" kern="1200" spc="10" dirty="0" smtClean="0">
                  <a:solidFill>
                    <a:schemeClr val="bg1"/>
                  </a:solidFill>
                  <a:latin typeface="Qualcomm Office Regular" pitchFamily="34" charset="0"/>
                  <a:ea typeface="+mn-ea"/>
                  <a:cs typeface="Arial" pitchFamily="34" charset="0"/>
                </a:rPr>
                <a:t>All data and information contained in or disclosed by this document is confidential and proprietary information of </a:t>
              </a:r>
              <a:r>
                <a:rPr lang="en-US" sz="1000" kern="1200" spc="8" baseline="0" dirty="0" smtClean="0">
                  <a:solidFill>
                    <a:schemeClr val="bg1"/>
                  </a:solidFill>
                  <a:latin typeface="Qualcomm Office Regular" pitchFamily="34" charset="0"/>
                  <a:ea typeface="+mn-ea"/>
                  <a:cs typeface="Arial" pitchFamily="34" charset="0"/>
                </a:rPr>
                <a:t>Qualcomm Technologies, Inc. </a:t>
              </a:r>
              <a:r>
                <a:rPr lang="en-US" sz="1000" kern="1200" spc="10" dirty="0" smtClean="0">
                  <a:solidFill>
                    <a:schemeClr val="bg1"/>
                  </a:solidFill>
                  <a:latin typeface="Qualcomm Office Regular" pitchFamily="34" charset="0"/>
                  <a:ea typeface="+mn-ea"/>
                  <a:cs typeface="Arial" pitchFamily="34" charset="0"/>
                </a:rPr>
                <a:t>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a:t>
              </a:r>
              <a:r>
                <a:rPr lang="en-US" sz="1000" kern="1200" spc="10" baseline="0" dirty="0" smtClean="0">
                  <a:solidFill>
                    <a:schemeClr val="bg1"/>
                  </a:solidFill>
                  <a:latin typeface="Qualcomm Office Regular" pitchFamily="34" charset="0"/>
                  <a:ea typeface="+mn-ea"/>
                  <a:cs typeface="Arial" pitchFamily="34" charset="0"/>
                </a:rPr>
                <a:t> Qualcomm T</a:t>
              </a:r>
              <a:r>
                <a:rPr lang="en-US" sz="1000" kern="1200" spc="10" dirty="0" smtClean="0">
                  <a:solidFill>
                    <a:schemeClr val="bg1"/>
                  </a:solidFill>
                  <a:latin typeface="Qualcomm Office Regular" pitchFamily="34" charset="0"/>
                  <a:ea typeface="+mn-ea"/>
                  <a:cs typeface="Arial" pitchFamily="34" charset="0"/>
                </a:rPr>
                <a:t>echnologies,</a:t>
              </a:r>
              <a:r>
                <a:rPr lang="en-US" sz="1000" kern="1200" spc="10" baseline="0" dirty="0" smtClean="0">
                  <a:solidFill>
                    <a:schemeClr val="bg1"/>
                  </a:solidFill>
                  <a:latin typeface="Qualcomm Office Regular" pitchFamily="34" charset="0"/>
                  <a:ea typeface="+mn-ea"/>
                  <a:cs typeface="Arial" pitchFamily="34" charset="0"/>
                </a:rPr>
                <a:t> Inc.</a:t>
              </a:r>
              <a:endParaRPr lang="en-US" sz="1000" kern="1200" spc="10" dirty="0" smtClean="0">
                <a:solidFill>
                  <a:schemeClr val="bg1"/>
                </a:solidFill>
                <a:latin typeface="Qualcomm Office Regular" pitchFamily="34" charset="0"/>
                <a:ea typeface="+mn-ea"/>
                <a:cs typeface="Arial" pitchFamily="34" charset="0"/>
              </a:endParaRPr>
            </a:p>
          </p:txBody>
        </p:sp>
        <p:sp>
          <p:nvSpPr>
            <p:cNvPr id="49" name="Subtitle 2"/>
            <p:cNvSpPr txBox="1">
              <a:spLocks/>
            </p:cNvSpPr>
            <p:nvPr userDrawn="1"/>
          </p:nvSpPr>
          <p:spPr bwMode="gray">
            <a:xfrm>
              <a:off x="293001" y="5203242"/>
              <a:ext cx="9434700"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10" dirty="0" smtClean="0">
                  <a:solidFill>
                    <a:schemeClr val="bg1"/>
                  </a:solidFill>
                  <a:latin typeface="Qualcomm Office Regular" pitchFamily="34" charset="0"/>
                </a:rPr>
                <a:t>© 2013 QUALCOMM Incorporated and/or its subsidiaries. All Rights Reserved.</a:t>
              </a:r>
              <a:endParaRPr lang="en-US" sz="1000" spc="8" baseline="0" dirty="0" smtClean="0">
                <a:solidFill>
                  <a:schemeClr val="bg1"/>
                </a:solidFill>
                <a:latin typeface="Qualcomm Office Regular" pitchFamily="34" charset="0"/>
              </a:endParaRPr>
            </a:p>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8" baseline="0" dirty="0" smtClean="0">
                  <a:solidFill>
                    <a:schemeClr val="bg1"/>
                  </a:solidFill>
                  <a:latin typeface="Qualcomm Office Regular" pitchFamily="34" charset="0"/>
                </a:rPr>
                <a:t>Qualcomm is a trademark of Qualcomm Incorporated, registered in the United States and other countries. </a:t>
              </a:r>
              <a:br>
                <a:rPr lang="en-US" sz="1000" spc="8" baseline="0" dirty="0" smtClean="0">
                  <a:solidFill>
                    <a:schemeClr val="bg1"/>
                  </a:solidFill>
                  <a:latin typeface="Qualcomm Office Regular" pitchFamily="34" charset="0"/>
                </a:rPr>
              </a:br>
              <a:r>
                <a:rPr lang="en-US" sz="1000" spc="8" baseline="0" dirty="0" smtClean="0">
                  <a:solidFill>
                    <a:schemeClr val="bg1"/>
                  </a:solidFill>
                  <a:latin typeface="Qualcomm Office Regular" pitchFamily="34" charset="0"/>
                </a:rPr>
                <a:t>Other products and brand names may be trademarks or registered trademarks of their respective owners</a:t>
              </a:r>
              <a:endParaRPr lang="en-US" sz="1000" kern="1200" spc="8"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endParaRPr lang="en-US" sz="1000" b="0" kern="1200" spc="0"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r>
                <a:rPr lang="en-US" sz="1000" kern="1200" spc="10" dirty="0" smtClean="0">
                  <a:solidFill>
                    <a:schemeClr val="bg1"/>
                  </a:solidFill>
                  <a:latin typeface="Qualcomm Office Regular" pitchFamily="34" charset="0"/>
                  <a:ea typeface="+mn-ea"/>
                  <a:cs typeface="Arial"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defRPr/>
              </a:pPr>
              <a:endParaRPr lang="en-US" sz="1000" spc="10" dirty="0" smtClean="0">
                <a:solidFill>
                  <a:schemeClr val="bg1"/>
                </a:solidFill>
                <a:latin typeface="Qualcomm Office Regular" pitchFamily="34" charset="0"/>
              </a:endParaRPr>
            </a:p>
            <a:p>
              <a:pPr marL="0" lvl="1" algn="l">
                <a:lnSpc>
                  <a:spcPct val="95000"/>
                </a:lnSpc>
                <a:spcBef>
                  <a:spcPts val="0"/>
                </a:spcBef>
                <a:defRPr/>
              </a:pPr>
              <a:r>
                <a:rPr lang="en-US" sz="1000" spc="10" dirty="0" smtClean="0">
                  <a:solidFill>
                    <a:schemeClr val="bg1"/>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p>
            <a:p>
              <a:pPr marL="0" lvl="1" algn="l">
                <a:lnSpc>
                  <a:spcPct val="95000"/>
                </a:lnSpc>
                <a:spcBef>
                  <a:spcPts val="0"/>
                </a:spcBef>
                <a:defRPr/>
              </a:pPr>
              <a:r>
                <a:rPr lang="en-US" sz="1000" spc="10" dirty="0" smtClean="0">
                  <a:solidFill>
                    <a:schemeClr val="bg1"/>
                  </a:solidFill>
                  <a:latin typeface="Qualcomm Office Regular" pitchFamily="34" charset="0"/>
                </a:rPr>
                <a:t>including its semiconductor business.</a:t>
              </a:r>
              <a:endParaRPr lang="en-US" sz="1000" b="0" kern="1200" baseline="0" dirty="0" smtClean="0">
                <a:solidFill>
                  <a:schemeClr val="bg1"/>
                </a:solidFill>
                <a:latin typeface="Qualcomm Office Regular" pitchFamily="34" charset="0"/>
                <a:ea typeface="+mn-ea"/>
                <a:cs typeface="Arial" pitchFamily="34" charset="0"/>
              </a:endParaRPr>
            </a:p>
          </p:txBody>
        </p:sp>
        <p:sp>
          <p:nvSpPr>
            <p:cNvPr id="94" name="TextBox 93"/>
            <p:cNvSpPr txBox="1"/>
            <p:nvPr userDrawn="1"/>
          </p:nvSpPr>
          <p:spPr>
            <a:xfrm>
              <a:off x="237232" y="3659028"/>
              <a:ext cx="7362908" cy="628634"/>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4100" kern="1200" baseline="0" dirty="0" smtClean="0">
                  <a:solidFill>
                    <a:srgbClr val="FFFFFF"/>
                  </a:solidFill>
                  <a:latin typeface="Qualcomm Office Bold" pitchFamily="34" charset="0"/>
                  <a:ea typeface="+mj-ea"/>
                  <a:cs typeface="Arial" pitchFamily="34" charset="0"/>
                </a:rPr>
                <a:t>Thank you</a:t>
              </a:r>
              <a:endParaRPr lang="en-US" sz="4100" kern="1200" baseline="0" dirty="0">
                <a:solidFill>
                  <a:srgbClr val="FFFFFF"/>
                </a:solidFill>
                <a:latin typeface="Qualcomm Office Bold" pitchFamily="34" charset="0"/>
                <a:ea typeface="+mj-ea"/>
                <a:cs typeface="Arial" pitchFamily="34" charset="0"/>
              </a:endParaRPr>
            </a:p>
          </p:txBody>
        </p:sp>
      </p:grpSp>
      <p:grpSp>
        <p:nvGrpSpPr>
          <p:cNvPr id="56" name="Group 55"/>
          <p:cNvGrpSpPr>
            <a:grpSpLocks noChangeAspect="1"/>
          </p:cNvGrpSpPr>
          <p:nvPr userDrawn="1"/>
        </p:nvGrpSpPr>
        <p:grpSpPr>
          <a:xfrm>
            <a:off x="316470" y="6445898"/>
            <a:ext cx="1027805" cy="224146"/>
            <a:chOff x="187326" y="5085556"/>
            <a:chExt cx="8393112" cy="1830388"/>
          </a:xfrm>
          <a:solidFill>
            <a:schemeClr val="bg1"/>
          </a:solidFill>
        </p:grpSpPr>
        <p:sp>
          <p:nvSpPr>
            <p:cNvPr id="5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60506617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2655" y="748160"/>
            <a:ext cx="8574733" cy="484748"/>
          </a:xfrm>
          <a:prstGeom prst="rect">
            <a:avLst/>
          </a:prstGeom>
        </p:spPr>
        <p:txBody>
          <a:bodyPr vert="horz" wrap="square" lIns="68580" tIns="34290" rIns="68580" bIns="34290" rtlCol="0" anchor="ctr">
            <a:spAutoFit/>
          </a:bodyPr>
          <a:lstStyle/>
          <a:p>
            <a:r>
              <a:rPr lang="en-US" smtClean="0"/>
              <a:t>Click to edit Master title style</a:t>
            </a:r>
            <a:endParaRPr lang="en-US" dirty="0"/>
          </a:p>
        </p:txBody>
      </p:sp>
      <p:sp>
        <p:nvSpPr>
          <p:cNvPr id="3" name="Text Placeholder 2"/>
          <p:cNvSpPr>
            <a:spLocks noGrp="1"/>
          </p:cNvSpPr>
          <p:nvPr>
            <p:ph type="body" idx="1"/>
          </p:nvPr>
        </p:nvSpPr>
        <p:spPr>
          <a:xfrm>
            <a:off x="173562" y="1934892"/>
            <a:ext cx="8574733" cy="1800493"/>
          </a:xfrm>
          <a:prstGeom prst="rect">
            <a:avLst/>
          </a:prstGeom>
        </p:spPr>
        <p:txBody>
          <a:bodyPr vert="horz" wrap="square" lIns="68580" tIns="34290" rIns="68580" bIns="3429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0"/>
            <a:endParaRPr lang="en-US" dirty="0" smtClean="0"/>
          </a:p>
        </p:txBody>
      </p:sp>
      <p:sp>
        <p:nvSpPr>
          <p:cNvPr id="9" name="TextBox 8"/>
          <p:cNvSpPr txBox="1"/>
          <p:nvPr/>
        </p:nvSpPr>
        <p:spPr bwMode="gray">
          <a:xfrm>
            <a:off x="8642665" y="6525737"/>
            <a:ext cx="216647" cy="161583"/>
          </a:xfrm>
          <a:prstGeom prst="rect">
            <a:avLst/>
          </a:prstGeom>
          <a:noFill/>
        </p:spPr>
        <p:txBody>
          <a:bodyPr wrap="none" lIns="68580" tIns="34290" rIns="68580" bIns="34290" rtlCol="0">
            <a:spAutoFit/>
          </a:bodyPr>
          <a:lstStyle/>
          <a:p>
            <a:pPr marL="0" algn="l" defTabSz="685800" rtl="0" eaLnBrk="1" latinLnBrk="0" hangingPunct="1"/>
            <a:fld id="{0A607DED-8B1E-49A6-A07A-F6DE68304C82}" type="slidenum">
              <a:rPr lang="en-US" sz="600" kern="1200" smtClean="0">
                <a:solidFill>
                  <a:schemeClr val="bg1">
                    <a:lumMod val="75000"/>
                  </a:schemeClr>
                </a:solidFill>
                <a:latin typeface="+mn-lt"/>
                <a:ea typeface="+mn-ea"/>
                <a:cs typeface="Arial" pitchFamily="34" charset="0"/>
              </a:rPr>
              <a:pPr marL="0" algn="l" defTabSz="685800" rtl="0" eaLnBrk="1" latinLnBrk="0" hangingPunct="1"/>
              <a:t>‹#›</a:t>
            </a:fld>
            <a:endParaRPr lang="en-US" sz="600" kern="1200" dirty="0">
              <a:solidFill>
                <a:schemeClr val="bg1">
                  <a:lumMod val="75000"/>
                </a:schemeClr>
              </a:solidFill>
              <a:latin typeface="+mn-lt"/>
              <a:ea typeface="+mn-ea"/>
              <a:cs typeface="Arial" pitchFamily="34" charset="0"/>
            </a:endParaRPr>
          </a:p>
        </p:txBody>
      </p:sp>
    </p:spTree>
    <p:extLst>
      <p:ext uri="{BB962C8B-B14F-4D97-AF65-F5344CB8AC3E}">
        <p14:creationId xmlns:p14="http://schemas.microsoft.com/office/powerpoint/2010/main" val="2466956560"/>
      </p:ext>
    </p:extLst>
  </p:cSld>
  <p:clrMap bg1="lt1" tx1="dk1" bg2="lt2" tx2="dk2" accent1="accent1" accent2="accent2" accent3="accent3" accent4="accent4" accent5="accent5" accent6="accent6" hlink="hlink" folHlink="folHlink"/>
  <p:sldLayoutIdLst>
    <p:sldLayoutId id="2147483747" r:id="rId1"/>
    <p:sldLayoutId id="2147483733" r:id="rId2"/>
    <p:sldLayoutId id="2147483694" r:id="rId3"/>
    <p:sldLayoutId id="2147483750" r:id="rId4"/>
    <p:sldLayoutId id="2147483751" r:id="rId5"/>
    <p:sldLayoutId id="2147483753" r:id="rId6"/>
  </p:sldLayoutIdLst>
  <p:timing>
    <p:tnLst>
      <p:par>
        <p:cTn id="1" dur="indefinite" restart="never" nodeType="tmRoot"/>
      </p:par>
    </p:tnLst>
  </p:timing>
  <p:txStyles>
    <p:titleStyle>
      <a:lvl1pPr algn="l" defTabSz="6858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257175" indent="-257175" algn="l" defTabSz="685800" rtl="0" eaLnBrk="1" latinLnBrk="0" hangingPunct="1">
        <a:lnSpc>
          <a:spcPct val="95000"/>
        </a:lnSpc>
        <a:spcBef>
          <a:spcPct val="20000"/>
        </a:spcBef>
        <a:buFontTx/>
        <a:buBlip>
          <a:blip r:embed="rId8"/>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557213" indent="-257175" algn="l" defTabSz="6858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771525" indent="-257175" algn="l" defTabSz="6858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985838" indent="-257175" algn="l" defTabSz="6858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200150" indent="-257175" algn="l" defTabSz="685800" rtl="0" eaLnBrk="1" latinLnBrk="0" hangingPunct="1">
        <a:lnSpc>
          <a:spcPct val="95000"/>
        </a:lnSpc>
        <a:spcBef>
          <a:spcPct val="20000"/>
        </a:spcBef>
        <a:buClr>
          <a:schemeClr val="accent5"/>
        </a:buClr>
        <a:buFont typeface="Calibre Regular" pitchFamily="34" charset="0"/>
        <a:buChar char="−"/>
        <a:defRPr lang="en-US" sz="1100" kern="1200" baseline="0" dirty="0" smtClean="0">
          <a:solidFill>
            <a:prstClr val="black">
              <a:lumMod val="75000"/>
              <a:lumOff val="25000"/>
            </a:prstClr>
          </a:solidFill>
          <a:latin typeface="Qualcomm Regular" pitchFamily="34" charset="0"/>
          <a:ea typeface="+mn-ea"/>
          <a:cs typeface="Arial" pitchFamily="34" charset="0"/>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3.xml"/><Relationship Id="rId4" Type="http://schemas.openxmlformats.org/officeDocument/2006/relationships/image" Target="../media/image5.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image" Target="../media/image3.emf"/><Relationship Id="rId7" Type="http://schemas.openxmlformats.org/officeDocument/2006/relationships/image" Target="../media/image8.emf"/><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7.emf"/><Relationship Id="rId5" Type="http://schemas.openxmlformats.org/officeDocument/2006/relationships/image" Target="../media/image6.emf"/><Relationship Id="rId10" Type="http://schemas.openxmlformats.org/officeDocument/2006/relationships/image" Target="../media/image11.emf"/><Relationship Id="rId4" Type="http://schemas.openxmlformats.org/officeDocument/2006/relationships/package" Target="../embeddings/Microsoft_Word_Document1.docx"/><Relationship Id="rId9" Type="http://schemas.openxmlformats.org/officeDocument/2006/relationships/image" Target="../media/image10.emf"/></Relationships>
</file>

<file path=ppt/slides/_rels/slide7.xml.rels><?xml version="1.0" encoding="UTF-8" standalone="yes"?>
<Relationships xmlns="http://schemas.openxmlformats.org/package/2006/relationships"><Relationship Id="rId3" Type="http://schemas.openxmlformats.org/officeDocument/2006/relationships/image" Target="../media/image3.emf"/><Relationship Id="rId7" Type="http://schemas.openxmlformats.org/officeDocument/2006/relationships/image" Target="../media/image12.emf"/><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image" Target="../media/image7.emf"/><Relationship Id="rId5" Type="http://schemas.openxmlformats.org/officeDocument/2006/relationships/image" Target="../media/image6.emf"/><Relationship Id="rId4" Type="http://schemas.openxmlformats.org/officeDocument/2006/relationships/package" Target="../embeddings/Microsoft_Word_Document2.docx"/></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a:xfrm>
            <a:off x="198933" y="1737379"/>
            <a:ext cx="8306892" cy="1351139"/>
          </a:xfrm>
        </p:spPr>
        <p:txBody>
          <a:bodyPr/>
          <a:lstStyle/>
          <a:p>
            <a:r>
              <a:rPr lang="en-US" dirty="0"/>
              <a:t>ALF temporal prediction with temporal scalability</a:t>
            </a:r>
            <a:endParaRPr lang="en-US" dirty="0">
              <a:latin typeface="+mj-lt"/>
            </a:endParaRPr>
          </a:p>
        </p:txBody>
      </p:sp>
      <p:sp>
        <p:nvSpPr>
          <p:cNvPr id="8" name="Subtitle 7"/>
          <p:cNvSpPr>
            <a:spLocks noGrp="1"/>
          </p:cNvSpPr>
          <p:nvPr>
            <p:ph type="subTitle" idx="1"/>
          </p:nvPr>
        </p:nvSpPr>
        <p:spPr>
          <a:xfrm>
            <a:off x="198934" y="484241"/>
            <a:ext cx="5954528" cy="429348"/>
          </a:xfrm>
        </p:spPr>
        <p:txBody>
          <a:bodyPr/>
          <a:lstStyle/>
          <a:p>
            <a:r>
              <a:rPr lang="en-CA" dirty="0" smtClean="0"/>
              <a:t>JVET-E</a:t>
            </a:r>
            <a:r>
              <a:rPr lang="en-CA" u="sng" dirty="0" smtClean="0"/>
              <a:t>0104</a:t>
            </a:r>
            <a:endParaRPr lang="en-US" dirty="0"/>
          </a:p>
        </p:txBody>
      </p:sp>
      <p:sp>
        <p:nvSpPr>
          <p:cNvPr id="2" name="Rectangle 1"/>
          <p:cNvSpPr/>
          <p:nvPr/>
        </p:nvSpPr>
        <p:spPr>
          <a:xfrm>
            <a:off x="2646856" y="4113312"/>
            <a:ext cx="5721640" cy="373949"/>
          </a:xfrm>
          <a:prstGeom prst="rect">
            <a:avLst/>
          </a:prstGeom>
        </p:spPr>
        <p:txBody>
          <a:bodyPr vert="horz" wrap="square" lIns="68580" tIns="34290" rIns="68580" bIns="34290" rtlCol="0">
            <a:spAutoFit/>
          </a:bodyPr>
          <a:lstStyle/>
          <a:p>
            <a:pPr>
              <a:lnSpc>
                <a:spcPct val="90000"/>
              </a:lnSpc>
              <a:spcBef>
                <a:spcPct val="0"/>
              </a:spcBef>
            </a:pPr>
            <a:r>
              <a:rPr lang="en-CA" sz="2200" dirty="0" smtClean="0">
                <a:solidFill>
                  <a:srgbClr val="FFFFFF"/>
                </a:solidFill>
                <a:latin typeface="Qualcomm Office Regular" pitchFamily="34" charset="0"/>
                <a:ea typeface="+mj-ea"/>
                <a:cs typeface="Arial" pitchFamily="34" charset="0"/>
              </a:rPr>
              <a:t>Li </a:t>
            </a:r>
            <a:r>
              <a:rPr lang="en-CA" sz="2200" dirty="0">
                <a:solidFill>
                  <a:srgbClr val="FFFFFF"/>
                </a:solidFill>
                <a:latin typeface="Qualcomm Office Regular" pitchFamily="34" charset="0"/>
                <a:ea typeface="+mj-ea"/>
                <a:cs typeface="Arial" pitchFamily="34" charset="0"/>
              </a:rPr>
              <a:t>Zhang, </a:t>
            </a:r>
            <a:r>
              <a:rPr lang="en-CA" sz="2200" dirty="0" smtClean="0">
                <a:solidFill>
                  <a:srgbClr val="FFFFFF"/>
                </a:solidFill>
                <a:latin typeface="Qualcomm Office Regular" pitchFamily="34" charset="0"/>
                <a:ea typeface="+mj-ea"/>
                <a:cs typeface="Arial" pitchFamily="34" charset="0"/>
              </a:rPr>
              <a:t>Wei-Jung </a:t>
            </a:r>
            <a:r>
              <a:rPr lang="en-CA" sz="2200" dirty="0" err="1" smtClean="0">
                <a:solidFill>
                  <a:srgbClr val="FFFFFF"/>
                </a:solidFill>
                <a:latin typeface="Qualcomm Office Regular" pitchFamily="34" charset="0"/>
                <a:ea typeface="+mj-ea"/>
                <a:cs typeface="Arial" pitchFamily="34" charset="0"/>
              </a:rPr>
              <a:t>Chien</a:t>
            </a:r>
            <a:r>
              <a:rPr lang="en-CA" sz="2200" dirty="0" smtClean="0">
                <a:solidFill>
                  <a:srgbClr val="FFFFFF"/>
                </a:solidFill>
                <a:latin typeface="Qualcomm Office Regular" pitchFamily="34" charset="0"/>
                <a:ea typeface="+mj-ea"/>
                <a:cs typeface="Arial" pitchFamily="34" charset="0"/>
              </a:rPr>
              <a:t>,</a:t>
            </a:r>
            <a:r>
              <a:rPr lang="en-CA" sz="2200" dirty="0" smtClean="0">
                <a:solidFill>
                  <a:srgbClr val="FFFFFF"/>
                </a:solidFill>
                <a:latin typeface="Qualcomm Office Regular" pitchFamily="34" charset="0"/>
                <a:cs typeface="Arial" pitchFamily="34" charset="0"/>
              </a:rPr>
              <a:t> </a:t>
            </a:r>
            <a:r>
              <a:rPr lang="en-CA" sz="2200" dirty="0" smtClean="0">
                <a:solidFill>
                  <a:srgbClr val="FFFFFF"/>
                </a:solidFill>
                <a:latin typeface="Qualcomm Office Regular" pitchFamily="34" charset="0"/>
                <a:ea typeface="+mj-ea"/>
                <a:cs typeface="Arial" pitchFamily="34" charset="0"/>
              </a:rPr>
              <a:t>Marta </a:t>
            </a:r>
            <a:r>
              <a:rPr lang="en-CA" sz="2200" dirty="0">
                <a:solidFill>
                  <a:srgbClr val="FFFFFF"/>
                </a:solidFill>
                <a:latin typeface="Qualcomm Office Regular" pitchFamily="34" charset="0"/>
                <a:ea typeface="+mj-ea"/>
                <a:cs typeface="Arial" pitchFamily="34" charset="0"/>
              </a:rPr>
              <a:t>Karczewicz</a:t>
            </a:r>
            <a:endParaRPr lang="en-US" sz="2200" dirty="0">
              <a:solidFill>
                <a:srgbClr val="FFFFFF"/>
              </a:solidFill>
              <a:latin typeface="Qualcomm Office Regular" pitchFamily="34" charset="0"/>
              <a:ea typeface="+mj-ea"/>
              <a:cs typeface="Arial" pitchFamily="34" charset="0"/>
            </a:endParaRPr>
          </a:p>
        </p:txBody>
      </p:sp>
    </p:spTree>
    <p:extLst>
      <p:ext uri="{BB962C8B-B14F-4D97-AF65-F5344CB8AC3E}">
        <p14:creationId xmlns:p14="http://schemas.microsoft.com/office/powerpoint/2010/main" val="4219997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6795" y="1931779"/>
            <a:ext cx="8572500" cy="3260893"/>
          </a:xfrm>
        </p:spPr>
        <p:txBody>
          <a:bodyPr/>
          <a:lstStyle/>
          <a:p>
            <a:r>
              <a:rPr lang="en-US" dirty="0" smtClean="0"/>
              <a:t>Modified ALF temporal prediction </a:t>
            </a:r>
          </a:p>
          <a:p>
            <a:pPr lvl="1"/>
            <a:r>
              <a:rPr lang="en-US" dirty="0" smtClean="0"/>
              <a:t>To support temporal scalability </a:t>
            </a:r>
          </a:p>
          <a:p>
            <a:pPr lvl="1"/>
            <a:r>
              <a:rPr lang="en-CA" dirty="0" smtClean="0"/>
              <a:t>Construct </a:t>
            </a:r>
            <a:r>
              <a:rPr lang="en-CA" dirty="0"/>
              <a:t>multiple candidate lists and each candidate list corresponds to a specific temporal layer</a:t>
            </a:r>
            <a:endParaRPr lang="en-CA" dirty="0" smtClean="0"/>
          </a:p>
          <a:p>
            <a:pPr lvl="1"/>
            <a:r>
              <a:rPr lang="en-CA" dirty="0" smtClean="0"/>
              <a:t>Removal of duplications is simple, by checking temporal prediction flag</a:t>
            </a:r>
          </a:p>
          <a:p>
            <a:pPr lvl="1"/>
            <a:endParaRPr lang="en-CA" dirty="0"/>
          </a:p>
          <a:p>
            <a:pPr lvl="1"/>
            <a:r>
              <a:rPr lang="en-CA" dirty="0" smtClean="0"/>
              <a:t>No impact on LD configurations, 0.00% under RA configuration </a:t>
            </a:r>
          </a:p>
          <a:p>
            <a:pPr lvl="1"/>
            <a:endParaRPr lang="en-US" dirty="0" smtClean="0"/>
          </a:p>
          <a:p>
            <a:endParaRPr lang="en-US" dirty="0"/>
          </a:p>
        </p:txBody>
      </p:sp>
      <p:sp>
        <p:nvSpPr>
          <p:cNvPr id="3" name="Title 2"/>
          <p:cNvSpPr>
            <a:spLocks noGrp="1"/>
          </p:cNvSpPr>
          <p:nvPr>
            <p:ph type="title"/>
          </p:nvPr>
        </p:nvSpPr>
        <p:spPr/>
        <p:txBody>
          <a:bodyPr/>
          <a:lstStyle/>
          <a:p>
            <a:r>
              <a:rPr lang="en-US" smtClean="0"/>
              <a:t>Summary</a:t>
            </a:r>
            <a:endParaRPr lang="en-US" dirty="0"/>
          </a:p>
        </p:txBody>
      </p:sp>
      <p:sp>
        <p:nvSpPr>
          <p:cNvPr id="8" name="Text Placeholder 7"/>
          <p:cNvSpPr>
            <a:spLocks noGrp="1"/>
          </p:cNvSpPr>
          <p:nvPr>
            <p:ph type="body" idx="13"/>
          </p:nvPr>
        </p:nvSpPr>
        <p:spPr/>
        <p:txBody>
          <a:bodyPr/>
          <a:lstStyle/>
          <a:p>
            <a:endParaRPr lang="en-US"/>
          </a:p>
        </p:txBody>
      </p:sp>
    </p:spTree>
    <p:extLst>
      <p:ext uri="{BB962C8B-B14F-4D97-AF65-F5344CB8AC3E}">
        <p14:creationId xmlns:p14="http://schemas.microsoft.com/office/powerpoint/2010/main" val="37458197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6795" y="1931779"/>
            <a:ext cx="8572500" cy="1835887"/>
          </a:xfrm>
        </p:spPr>
        <p:txBody>
          <a:bodyPr/>
          <a:lstStyle/>
          <a:p>
            <a:r>
              <a:rPr lang="en-US" dirty="0" smtClean="0"/>
              <a:t>A candidate list of sets of filters is constructed</a:t>
            </a:r>
          </a:p>
          <a:p>
            <a:pPr lvl="1"/>
            <a:r>
              <a:rPr lang="en-US" dirty="0" smtClean="0"/>
              <a:t>Filters from previously coded pictures </a:t>
            </a:r>
          </a:p>
          <a:p>
            <a:pPr lvl="1"/>
            <a:r>
              <a:rPr lang="en-US" dirty="0" smtClean="0"/>
              <a:t>One </a:t>
            </a:r>
            <a:r>
              <a:rPr lang="en-US" dirty="0"/>
              <a:t>flag to indicate the usage of temporal prediction and one index if needed</a:t>
            </a:r>
          </a:p>
          <a:p>
            <a:pPr lvl="1"/>
            <a:r>
              <a:rPr lang="en-US" dirty="0" smtClean="0"/>
              <a:t>FIFO criteria for list updating</a:t>
            </a:r>
          </a:p>
          <a:p>
            <a:pPr lvl="1"/>
            <a:r>
              <a:rPr lang="en-US" dirty="0" smtClean="0"/>
              <a:t>To avoid duplications, simply check the temporal prediction flag</a:t>
            </a:r>
            <a:endParaRPr lang="en-US" dirty="0"/>
          </a:p>
        </p:txBody>
      </p:sp>
      <p:sp>
        <p:nvSpPr>
          <p:cNvPr id="3" name="Title 2"/>
          <p:cNvSpPr>
            <a:spLocks noGrp="1"/>
          </p:cNvSpPr>
          <p:nvPr>
            <p:ph type="title"/>
          </p:nvPr>
        </p:nvSpPr>
        <p:spPr/>
        <p:txBody>
          <a:bodyPr/>
          <a:lstStyle/>
          <a:p>
            <a:r>
              <a:rPr lang="en-US" dirty="0" smtClean="0"/>
              <a:t>ALF temporal prediction in JEM</a:t>
            </a:r>
            <a:endParaRPr lang="en-US" dirty="0"/>
          </a:p>
        </p:txBody>
      </p:sp>
      <p:sp>
        <p:nvSpPr>
          <p:cNvPr id="4" name="Text Placeholder 3"/>
          <p:cNvSpPr>
            <a:spLocks noGrp="1"/>
          </p:cNvSpPr>
          <p:nvPr>
            <p:ph type="body" idx="13"/>
          </p:nvPr>
        </p:nvSpPr>
        <p:spPr/>
        <p:txBody>
          <a:bodyPr/>
          <a:lstStyle/>
          <a:p>
            <a:endParaRPr lang="en-US"/>
          </a:p>
        </p:txBody>
      </p:sp>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9"/>
          <p:cNvSpPr>
            <a:spLocks noChangeArrowheads="1"/>
          </p:cNvSpPr>
          <p:nvPr/>
        </p:nvSpPr>
        <p:spPr bwMode="auto">
          <a:xfrm flipV="1">
            <a:off x="5922305" y="4255142"/>
            <a:ext cx="771680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5"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6996759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6795" y="1931779"/>
            <a:ext cx="8572500" cy="4667432"/>
          </a:xfrm>
        </p:spPr>
        <p:txBody>
          <a:bodyPr/>
          <a:lstStyle/>
          <a:p>
            <a:r>
              <a:rPr lang="en-US" dirty="0" smtClean="0"/>
              <a:t>A candidate list of sets of filters is constructed</a:t>
            </a:r>
          </a:p>
          <a:p>
            <a:endParaRPr lang="en-US" dirty="0"/>
          </a:p>
          <a:p>
            <a:endParaRPr lang="en-US" dirty="0" smtClean="0"/>
          </a:p>
          <a:p>
            <a:endParaRPr lang="en-US" dirty="0"/>
          </a:p>
          <a:p>
            <a:endParaRPr lang="en-US" dirty="0" smtClean="0"/>
          </a:p>
          <a:p>
            <a:endParaRPr lang="en-US" dirty="0"/>
          </a:p>
          <a:p>
            <a:endParaRPr lang="en-US" sz="2000" dirty="0" smtClean="0"/>
          </a:p>
          <a:p>
            <a:pPr lvl="1"/>
            <a:r>
              <a:rPr lang="en-US" dirty="0" smtClean="0"/>
              <a:t>Candidate list before coding POC3 (TL</a:t>
            </a:r>
            <a:r>
              <a:rPr lang="en-US" baseline="-25000" dirty="0" smtClean="0"/>
              <a:t>4</a:t>
            </a:r>
            <a:r>
              <a:rPr lang="en-US" dirty="0" smtClean="0"/>
              <a:t>)</a:t>
            </a:r>
          </a:p>
          <a:p>
            <a:pPr lvl="1"/>
            <a:endParaRPr lang="en-US" dirty="0"/>
          </a:p>
          <a:p>
            <a:pPr lvl="1"/>
            <a:r>
              <a:rPr lang="en-US" dirty="0" smtClean="0"/>
              <a:t>Candidate </a:t>
            </a:r>
            <a:r>
              <a:rPr lang="en-US" dirty="0"/>
              <a:t>list </a:t>
            </a:r>
            <a:r>
              <a:rPr lang="en-US" dirty="0" smtClean="0"/>
              <a:t>after coding POC3, before POC6 (TL</a:t>
            </a:r>
            <a:r>
              <a:rPr lang="en-US" baseline="-25000" dirty="0"/>
              <a:t>3</a:t>
            </a:r>
            <a:r>
              <a:rPr lang="en-US" dirty="0" smtClean="0"/>
              <a:t>)</a:t>
            </a:r>
            <a:endParaRPr lang="en-US" dirty="0"/>
          </a:p>
          <a:p>
            <a:pPr lvl="1"/>
            <a:endParaRPr lang="en-US" dirty="0" smtClean="0"/>
          </a:p>
          <a:p>
            <a:pPr lvl="1"/>
            <a:endParaRPr lang="en-US" dirty="0" smtClean="0"/>
          </a:p>
        </p:txBody>
      </p:sp>
      <p:sp>
        <p:nvSpPr>
          <p:cNvPr id="3" name="Title 2"/>
          <p:cNvSpPr>
            <a:spLocks noGrp="1"/>
          </p:cNvSpPr>
          <p:nvPr>
            <p:ph type="title"/>
          </p:nvPr>
        </p:nvSpPr>
        <p:spPr/>
        <p:txBody>
          <a:bodyPr/>
          <a:lstStyle/>
          <a:p>
            <a:r>
              <a:rPr lang="en-US" dirty="0" smtClean="0"/>
              <a:t>ALF temporal prediction in JEM</a:t>
            </a:r>
            <a:endParaRPr lang="en-US" dirty="0"/>
          </a:p>
        </p:txBody>
      </p:sp>
      <p:sp>
        <p:nvSpPr>
          <p:cNvPr id="4" name="Text Placeholder 3"/>
          <p:cNvSpPr>
            <a:spLocks noGrp="1"/>
          </p:cNvSpPr>
          <p:nvPr>
            <p:ph type="body" idx="13"/>
          </p:nvPr>
        </p:nvSpPr>
        <p:spPr/>
        <p:txBody>
          <a:bodyPr/>
          <a:lstStyle/>
          <a:p>
            <a:endParaRPr lang="en-US"/>
          </a:p>
        </p:txBody>
      </p:sp>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9"/>
          <p:cNvSpPr>
            <a:spLocks noChangeArrowheads="1"/>
          </p:cNvSpPr>
          <p:nvPr/>
        </p:nvSpPr>
        <p:spPr bwMode="auto">
          <a:xfrm flipV="1">
            <a:off x="5922305" y="4255142"/>
            <a:ext cx="771680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5"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5"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40992" y="2351895"/>
            <a:ext cx="5599447" cy="209960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p:cNvSpPr>
            <a:spLocks noChangeArrowheads="1"/>
          </p:cNvSpPr>
          <p:nvPr/>
        </p:nvSpPr>
        <p:spPr bwMode="auto">
          <a:xfrm>
            <a:off x="1338230" y="4367179"/>
            <a:ext cx="666277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1pPr>
            <a:lvl2pPr marL="457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2pPr>
            <a:lvl3pPr marL="914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3pPr>
            <a:lvl4pPr marL="1371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4pPr>
            <a:lvl5pPr marL="18288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r>
              <a:rPr kumimoji="0" lang="en-US" altLang="en-US" sz="1600" b="1" i="0" u="none" strike="noStrike" cap="none" normalizeH="0" baseline="0" dirty="0" smtClean="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F</a:t>
            </a:r>
            <a:r>
              <a:rPr kumimoji="0" lang="en-US" altLang="en-US" sz="1600" b="1" i="0" u="none" strike="noStrike" cap="none" normalizeH="0" baseline="0" dirty="0" smtClean="0" bmk="">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igure </a:t>
            </a:r>
            <a:r>
              <a:rPr kumimoji="0" lang="en-US" altLang="en-US" sz="1600" b="1" i="0" u="none" strike="noStrike" cap="none" normalizeH="0" baseline="0" dirty="0" smtClean="0" bmk="_Ref471376681">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1</a:t>
            </a:r>
            <a:r>
              <a:rPr kumimoji="0" lang="en-US" altLang="en-US" sz="1600" b="1" i="0" u="none" strike="noStrike" cap="none" normalizeH="0" baseline="0" dirty="0" smtClean="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 Example of Random Access configuration with GOP equal to 16</a:t>
            </a:r>
            <a:endParaRPr kumimoji="0" lang="en-US" altLang="en-US" sz="1600" b="0" i="0" u="none" strike="noStrike" cap="none" normalizeH="0" baseline="0" dirty="0" smtClean="0">
              <a:ln>
                <a:noFill/>
              </a:ln>
              <a:solidFill>
                <a:schemeClr val="tx1"/>
              </a:solidFill>
              <a:effectLst/>
            </a:endParaRPr>
          </a:p>
        </p:txBody>
      </p:sp>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0446" y="5143758"/>
            <a:ext cx="7484590" cy="440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9992" y="5890916"/>
            <a:ext cx="7465044" cy="43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6250288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6795" y="1931779"/>
            <a:ext cx="8572500" cy="4004173"/>
          </a:xfrm>
        </p:spPr>
        <p:txBody>
          <a:bodyPr/>
          <a:lstStyle/>
          <a:p>
            <a:r>
              <a:rPr lang="en-US" dirty="0" smtClean="0"/>
              <a:t>Multiple candidate lists are constructed</a:t>
            </a:r>
          </a:p>
          <a:p>
            <a:pPr lvl="1"/>
            <a:r>
              <a:rPr lang="en-US" dirty="0" smtClean="0"/>
              <a:t>Each </a:t>
            </a:r>
            <a:r>
              <a:rPr lang="en-US" dirty="0"/>
              <a:t>candidate list is associated with a specific temporal layer </a:t>
            </a:r>
            <a:r>
              <a:rPr lang="en-US" dirty="0" smtClean="0"/>
              <a:t>index</a:t>
            </a:r>
          </a:p>
          <a:p>
            <a:pPr lvl="1"/>
            <a:r>
              <a:rPr lang="en-US" dirty="0" smtClean="0"/>
              <a:t>Each </a:t>
            </a:r>
            <a:r>
              <a:rPr lang="en-US" dirty="0"/>
              <a:t>array assigned by </a:t>
            </a:r>
            <a:r>
              <a:rPr lang="en-US" i="1" dirty="0" err="1"/>
              <a:t>TempIdx</a:t>
            </a:r>
            <a:r>
              <a:rPr lang="en-US" dirty="0"/>
              <a:t> may compose sets of previously decoded filters associated pictures with equal to lower temporal layer </a:t>
            </a:r>
            <a:r>
              <a:rPr lang="en-US" i="1" dirty="0" err="1" smtClean="0"/>
              <a:t>TempIdx</a:t>
            </a:r>
            <a:endParaRPr lang="en-US" i="1" dirty="0" smtClean="0"/>
          </a:p>
          <a:p>
            <a:pPr lvl="1"/>
            <a:r>
              <a:rPr lang="en-US" dirty="0" smtClean="0"/>
              <a:t>Duplication removal </a:t>
            </a:r>
          </a:p>
          <a:p>
            <a:pPr lvl="2"/>
            <a:r>
              <a:rPr lang="en-US" dirty="0" smtClean="0"/>
              <a:t>Check the temporal prediction flag</a:t>
            </a:r>
          </a:p>
          <a:p>
            <a:endParaRPr lang="en-US" dirty="0" smtClean="0"/>
          </a:p>
          <a:p>
            <a:endParaRPr lang="en-US" dirty="0"/>
          </a:p>
          <a:p>
            <a:endParaRPr lang="en-US" sz="2000" dirty="0" smtClean="0"/>
          </a:p>
          <a:p>
            <a:pPr lvl="1"/>
            <a:endParaRPr lang="en-US" dirty="0" smtClean="0"/>
          </a:p>
          <a:p>
            <a:pPr lvl="1"/>
            <a:endParaRPr lang="en-US" dirty="0" smtClean="0"/>
          </a:p>
        </p:txBody>
      </p:sp>
      <p:sp>
        <p:nvSpPr>
          <p:cNvPr id="3" name="Title 2"/>
          <p:cNvSpPr>
            <a:spLocks noGrp="1"/>
          </p:cNvSpPr>
          <p:nvPr>
            <p:ph type="title"/>
          </p:nvPr>
        </p:nvSpPr>
        <p:spPr/>
        <p:txBody>
          <a:bodyPr/>
          <a:lstStyle/>
          <a:p>
            <a:r>
              <a:rPr lang="en-US" dirty="0" smtClean="0"/>
              <a:t>Proposed method</a:t>
            </a:r>
            <a:endParaRPr lang="en-US" dirty="0"/>
          </a:p>
        </p:txBody>
      </p:sp>
      <p:sp>
        <p:nvSpPr>
          <p:cNvPr id="4" name="Text Placeholder 3"/>
          <p:cNvSpPr>
            <a:spLocks noGrp="1"/>
          </p:cNvSpPr>
          <p:nvPr>
            <p:ph type="body" idx="13"/>
          </p:nvPr>
        </p:nvSpPr>
        <p:spPr/>
        <p:txBody>
          <a:bodyPr/>
          <a:lstStyle/>
          <a:p>
            <a:endParaRPr lang="en-US"/>
          </a:p>
        </p:txBody>
      </p:sp>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9"/>
          <p:cNvSpPr>
            <a:spLocks noChangeArrowheads="1"/>
          </p:cNvSpPr>
          <p:nvPr/>
        </p:nvSpPr>
        <p:spPr bwMode="auto">
          <a:xfrm flipV="1">
            <a:off x="5922305" y="4255142"/>
            <a:ext cx="771680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5"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6959742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2655" y="1273511"/>
            <a:ext cx="8572500" cy="5375318"/>
          </a:xfrm>
        </p:spPr>
        <p:txBody>
          <a:bodyPr/>
          <a:lstStyle/>
          <a:p>
            <a:r>
              <a:rPr lang="en-US" dirty="0" smtClean="0"/>
              <a:t>Example</a:t>
            </a:r>
          </a:p>
          <a:p>
            <a:pPr lvl="1"/>
            <a:endParaRPr lang="en-US" dirty="0" smtClean="0"/>
          </a:p>
          <a:p>
            <a:pPr lvl="1"/>
            <a:endParaRPr lang="en-US" dirty="0"/>
          </a:p>
          <a:p>
            <a:pPr lvl="1"/>
            <a:endParaRPr lang="en-US" dirty="0" smtClean="0"/>
          </a:p>
          <a:p>
            <a:pPr lvl="1"/>
            <a:endParaRPr lang="en-US" dirty="0"/>
          </a:p>
          <a:p>
            <a:pPr lvl="1"/>
            <a:endParaRPr lang="en-US" dirty="0" smtClean="0"/>
          </a:p>
          <a:p>
            <a:pPr lvl="1"/>
            <a:endParaRPr lang="en-US" sz="1600" dirty="0"/>
          </a:p>
          <a:p>
            <a:pPr lvl="1"/>
            <a:r>
              <a:rPr lang="en-US" sz="2200" dirty="0" smtClean="0"/>
              <a:t>Five candidate lists </a:t>
            </a:r>
            <a:r>
              <a:rPr lang="en-US" sz="2200" b="1" dirty="0" smtClean="0">
                <a:solidFill>
                  <a:srgbClr val="FF0000"/>
                </a:solidFill>
              </a:rPr>
              <a:t>before</a:t>
            </a:r>
            <a:r>
              <a:rPr lang="en-US" sz="2200" dirty="0" smtClean="0">
                <a:solidFill>
                  <a:srgbClr val="FF0000"/>
                </a:solidFill>
              </a:rPr>
              <a:t> </a:t>
            </a:r>
            <a:r>
              <a:rPr lang="en-US" sz="2200" dirty="0" smtClean="0"/>
              <a:t>coding POC3:</a:t>
            </a:r>
          </a:p>
          <a:p>
            <a:endParaRPr lang="en-US" dirty="0"/>
          </a:p>
          <a:p>
            <a:endParaRPr lang="en-US" dirty="0" smtClean="0"/>
          </a:p>
          <a:p>
            <a:endParaRPr lang="en-US" dirty="0"/>
          </a:p>
          <a:p>
            <a:endParaRPr lang="en-US" dirty="0" smtClean="0"/>
          </a:p>
          <a:p>
            <a:endParaRPr lang="en-US" dirty="0"/>
          </a:p>
          <a:p>
            <a:endParaRPr lang="en-US" sz="2000" dirty="0" smtClean="0"/>
          </a:p>
        </p:txBody>
      </p:sp>
      <p:sp>
        <p:nvSpPr>
          <p:cNvPr id="3" name="Title 2"/>
          <p:cNvSpPr>
            <a:spLocks noGrp="1"/>
          </p:cNvSpPr>
          <p:nvPr>
            <p:ph type="title"/>
          </p:nvPr>
        </p:nvSpPr>
        <p:spPr/>
        <p:txBody>
          <a:bodyPr/>
          <a:lstStyle/>
          <a:p>
            <a:r>
              <a:rPr lang="en-US" dirty="0" smtClean="0"/>
              <a:t>Proposed method</a:t>
            </a:r>
            <a:endParaRPr lang="en-US" dirty="0"/>
          </a:p>
        </p:txBody>
      </p:sp>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9"/>
          <p:cNvSpPr>
            <a:spLocks noChangeArrowheads="1"/>
          </p:cNvSpPr>
          <p:nvPr/>
        </p:nvSpPr>
        <p:spPr bwMode="auto">
          <a:xfrm flipV="1">
            <a:off x="5922305" y="4255142"/>
            <a:ext cx="771680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5"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8" name="Picture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41316" y="1680556"/>
            <a:ext cx="5299123" cy="1986994"/>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3"/>
          <p:cNvSpPr>
            <a:spLocks noChangeArrowheads="1"/>
          </p:cNvSpPr>
          <p:nvPr/>
        </p:nvSpPr>
        <p:spPr bwMode="auto">
          <a:xfrm>
            <a:off x="1523425" y="3476788"/>
            <a:ext cx="666277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1pPr>
            <a:lvl2pPr marL="457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2pPr>
            <a:lvl3pPr marL="914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3pPr>
            <a:lvl4pPr marL="1371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4pPr>
            <a:lvl5pPr marL="18288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r>
              <a:rPr kumimoji="0" lang="en-US" altLang="en-US" sz="1600" b="1" i="0" u="none" strike="noStrike" cap="none" normalizeH="0" baseline="0" dirty="0" smtClean="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F</a:t>
            </a:r>
            <a:r>
              <a:rPr kumimoji="0" lang="en-US" altLang="en-US" sz="1600" b="1" i="0" u="none" strike="noStrike" cap="none" normalizeH="0" baseline="0" dirty="0" smtClean="0" bmk="">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igure </a:t>
            </a:r>
            <a:r>
              <a:rPr kumimoji="0" lang="en-US" altLang="en-US" sz="1600" b="1" i="0" u="none" strike="noStrike" cap="none" normalizeH="0" baseline="0" dirty="0" smtClean="0" bmk="_Ref471376681">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1</a:t>
            </a:r>
            <a:r>
              <a:rPr kumimoji="0" lang="en-US" altLang="en-US" sz="1600" b="1" i="0" u="none" strike="noStrike" cap="none" normalizeH="0" baseline="0" dirty="0" smtClean="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 Example of Random Access configuration with GOP equal to 16</a:t>
            </a:r>
            <a:endParaRPr kumimoji="0" lang="en-US" altLang="en-US" sz="1600" b="0" i="0" u="none" strike="noStrike" cap="none" normalizeH="0" baseline="0" dirty="0" smtClean="0">
              <a:ln>
                <a:noFill/>
              </a:ln>
              <a:solidFill>
                <a:schemeClr val="tx1"/>
              </a:solidFill>
              <a:effectLst/>
            </a:endParaRPr>
          </a:p>
        </p:txBody>
      </p:sp>
      <p:graphicFrame>
        <p:nvGraphicFramePr>
          <p:cNvPr id="15" name="Object 14"/>
          <p:cNvGraphicFramePr>
            <a:graphicFrameLocks noChangeAspect="1"/>
          </p:cNvGraphicFramePr>
          <p:nvPr>
            <p:extLst>
              <p:ext uri="{D42A27DB-BD31-4B8C-83A1-F6EECF244321}">
                <p14:modId xmlns:p14="http://schemas.microsoft.com/office/powerpoint/2010/main" val="3110138916"/>
              </p:ext>
            </p:extLst>
          </p:nvPr>
        </p:nvGraphicFramePr>
        <p:xfrm>
          <a:off x="837858" y="3994372"/>
          <a:ext cx="6870881" cy="1826972"/>
        </p:xfrm>
        <a:graphic>
          <a:graphicData uri="http://schemas.openxmlformats.org/presentationml/2006/ole">
            <mc:AlternateContent xmlns:mc="http://schemas.openxmlformats.org/markup-compatibility/2006">
              <mc:Choice xmlns:v="urn:schemas-microsoft-com:vml" Requires="v">
                <p:oleObj spid="_x0000_s4155" name="Document" r:id="rId4" imgW="5940848" imgH="1579421" progId="Word.Document.12">
                  <p:embed/>
                </p:oleObj>
              </mc:Choice>
              <mc:Fallback>
                <p:oleObj name="Document" r:id="rId4" imgW="5940848" imgH="1579421" progId="Word.Document.12">
                  <p:embed/>
                  <p:pic>
                    <p:nvPicPr>
                      <p:cNvPr id="0" name=""/>
                      <p:cNvPicPr/>
                      <p:nvPr/>
                    </p:nvPicPr>
                    <p:blipFill>
                      <a:blip r:embed="rId5"/>
                      <a:stretch>
                        <a:fillRect/>
                      </a:stretch>
                    </p:blipFill>
                    <p:spPr>
                      <a:xfrm>
                        <a:off x="837858" y="3994372"/>
                        <a:ext cx="6870881" cy="1826972"/>
                      </a:xfrm>
                      <a:prstGeom prst="rect">
                        <a:avLst/>
                      </a:prstGeom>
                    </p:spPr>
                  </p:pic>
                </p:oleObj>
              </mc:Fallback>
            </mc:AlternateContent>
          </a:graphicData>
        </a:graphic>
      </p:graphicFrame>
      <p:pic>
        <p:nvPicPr>
          <p:cNvPr id="4112" name="Picture 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88405" y="5566405"/>
            <a:ext cx="5935663" cy="427695"/>
          </a:xfrm>
          <a:prstGeom prst="rect">
            <a:avLst/>
          </a:prstGeom>
          <a:noFill/>
          <a:extLst>
            <a:ext uri="{909E8E84-426E-40DD-AFC4-6F175D3DCCD1}">
              <a14:hiddenFill xmlns:a14="http://schemas.microsoft.com/office/drawing/2010/main">
                <a:solidFill>
                  <a:srgbClr val="FFFFFF"/>
                </a:solidFill>
              </a14:hiddenFill>
            </a:ext>
          </a:extLst>
        </p:spPr>
      </p:pic>
      <p:pic>
        <p:nvPicPr>
          <p:cNvPr id="4111" name="Picture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88404" y="6077573"/>
            <a:ext cx="7155596" cy="502778"/>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7"/>
          <p:cNvSpPr>
            <a:spLocks noChangeArrowheads="1"/>
          </p:cNvSpPr>
          <p:nvPr/>
        </p:nvSpPr>
        <p:spPr bwMode="auto">
          <a:xfrm>
            <a:off x="822063" y="5619518"/>
            <a:ext cx="171386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smtClean="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List 3 for TL</a:t>
            </a:r>
            <a:r>
              <a:rPr kumimoji="0" lang="en-US" altLang="en-US" b="0" i="0" u="none" strike="noStrike" cap="none" normalizeH="0" baseline="-30000" dirty="0" smtClean="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3</a:t>
            </a:r>
            <a:r>
              <a:rPr kumimoji="0" lang="en-US" altLang="en-US" b="0" i="0" u="none" strike="noStrike" cap="none" normalizeH="0" baseline="0" dirty="0" smtClean="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           </a:t>
            </a:r>
            <a:endParaRPr kumimoji="0" lang="en-US" altLang="en-US" b="0" i="0" u="none" strike="noStrike" cap="none" normalizeH="0" baseline="0" dirty="0" smtClean="0">
              <a:ln>
                <a:noFill/>
              </a:ln>
              <a:solidFill>
                <a:schemeClr val="tx1"/>
              </a:solidFill>
              <a:effectLst/>
              <a:latin typeface="Arial" panose="020B0604020202020204" pitchFamily="34" charset="0"/>
            </a:endParaRPr>
          </a:p>
        </p:txBody>
      </p:sp>
      <p:sp>
        <p:nvSpPr>
          <p:cNvPr id="17" name="Rectangle 18"/>
          <p:cNvSpPr>
            <a:spLocks noChangeArrowheads="1"/>
          </p:cNvSpPr>
          <p:nvPr/>
        </p:nvSpPr>
        <p:spPr bwMode="auto">
          <a:xfrm>
            <a:off x="814708" y="6116063"/>
            <a:ext cx="124418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smtClean="0">
                <a:ln>
                  <a:noFill/>
                </a:ln>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List 4 for TL</a:t>
            </a:r>
            <a:r>
              <a:rPr kumimoji="0" lang="en-US" altLang="en-US" b="0" i="0" u="none" strike="noStrike" cap="none" normalizeH="0" baseline="-30000" dirty="0" smtClean="0">
                <a:ln>
                  <a:noFill/>
                </a:ln>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4</a:t>
            </a:r>
            <a:r>
              <a:rPr kumimoji="0" lang="en-US" altLang="en-US" sz="1100" b="0" i="0" u="none" strike="noStrike" cap="none" normalizeH="0" baseline="0" dirty="0" smtClean="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 </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pic>
        <p:nvPicPr>
          <p:cNvPr id="4101"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2057400" cy="365125"/>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3086100" cy="365125"/>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0"/>
            <a:ext cx="4092575" cy="365125"/>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2057400" cy="365125"/>
          </a:xfrm>
          <a:prstGeom prst="rect">
            <a:avLst/>
          </a:prstGeom>
          <a:noFill/>
          <a:extLst>
            <a:ext uri="{909E8E84-426E-40DD-AFC4-6F175D3DCCD1}">
              <a14:hiddenFill xmlns:a14="http://schemas.microsoft.com/office/drawing/2010/main">
                <a:solidFill>
                  <a:srgbClr val="FFFFFF"/>
                </a:solidFill>
              </a14:hiddenFill>
            </a:ext>
          </a:extLst>
        </p:spPr>
      </p:pic>
      <p:pic>
        <p:nvPicPr>
          <p:cNvPr id="4105"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3086100" cy="365125"/>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0"/>
            <a:ext cx="4092575" cy="365125"/>
          </a:xfrm>
          <a:prstGeom prst="rect">
            <a:avLst/>
          </a:prstGeom>
          <a:noFill/>
          <a:extLst>
            <a:ext uri="{909E8E84-426E-40DD-AFC4-6F175D3DCCD1}">
              <a14:hiddenFill xmlns:a14="http://schemas.microsoft.com/office/drawing/2010/main">
                <a:solidFill>
                  <a:srgbClr val="FFFFFF"/>
                </a:solidFill>
              </a14:hiddenFill>
            </a:ext>
          </a:extLst>
        </p:spPr>
      </p:pic>
      <p:pic>
        <p:nvPicPr>
          <p:cNvPr id="4109" name="Picture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2057400" cy="365125"/>
          </a:xfrm>
          <a:prstGeom prst="rect">
            <a:avLst/>
          </a:prstGeom>
          <a:noFill/>
          <a:extLst>
            <a:ext uri="{909E8E84-426E-40DD-AFC4-6F175D3DCCD1}">
              <a14:hiddenFill xmlns:a14="http://schemas.microsoft.com/office/drawing/2010/main">
                <a:solidFill>
                  <a:srgbClr val="FFFFFF"/>
                </a:solidFill>
              </a14:hiddenFill>
            </a:ext>
          </a:extLst>
        </p:spPr>
      </p:pic>
      <p:pic>
        <p:nvPicPr>
          <p:cNvPr id="4108" name="Picture 1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3086100" cy="365125"/>
          </a:xfrm>
          <a:prstGeom prst="rect">
            <a:avLst/>
          </a:prstGeom>
          <a:noFill/>
          <a:extLst>
            <a:ext uri="{909E8E84-426E-40DD-AFC4-6F175D3DCCD1}">
              <a14:hiddenFill xmlns:a14="http://schemas.microsoft.com/office/drawing/2010/main">
                <a:solidFill>
                  <a:srgbClr val="FFFFFF"/>
                </a:solidFill>
              </a14:hiddenFill>
            </a:ext>
          </a:extLst>
        </p:spPr>
      </p:pic>
      <p:pic>
        <p:nvPicPr>
          <p:cNvPr id="4107" name="Picture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0"/>
            <a:ext cx="4092575" cy="365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32137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2655" y="1273511"/>
            <a:ext cx="8572500" cy="5375318"/>
          </a:xfrm>
        </p:spPr>
        <p:txBody>
          <a:bodyPr/>
          <a:lstStyle/>
          <a:p>
            <a:r>
              <a:rPr lang="en-US" dirty="0" smtClean="0"/>
              <a:t>Example</a:t>
            </a:r>
          </a:p>
          <a:p>
            <a:pPr lvl="1"/>
            <a:endParaRPr lang="en-US" dirty="0" smtClean="0"/>
          </a:p>
          <a:p>
            <a:pPr lvl="1"/>
            <a:endParaRPr lang="en-US" dirty="0"/>
          </a:p>
          <a:p>
            <a:pPr lvl="1"/>
            <a:endParaRPr lang="en-US" dirty="0" smtClean="0"/>
          </a:p>
          <a:p>
            <a:pPr lvl="1"/>
            <a:endParaRPr lang="en-US" dirty="0"/>
          </a:p>
          <a:p>
            <a:pPr lvl="1"/>
            <a:endParaRPr lang="en-US" dirty="0" smtClean="0"/>
          </a:p>
          <a:p>
            <a:pPr lvl="1"/>
            <a:endParaRPr lang="en-US" sz="1600" dirty="0"/>
          </a:p>
          <a:p>
            <a:pPr lvl="1"/>
            <a:r>
              <a:rPr lang="en-US" sz="2200" dirty="0" smtClean="0"/>
              <a:t>Five candidate lists </a:t>
            </a:r>
            <a:r>
              <a:rPr lang="en-US" sz="2200" b="1" dirty="0">
                <a:solidFill>
                  <a:srgbClr val="FF0000"/>
                </a:solidFill>
              </a:rPr>
              <a:t>a</a:t>
            </a:r>
            <a:r>
              <a:rPr lang="en-US" sz="2200" b="1" dirty="0" smtClean="0">
                <a:solidFill>
                  <a:srgbClr val="FF0000"/>
                </a:solidFill>
              </a:rPr>
              <a:t>fter</a:t>
            </a:r>
            <a:r>
              <a:rPr lang="en-US" sz="2200" b="1" dirty="0" smtClean="0"/>
              <a:t> </a:t>
            </a:r>
            <a:r>
              <a:rPr lang="en-US" sz="2200" dirty="0" smtClean="0"/>
              <a:t>coding POC3:</a:t>
            </a:r>
          </a:p>
          <a:p>
            <a:endParaRPr lang="en-US" dirty="0"/>
          </a:p>
          <a:p>
            <a:endParaRPr lang="en-US" dirty="0" smtClean="0"/>
          </a:p>
          <a:p>
            <a:endParaRPr lang="en-US" dirty="0"/>
          </a:p>
          <a:p>
            <a:endParaRPr lang="en-US" dirty="0" smtClean="0"/>
          </a:p>
          <a:p>
            <a:endParaRPr lang="en-US" dirty="0"/>
          </a:p>
          <a:p>
            <a:endParaRPr lang="en-US" sz="2000" dirty="0" smtClean="0"/>
          </a:p>
        </p:txBody>
      </p:sp>
      <p:sp>
        <p:nvSpPr>
          <p:cNvPr id="3" name="Title 2"/>
          <p:cNvSpPr>
            <a:spLocks noGrp="1"/>
          </p:cNvSpPr>
          <p:nvPr>
            <p:ph type="title"/>
          </p:nvPr>
        </p:nvSpPr>
        <p:spPr/>
        <p:txBody>
          <a:bodyPr/>
          <a:lstStyle/>
          <a:p>
            <a:r>
              <a:rPr lang="en-US" dirty="0" smtClean="0"/>
              <a:t>Proposed method</a:t>
            </a:r>
            <a:endParaRPr lang="en-US" dirty="0"/>
          </a:p>
        </p:txBody>
      </p:sp>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9"/>
          <p:cNvSpPr>
            <a:spLocks noChangeArrowheads="1"/>
          </p:cNvSpPr>
          <p:nvPr/>
        </p:nvSpPr>
        <p:spPr bwMode="auto">
          <a:xfrm flipV="1">
            <a:off x="5922305" y="4255142"/>
            <a:ext cx="771680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5"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8" name="Picture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41316" y="1680556"/>
            <a:ext cx="5299123" cy="1986994"/>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3"/>
          <p:cNvSpPr>
            <a:spLocks noChangeArrowheads="1"/>
          </p:cNvSpPr>
          <p:nvPr/>
        </p:nvSpPr>
        <p:spPr bwMode="auto">
          <a:xfrm>
            <a:off x="1523425" y="3476788"/>
            <a:ext cx="666277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1pPr>
            <a:lvl2pPr marL="457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2pPr>
            <a:lvl3pPr marL="914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3pPr>
            <a:lvl4pPr marL="1371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4pPr>
            <a:lvl5pPr marL="18288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r>
              <a:rPr kumimoji="0" lang="en-US" altLang="en-US" sz="1600" b="1" i="0" u="none" strike="noStrike" cap="none" normalizeH="0" baseline="0" dirty="0" smtClean="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F</a:t>
            </a:r>
            <a:r>
              <a:rPr kumimoji="0" lang="en-US" altLang="en-US" sz="1600" b="1" i="0" u="none" strike="noStrike" cap="none" normalizeH="0" baseline="0" dirty="0" smtClean="0" bmk="">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igure </a:t>
            </a:r>
            <a:r>
              <a:rPr kumimoji="0" lang="en-US" altLang="en-US" sz="1600" b="1" i="0" u="none" strike="noStrike" cap="none" normalizeH="0" baseline="0" dirty="0" smtClean="0" bmk="_Ref471376681">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1</a:t>
            </a:r>
            <a:r>
              <a:rPr kumimoji="0" lang="en-US" altLang="en-US" sz="1600" b="1" i="0" u="none" strike="noStrike" cap="none" normalizeH="0" baseline="0" dirty="0" smtClean="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 Example of Random Access configuration with GOP equal to 16</a:t>
            </a:r>
            <a:endParaRPr kumimoji="0" lang="en-US" altLang="en-US" sz="1600" b="0" i="0" u="none" strike="noStrike" cap="none" normalizeH="0" baseline="0" dirty="0" smtClean="0">
              <a:ln>
                <a:noFill/>
              </a:ln>
              <a:solidFill>
                <a:schemeClr val="tx1"/>
              </a:solidFill>
              <a:effectLst/>
            </a:endParaRPr>
          </a:p>
        </p:txBody>
      </p:sp>
      <p:graphicFrame>
        <p:nvGraphicFramePr>
          <p:cNvPr id="15" name="Object 14"/>
          <p:cNvGraphicFramePr>
            <a:graphicFrameLocks noChangeAspect="1"/>
          </p:cNvGraphicFramePr>
          <p:nvPr/>
        </p:nvGraphicFramePr>
        <p:xfrm>
          <a:off x="837858" y="3994372"/>
          <a:ext cx="6870881" cy="1826972"/>
        </p:xfrm>
        <a:graphic>
          <a:graphicData uri="http://schemas.openxmlformats.org/presentationml/2006/ole">
            <mc:AlternateContent xmlns:mc="http://schemas.openxmlformats.org/markup-compatibility/2006">
              <mc:Choice xmlns:v="urn:schemas-microsoft-com:vml" Requires="v">
                <p:oleObj spid="_x0000_s5158" name="Document" r:id="rId4" imgW="5940848" imgH="1579421" progId="Word.Document.12">
                  <p:embed/>
                </p:oleObj>
              </mc:Choice>
              <mc:Fallback>
                <p:oleObj name="Document" r:id="rId4" imgW="5940848" imgH="1579421" progId="Word.Document.12">
                  <p:embed/>
                  <p:pic>
                    <p:nvPicPr>
                      <p:cNvPr id="0" name=""/>
                      <p:cNvPicPr/>
                      <p:nvPr/>
                    </p:nvPicPr>
                    <p:blipFill>
                      <a:blip r:embed="rId5"/>
                      <a:stretch>
                        <a:fillRect/>
                      </a:stretch>
                    </p:blipFill>
                    <p:spPr>
                      <a:xfrm>
                        <a:off x="837858" y="3994372"/>
                        <a:ext cx="6870881" cy="1826972"/>
                      </a:xfrm>
                      <a:prstGeom prst="rect">
                        <a:avLst/>
                      </a:prstGeom>
                    </p:spPr>
                  </p:pic>
                </p:oleObj>
              </mc:Fallback>
            </mc:AlternateContent>
          </a:graphicData>
        </a:graphic>
      </p:graphicFrame>
      <p:pic>
        <p:nvPicPr>
          <p:cNvPr id="4112" name="Picture 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88405" y="5566405"/>
            <a:ext cx="5935663" cy="427695"/>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7"/>
          <p:cNvSpPr>
            <a:spLocks noChangeArrowheads="1"/>
          </p:cNvSpPr>
          <p:nvPr/>
        </p:nvSpPr>
        <p:spPr bwMode="auto">
          <a:xfrm>
            <a:off x="822063" y="5619518"/>
            <a:ext cx="171386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smtClean="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List 3 for TL</a:t>
            </a:r>
            <a:r>
              <a:rPr kumimoji="0" lang="en-US" altLang="en-US" b="0" i="0" u="none" strike="noStrike" cap="none" normalizeH="0" baseline="-30000" dirty="0" smtClean="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3</a:t>
            </a:r>
            <a:r>
              <a:rPr kumimoji="0" lang="en-US" altLang="en-US" b="0" i="0" u="none" strike="noStrike" cap="none" normalizeH="0" baseline="0" dirty="0" smtClean="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           </a:t>
            </a:r>
            <a:endParaRPr kumimoji="0" lang="en-US" altLang="en-US" b="0" i="0" u="none" strike="noStrike" cap="none" normalizeH="0" baseline="0" dirty="0" smtClean="0">
              <a:ln>
                <a:noFill/>
              </a:ln>
              <a:solidFill>
                <a:schemeClr val="tx1"/>
              </a:solidFill>
              <a:effectLst/>
              <a:latin typeface="Arial" panose="020B0604020202020204" pitchFamily="34" charset="0"/>
            </a:endParaRPr>
          </a:p>
        </p:txBody>
      </p:sp>
      <p:sp>
        <p:nvSpPr>
          <p:cNvPr id="17" name="Rectangle 18"/>
          <p:cNvSpPr>
            <a:spLocks noChangeArrowheads="1"/>
          </p:cNvSpPr>
          <p:nvPr/>
        </p:nvSpPr>
        <p:spPr bwMode="auto">
          <a:xfrm>
            <a:off x="814708" y="6116063"/>
            <a:ext cx="124418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smtClean="0">
                <a:ln>
                  <a:noFill/>
                </a:ln>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List 4 for TL</a:t>
            </a:r>
            <a:r>
              <a:rPr kumimoji="0" lang="en-US" altLang="en-US" b="0" i="0" u="none" strike="noStrike" cap="none" normalizeH="0" baseline="-30000" dirty="0" smtClean="0">
                <a:ln>
                  <a:noFill/>
                </a:ln>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4</a:t>
            </a:r>
            <a:r>
              <a:rPr kumimoji="0" lang="en-US" altLang="en-US" sz="1100" b="0" i="0" u="none" strike="noStrike" cap="none" normalizeH="0" baseline="0" dirty="0" smtClean="0">
                <a:ln>
                  <a:noFill/>
                </a:ln>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 </a:t>
            </a:r>
            <a:endParaRPr kumimoji="0" lang="en-US" altLang="en-US" sz="1800" b="0" i="0" u="none" strike="noStrike" cap="none" normalizeH="0" baseline="0" dirty="0" smtClean="0">
              <a:ln>
                <a:noFill/>
              </a:ln>
              <a:solidFill>
                <a:srgbClr val="FF0000"/>
              </a:solidFill>
              <a:effectLst/>
              <a:latin typeface="Arial" panose="020B0604020202020204" pitchFamily="34" charset="0"/>
            </a:endParaRPr>
          </a:p>
        </p:txBody>
      </p:sp>
      <p:pic>
        <p:nvPicPr>
          <p:cNvPr id="5123"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99978" y="6097768"/>
            <a:ext cx="7062999" cy="511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453258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6795" y="1931779"/>
            <a:ext cx="8572500" cy="4207306"/>
          </a:xfrm>
        </p:spPr>
        <p:txBody>
          <a:bodyPr/>
          <a:lstStyle/>
          <a:p>
            <a:r>
              <a:rPr lang="en-US" dirty="0" smtClean="0"/>
              <a:t>Multiple candidate lists are constructed</a:t>
            </a:r>
          </a:p>
          <a:p>
            <a:pPr lvl="1"/>
            <a:r>
              <a:rPr lang="en-US" dirty="0" smtClean="0"/>
              <a:t>Duplications of filter sets removal </a:t>
            </a:r>
            <a:r>
              <a:rPr lang="en-US" dirty="0" smtClean="0"/>
              <a:t>(unchanged)</a:t>
            </a:r>
            <a:endParaRPr lang="en-US" dirty="0" smtClean="0"/>
          </a:p>
          <a:p>
            <a:pPr lvl="2"/>
            <a:r>
              <a:rPr lang="en-US" sz="2000" dirty="0" smtClean="0"/>
              <a:t>Check the temporal prediction </a:t>
            </a:r>
            <a:r>
              <a:rPr lang="en-US" sz="2000" dirty="0" smtClean="0"/>
              <a:t>flag</a:t>
            </a:r>
          </a:p>
          <a:p>
            <a:pPr lvl="2"/>
            <a:endParaRPr lang="en-US" sz="2000" dirty="0"/>
          </a:p>
          <a:p>
            <a:pPr lvl="1"/>
            <a:r>
              <a:rPr lang="en-US" sz="2400" dirty="0"/>
              <a:t>FIFO criteria for </a:t>
            </a:r>
            <a:r>
              <a:rPr lang="en-US" sz="2400"/>
              <a:t>list </a:t>
            </a:r>
            <a:r>
              <a:rPr lang="en-US" sz="2400" smtClean="0"/>
              <a:t>updating </a:t>
            </a:r>
            <a:r>
              <a:rPr lang="en-US" sz="2400"/>
              <a:t>(unchanged)</a:t>
            </a:r>
            <a:endParaRPr lang="en-US" sz="2400" dirty="0"/>
          </a:p>
          <a:p>
            <a:pPr lvl="1"/>
            <a:endParaRPr lang="en-US" sz="2200" dirty="0" smtClean="0"/>
          </a:p>
          <a:p>
            <a:endParaRPr lang="en-US" dirty="0" smtClean="0"/>
          </a:p>
          <a:p>
            <a:endParaRPr lang="en-US" dirty="0"/>
          </a:p>
          <a:p>
            <a:endParaRPr lang="en-US" sz="2000" dirty="0" smtClean="0"/>
          </a:p>
          <a:p>
            <a:pPr lvl="1"/>
            <a:endParaRPr lang="en-US" dirty="0" smtClean="0"/>
          </a:p>
          <a:p>
            <a:pPr lvl="1"/>
            <a:endParaRPr lang="en-US" dirty="0" smtClean="0"/>
          </a:p>
        </p:txBody>
      </p:sp>
      <p:sp>
        <p:nvSpPr>
          <p:cNvPr id="3" name="Title 2"/>
          <p:cNvSpPr>
            <a:spLocks noGrp="1"/>
          </p:cNvSpPr>
          <p:nvPr>
            <p:ph type="title"/>
          </p:nvPr>
        </p:nvSpPr>
        <p:spPr/>
        <p:txBody>
          <a:bodyPr/>
          <a:lstStyle/>
          <a:p>
            <a:r>
              <a:rPr lang="en-US" dirty="0" smtClean="0"/>
              <a:t>Proposed method</a:t>
            </a:r>
            <a:endParaRPr lang="en-US" dirty="0"/>
          </a:p>
        </p:txBody>
      </p:sp>
      <p:sp>
        <p:nvSpPr>
          <p:cNvPr id="4" name="Text Placeholder 3"/>
          <p:cNvSpPr>
            <a:spLocks noGrp="1"/>
          </p:cNvSpPr>
          <p:nvPr>
            <p:ph type="body" idx="13"/>
          </p:nvPr>
        </p:nvSpPr>
        <p:spPr/>
        <p:txBody>
          <a:bodyPr/>
          <a:lstStyle/>
          <a:p>
            <a:endParaRPr lang="en-US"/>
          </a:p>
        </p:txBody>
      </p:sp>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9"/>
          <p:cNvSpPr>
            <a:spLocks noChangeArrowheads="1"/>
          </p:cNvSpPr>
          <p:nvPr/>
        </p:nvSpPr>
        <p:spPr bwMode="auto">
          <a:xfrm flipV="1">
            <a:off x="5922305" y="4255142"/>
            <a:ext cx="771680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5"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5198116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Experimental Results </a:t>
            </a:r>
            <a:endParaRPr lang="en-US" dirty="0"/>
          </a:p>
        </p:txBody>
      </p:sp>
      <p:sp>
        <p:nvSpPr>
          <p:cNvPr id="4" name="Text Placeholder 3"/>
          <p:cNvSpPr>
            <a:spLocks noGrp="1"/>
          </p:cNvSpPr>
          <p:nvPr>
            <p:ph type="body" idx="13"/>
          </p:nvPr>
        </p:nvSpPr>
        <p:spPr/>
        <p:txBody>
          <a:bodyPr/>
          <a:lstStyle/>
          <a:p>
            <a:r>
              <a:rPr lang="en-US" dirty="0" smtClean="0"/>
              <a:t>CTC</a:t>
            </a:r>
            <a:endParaRPr lang="en-US" dirty="0"/>
          </a:p>
        </p:txBody>
      </p:sp>
      <p:sp>
        <p:nvSpPr>
          <p:cNvPr id="6" name="Content Placeholder 1"/>
          <p:cNvSpPr txBox="1">
            <a:spLocks/>
          </p:cNvSpPr>
          <p:nvPr/>
        </p:nvSpPr>
        <p:spPr>
          <a:xfrm>
            <a:off x="216795" y="1931779"/>
            <a:ext cx="8572500" cy="844847"/>
          </a:xfrm>
          <a:prstGeom prst="rect">
            <a:avLst/>
          </a:prstGeom>
        </p:spPr>
        <p:txBody>
          <a:bodyPr vert="horz" wrap="square" lIns="68580" tIns="34290" rIns="68580" bIns="34290" rtlCol="0">
            <a:spAutoFit/>
          </a:bodyPr>
          <a:lstStyle>
            <a:lvl1pPr marL="257175" indent="-257175" algn="l" defTabSz="685800" rtl="0" eaLnBrk="1" latinLnBrk="0" hangingPunct="1">
              <a:lnSpc>
                <a:spcPct val="95000"/>
              </a:lnSpc>
              <a:spcBef>
                <a:spcPct val="20000"/>
              </a:spcBef>
              <a:buFontTx/>
              <a:buBlip>
                <a:blip r:embed="rId2"/>
              </a:buBlip>
              <a:defRPr lang="en-US" sz="2400" kern="1200">
                <a:solidFill>
                  <a:prstClr val="black">
                    <a:lumMod val="75000"/>
                    <a:lumOff val="25000"/>
                  </a:prstClr>
                </a:solidFill>
                <a:latin typeface="Qualcomm Office Regular" pitchFamily="34" charset="0"/>
                <a:ea typeface="+mn-ea"/>
                <a:cs typeface="Arial" pitchFamily="34" charset="0"/>
              </a:defRPr>
            </a:lvl1pPr>
            <a:lvl2pPr marL="557213" indent="-257175" algn="l" defTabSz="685800" rtl="0" eaLnBrk="1" latinLnBrk="0" hangingPunct="1">
              <a:lnSpc>
                <a:spcPct val="95000"/>
              </a:lnSpc>
              <a:spcBef>
                <a:spcPct val="20000"/>
              </a:spcBef>
              <a:buClr>
                <a:schemeClr val="accent5"/>
              </a:buClr>
              <a:buFont typeface="Calibre Regular" pitchFamily="34" charset="0"/>
              <a:buChar char="−"/>
              <a:defRPr lang="en-US" sz="2000" kern="1200">
                <a:solidFill>
                  <a:prstClr val="black">
                    <a:lumMod val="75000"/>
                    <a:lumOff val="25000"/>
                  </a:prstClr>
                </a:solidFill>
                <a:latin typeface="Qualcomm Office Regular" pitchFamily="34" charset="0"/>
                <a:ea typeface="+mn-ea"/>
                <a:cs typeface="Arial" pitchFamily="34" charset="0"/>
              </a:defRPr>
            </a:lvl2pPr>
            <a:lvl3pPr marL="771525" indent="-257175" algn="l" defTabSz="685800" rtl="0" eaLnBrk="1" latinLnBrk="0" hangingPunct="1">
              <a:lnSpc>
                <a:spcPct val="95000"/>
              </a:lnSpc>
              <a:spcBef>
                <a:spcPct val="20000"/>
              </a:spcBef>
              <a:buClr>
                <a:schemeClr val="accent5"/>
              </a:buClr>
              <a:buFont typeface="Calibre Regular" pitchFamily="34" charset="0"/>
              <a:buChar char="−"/>
              <a:defRPr lang="en-US" sz="1800" kern="1200">
                <a:solidFill>
                  <a:prstClr val="black">
                    <a:lumMod val="75000"/>
                    <a:lumOff val="25000"/>
                  </a:prstClr>
                </a:solidFill>
                <a:latin typeface="Qualcomm Office Regular" pitchFamily="34" charset="0"/>
                <a:ea typeface="+mn-ea"/>
                <a:cs typeface="Arial" pitchFamily="34" charset="0"/>
              </a:defRPr>
            </a:lvl3pPr>
            <a:lvl4pPr marL="985838" indent="-257175" algn="l" defTabSz="685800" rtl="0" eaLnBrk="1" latinLnBrk="0" hangingPunct="1">
              <a:lnSpc>
                <a:spcPct val="95000"/>
              </a:lnSpc>
              <a:spcBef>
                <a:spcPct val="20000"/>
              </a:spcBef>
              <a:buClr>
                <a:schemeClr val="accent5"/>
              </a:buClr>
              <a:buFont typeface="Calibre Regular" pitchFamily="34" charset="0"/>
              <a:buChar cha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lgn="l" defTabSz="685800" rtl="0" eaLnBrk="1" latinLnBrk="0" hangingPunct="1">
              <a:lnSpc>
                <a:spcPct val="95000"/>
              </a:lnSpc>
              <a:spcBef>
                <a:spcPct val="20000"/>
              </a:spcBef>
              <a:buClr>
                <a:schemeClr val="accent5"/>
              </a:buClr>
              <a:buFont typeface="Qualcomm Regular" pitchFamily="34" charset="0"/>
              <a:buChar char="−"/>
              <a:defRPr lang="en-US" sz="1100" kern="1200" baseline="0">
                <a:solidFill>
                  <a:prstClr val="black">
                    <a:lumMod val="75000"/>
                    <a:lumOff val="25000"/>
                  </a:prstClr>
                </a:solidFill>
                <a:latin typeface="Qualcomm Regular" pitchFamily="34" charset="0"/>
                <a:ea typeface="+mn-ea"/>
                <a:cs typeface="Arial" pitchFamily="34" charset="0"/>
              </a:defRPr>
            </a:lvl5pPr>
            <a:lvl6pPr marL="1628775" indent="0" algn="l" defTabSz="685800" rtl="0" eaLnBrk="1" latinLnBrk="0" hangingPunct="1">
              <a:spcBef>
                <a:spcPct val="20000"/>
              </a:spcBef>
              <a:buFont typeface="Arial" pitchFamily="34" charset="0"/>
              <a:buNone/>
              <a:defRPr sz="12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dirty="0" smtClean="0"/>
              <a:t>No impact on coding efficiency under AI, LDB and LDP configurations</a:t>
            </a:r>
          </a:p>
          <a:p>
            <a:r>
              <a:rPr lang="en-US" dirty="0" smtClean="0"/>
              <a:t>For RA, almost the same coding performance </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3112708414"/>
              </p:ext>
            </p:extLst>
          </p:nvPr>
        </p:nvGraphicFramePr>
        <p:xfrm>
          <a:off x="1051680" y="2931073"/>
          <a:ext cx="6492120" cy="2764717"/>
        </p:xfrm>
        <a:graphic>
          <a:graphicData uri="http://schemas.openxmlformats.org/drawingml/2006/table">
            <a:tbl>
              <a:tblPr firstRow="1" firstCol="1" bandRow="1"/>
              <a:tblGrid>
                <a:gridCol w="1816666"/>
                <a:gridCol w="878287"/>
                <a:gridCol w="916084"/>
                <a:gridCol w="1037362"/>
                <a:gridCol w="905258"/>
                <a:gridCol w="938463"/>
              </a:tblGrid>
              <a:tr h="438292">
                <a:tc>
                  <a:txBody>
                    <a:bodyPr/>
                    <a:lstStyle/>
                    <a:p>
                      <a:endParaRPr lang="en-US" sz="1800" dirty="0">
                        <a:effectLst/>
                        <a:latin typeface="Times New Roman" panose="02020603050405020304" pitchFamily="18" charset="0"/>
                      </a:endParaRPr>
                    </a:p>
                  </a:txBody>
                  <a:tcPr marL="26825" marR="26825"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800" b="1" dirty="0">
                          <a:solidFill>
                            <a:srgbClr val="000000"/>
                          </a:solidFill>
                          <a:effectLst/>
                          <a:latin typeface="Times New Roman" panose="02020603050405020304" pitchFamily="18" charset="0"/>
                          <a:ea typeface="Times New Roman" panose="02020603050405020304" pitchFamily="18" charset="0"/>
                        </a:rPr>
                        <a:t>Random Access Main 10</a:t>
                      </a:r>
                      <a:endParaRPr lang="en-US" sz="18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66519">
                <a:tc>
                  <a:txBody>
                    <a:bodyPr/>
                    <a:lstStyle/>
                    <a:p>
                      <a:endParaRPr lang="en-US" sz="1800">
                        <a:effectLst/>
                        <a:latin typeface="Times New Roman" panose="02020603050405020304" pitchFamily="18" charset="0"/>
                      </a:endParaRPr>
                    </a:p>
                  </a:txBody>
                  <a:tcPr marL="26825" marR="26825"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800">
                          <a:solidFill>
                            <a:srgbClr val="000000"/>
                          </a:solidFill>
                          <a:effectLst/>
                          <a:latin typeface="Times New Roman" panose="02020603050405020304" pitchFamily="18" charset="0"/>
                          <a:ea typeface="Times New Roman" panose="02020603050405020304" pitchFamily="18" charset="0"/>
                        </a:rPr>
                        <a:t>Y</a:t>
                      </a:r>
                      <a:endParaRPr lang="en-US" sz="18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800" dirty="0">
                          <a:solidFill>
                            <a:srgbClr val="000000"/>
                          </a:solidFill>
                          <a:effectLst/>
                          <a:latin typeface="Times New Roman" panose="02020603050405020304" pitchFamily="18" charset="0"/>
                          <a:ea typeface="Times New Roman" panose="02020603050405020304" pitchFamily="18" charset="0"/>
                        </a:rPr>
                        <a:t>U</a:t>
                      </a:r>
                      <a:endParaRPr lang="en-US" sz="18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800">
                          <a:solidFill>
                            <a:srgbClr val="000000"/>
                          </a:solidFill>
                          <a:effectLst/>
                          <a:latin typeface="Times New Roman" panose="02020603050405020304" pitchFamily="18" charset="0"/>
                          <a:ea typeface="Times New Roman" panose="02020603050405020304" pitchFamily="18" charset="0"/>
                        </a:rPr>
                        <a:t>V</a:t>
                      </a:r>
                      <a:endParaRPr lang="en-US" sz="18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800">
                          <a:solidFill>
                            <a:srgbClr val="000000"/>
                          </a:solidFill>
                          <a:effectLst/>
                          <a:latin typeface="Times New Roman" panose="02020603050405020304" pitchFamily="18" charset="0"/>
                          <a:ea typeface="Times New Roman" panose="02020603050405020304" pitchFamily="18" charset="0"/>
                        </a:rPr>
                        <a:t>EncT</a:t>
                      </a:r>
                      <a:endParaRPr lang="en-US" sz="180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200"/>
                        </a:spcBef>
                        <a:spcAft>
                          <a:spcPts val="200"/>
                        </a:spcAft>
                        <a:tabLst>
                          <a:tab pos="228600" algn="l"/>
                          <a:tab pos="457200" algn="l"/>
                          <a:tab pos="685800" algn="l"/>
                          <a:tab pos="914400" algn="l"/>
                          <a:tab pos="457200" algn="l"/>
                          <a:tab pos="685800" algn="l"/>
                          <a:tab pos="914400" algn="l"/>
                        </a:tabLst>
                      </a:pPr>
                      <a:r>
                        <a:rPr lang="en-US" sz="1800" dirty="0" err="1">
                          <a:solidFill>
                            <a:srgbClr val="000000"/>
                          </a:solidFill>
                          <a:effectLst/>
                          <a:latin typeface="Times New Roman" panose="02020603050405020304" pitchFamily="18" charset="0"/>
                          <a:ea typeface="Times New Roman" panose="02020603050405020304" pitchFamily="18" charset="0"/>
                        </a:rPr>
                        <a:t>DecT</a:t>
                      </a:r>
                      <a:endParaRPr lang="en-US" sz="18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7522">
                <a:tc>
                  <a:txBody>
                    <a:bodyPr/>
                    <a:lstStyle/>
                    <a:p>
                      <a:pPr marL="0" marR="0" algn="ctr" hangingPunct="1">
                        <a:spcBef>
                          <a:spcPts val="0"/>
                        </a:spcBef>
                        <a:spcAft>
                          <a:spcPts val="0"/>
                        </a:spcAft>
                        <a:tabLst>
                          <a:tab pos="228600" algn="l"/>
                          <a:tab pos="457200" algn="l"/>
                          <a:tab pos="685800" algn="l"/>
                          <a:tab pos="914400" algn="l"/>
                          <a:tab pos="457200" algn="l"/>
                          <a:tab pos="685800" algn="l"/>
                          <a:tab pos="914400" algn="l"/>
                        </a:tabLst>
                      </a:pPr>
                      <a:r>
                        <a:rPr lang="en-US" sz="1800" dirty="0">
                          <a:solidFill>
                            <a:srgbClr val="000000"/>
                          </a:solidFill>
                          <a:effectLst/>
                          <a:latin typeface="Times New Roman" panose="02020603050405020304" pitchFamily="18" charset="0"/>
                          <a:ea typeface="Times New Roman" panose="02020603050405020304" pitchFamily="18" charset="0"/>
                        </a:rPr>
                        <a:t>Class A1</a:t>
                      </a:r>
                      <a:endParaRPr lang="en-US" sz="18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800" dirty="0">
                          <a:solidFill>
                            <a:srgbClr val="000000"/>
                          </a:solidFill>
                          <a:effectLst/>
                          <a:latin typeface="Times New Roman" panose="02020603050405020304" pitchFamily="18" charset="0"/>
                          <a:ea typeface="SimSun" panose="02010600030101010101" pitchFamily="2" charset="-122"/>
                        </a:rPr>
                        <a:t>0.00%</a:t>
                      </a:r>
                      <a:endParaRPr lang="en-US" sz="18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800">
                          <a:solidFill>
                            <a:srgbClr val="000000"/>
                          </a:solidFill>
                          <a:effectLst/>
                          <a:latin typeface="Times New Roman" panose="02020603050405020304" pitchFamily="18" charset="0"/>
                          <a:ea typeface="SimSun" panose="02010600030101010101" pitchFamily="2" charset="-122"/>
                        </a:rPr>
                        <a:t>0.01%</a:t>
                      </a:r>
                      <a:endParaRPr lang="en-US" sz="18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800">
                          <a:solidFill>
                            <a:srgbClr val="000000"/>
                          </a:solidFill>
                          <a:effectLst/>
                          <a:latin typeface="Times New Roman" panose="02020603050405020304" pitchFamily="18" charset="0"/>
                          <a:ea typeface="SimSun" panose="02010600030101010101" pitchFamily="2" charset="-122"/>
                        </a:rPr>
                        <a:t>0.04%</a:t>
                      </a:r>
                      <a:endParaRPr lang="en-US" sz="18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800">
                          <a:solidFill>
                            <a:srgbClr val="000000"/>
                          </a:solidFill>
                          <a:effectLst/>
                          <a:latin typeface="Times New Roman" panose="02020603050405020304" pitchFamily="18" charset="0"/>
                          <a:ea typeface="SimSun" panose="02010600030101010101" pitchFamily="2" charset="-122"/>
                        </a:rPr>
                        <a:t>97%</a:t>
                      </a:r>
                      <a:endParaRPr lang="en-US" sz="18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800">
                          <a:solidFill>
                            <a:srgbClr val="000000"/>
                          </a:solidFill>
                          <a:effectLst/>
                          <a:latin typeface="Times New Roman" panose="02020603050405020304" pitchFamily="18" charset="0"/>
                          <a:ea typeface="SimSun" panose="02010600030101010101" pitchFamily="2" charset="-122"/>
                        </a:rPr>
                        <a:t>98%</a:t>
                      </a:r>
                      <a:endParaRPr lang="en-US" sz="18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5136">
                <a:tc>
                  <a:txBody>
                    <a:bodyPr/>
                    <a:lstStyle/>
                    <a:p>
                      <a:pPr marL="0" marR="0" algn="ctr" hangingPunct="1">
                        <a:spcBef>
                          <a:spcPts val="0"/>
                        </a:spcBef>
                        <a:spcAft>
                          <a:spcPts val="0"/>
                        </a:spcAft>
                        <a:tabLst>
                          <a:tab pos="228600" algn="l"/>
                          <a:tab pos="457200" algn="l"/>
                          <a:tab pos="685800" algn="l"/>
                          <a:tab pos="914400" algn="l"/>
                          <a:tab pos="457200" algn="l"/>
                          <a:tab pos="685800" algn="l"/>
                          <a:tab pos="914400" algn="l"/>
                        </a:tabLst>
                      </a:pPr>
                      <a:r>
                        <a:rPr lang="en-US" sz="1800" dirty="0">
                          <a:solidFill>
                            <a:srgbClr val="000000"/>
                          </a:solidFill>
                          <a:effectLst/>
                          <a:latin typeface="Times New Roman" panose="02020603050405020304" pitchFamily="18" charset="0"/>
                          <a:ea typeface="Times New Roman" panose="02020603050405020304" pitchFamily="18" charset="0"/>
                        </a:rPr>
                        <a:t>Class A2</a:t>
                      </a:r>
                      <a:endParaRPr lang="en-US" sz="18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800" dirty="0">
                          <a:solidFill>
                            <a:srgbClr val="000000"/>
                          </a:solidFill>
                          <a:effectLst/>
                          <a:latin typeface="Times New Roman" panose="02020603050405020304" pitchFamily="18" charset="0"/>
                          <a:ea typeface="SimSun" panose="02010600030101010101" pitchFamily="2" charset="-122"/>
                        </a:rPr>
                        <a:t>-0.01%</a:t>
                      </a:r>
                      <a:endParaRPr lang="en-US" sz="18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800" dirty="0">
                          <a:solidFill>
                            <a:srgbClr val="000000"/>
                          </a:solidFill>
                          <a:effectLst/>
                          <a:latin typeface="Times New Roman" panose="02020603050405020304" pitchFamily="18" charset="0"/>
                          <a:ea typeface="SimSun" panose="02010600030101010101" pitchFamily="2" charset="-122"/>
                        </a:rPr>
                        <a:t>0.01%</a:t>
                      </a:r>
                      <a:endParaRPr lang="en-US" sz="18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800" dirty="0">
                          <a:solidFill>
                            <a:srgbClr val="000000"/>
                          </a:solidFill>
                          <a:effectLst/>
                          <a:latin typeface="Times New Roman" panose="02020603050405020304" pitchFamily="18" charset="0"/>
                          <a:ea typeface="SimSun" panose="02010600030101010101" pitchFamily="2" charset="-122"/>
                        </a:rPr>
                        <a:t>0.01%</a:t>
                      </a:r>
                      <a:endParaRPr lang="en-US" sz="18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800">
                          <a:solidFill>
                            <a:srgbClr val="000000"/>
                          </a:solidFill>
                          <a:effectLst/>
                          <a:latin typeface="Times New Roman" panose="02020603050405020304" pitchFamily="18" charset="0"/>
                          <a:ea typeface="SimSun" panose="02010600030101010101" pitchFamily="2" charset="-122"/>
                        </a:rPr>
                        <a:t>97%</a:t>
                      </a:r>
                      <a:endParaRPr lang="en-US" sz="18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800">
                          <a:solidFill>
                            <a:srgbClr val="000000"/>
                          </a:solidFill>
                          <a:effectLst/>
                          <a:latin typeface="Times New Roman" panose="02020603050405020304" pitchFamily="18" charset="0"/>
                          <a:ea typeface="SimSun" panose="02010600030101010101" pitchFamily="2" charset="-122"/>
                        </a:rPr>
                        <a:t>98%</a:t>
                      </a:r>
                      <a:endParaRPr lang="en-US" sz="18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3975">
                <a:tc>
                  <a:txBody>
                    <a:bodyPr/>
                    <a:lstStyle/>
                    <a:p>
                      <a:pPr marL="0" marR="0" algn="ctr" hangingPunct="1">
                        <a:spcBef>
                          <a:spcPts val="0"/>
                        </a:spcBef>
                        <a:spcAft>
                          <a:spcPts val="0"/>
                        </a:spcAft>
                        <a:tabLst>
                          <a:tab pos="228600" algn="l"/>
                          <a:tab pos="457200" algn="l"/>
                          <a:tab pos="685800" algn="l"/>
                          <a:tab pos="914400" algn="l"/>
                          <a:tab pos="457200" algn="l"/>
                          <a:tab pos="685800" algn="l"/>
                          <a:tab pos="914400" algn="l"/>
                        </a:tabLst>
                      </a:pPr>
                      <a:r>
                        <a:rPr lang="en-US" sz="1800" dirty="0">
                          <a:solidFill>
                            <a:srgbClr val="000000"/>
                          </a:solidFill>
                          <a:effectLst/>
                          <a:latin typeface="Times New Roman" panose="02020603050405020304" pitchFamily="18" charset="0"/>
                          <a:ea typeface="Times New Roman" panose="02020603050405020304" pitchFamily="18" charset="0"/>
                        </a:rPr>
                        <a:t>Class B</a:t>
                      </a:r>
                      <a:endParaRPr lang="en-US" sz="18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800" dirty="0">
                          <a:solidFill>
                            <a:srgbClr val="000000"/>
                          </a:solidFill>
                          <a:effectLst/>
                          <a:latin typeface="Times New Roman" panose="02020603050405020304" pitchFamily="18" charset="0"/>
                          <a:ea typeface="SimSun" panose="02010600030101010101" pitchFamily="2" charset="-122"/>
                        </a:rPr>
                        <a:t>0.00%</a:t>
                      </a:r>
                      <a:endParaRPr lang="en-US" sz="18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800">
                          <a:solidFill>
                            <a:srgbClr val="000000"/>
                          </a:solidFill>
                          <a:effectLst/>
                          <a:latin typeface="Times New Roman" panose="02020603050405020304" pitchFamily="18" charset="0"/>
                          <a:ea typeface="SimSun" panose="02010600030101010101" pitchFamily="2" charset="-122"/>
                        </a:rPr>
                        <a:t>0.04%</a:t>
                      </a:r>
                      <a:endParaRPr lang="en-US" sz="18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800" dirty="0">
                          <a:solidFill>
                            <a:srgbClr val="000000"/>
                          </a:solidFill>
                          <a:effectLst/>
                          <a:latin typeface="Times New Roman" panose="02020603050405020304" pitchFamily="18" charset="0"/>
                          <a:ea typeface="SimSun" panose="02010600030101010101" pitchFamily="2" charset="-122"/>
                        </a:rPr>
                        <a:t>0.03%</a:t>
                      </a:r>
                      <a:endParaRPr lang="en-US" sz="18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800" dirty="0">
                          <a:solidFill>
                            <a:srgbClr val="000000"/>
                          </a:solidFill>
                          <a:effectLst/>
                          <a:latin typeface="Times New Roman" panose="02020603050405020304" pitchFamily="18" charset="0"/>
                          <a:ea typeface="SimSun" panose="02010600030101010101" pitchFamily="2" charset="-122"/>
                        </a:rPr>
                        <a:t>98%</a:t>
                      </a:r>
                      <a:endParaRPr lang="en-US" sz="18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800">
                          <a:solidFill>
                            <a:srgbClr val="000000"/>
                          </a:solidFill>
                          <a:effectLst/>
                          <a:latin typeface="Times New Roman" panose="02020603050405020304" pitchFamily="18" charset="0"/>
                          <a:ea typeface="SimSun" panose="02010600030101010101" pitchFamily="2" charset="-122"/>
                        </a:rPr>
                        <a:t>99%</a:t>
                      </a:r>
                      <a:endParaRPr lang="en-US" sz="18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3975">
                <a:tc>
                  <a:txBody>
                    <a:bodyPr/>
                    <a:lstStyle/>
                    <a:p>
                      <a:pPr marL="0" marR="0" algn="ctr" hangingPunct="1">
                        <a:spcBef>
                          <a:spcPts val="0"/>
                        </a:spcBef>
                        <a:spcAft>
                          <a:spcPts val="0"/>
                        </a:spcAft>
                        <a:tabLst>
                          <a:tab pos="228600" algn="l"/>
                          <a:tab pos="457200" algn="l"/>
                          <a:tab pos="685800" algn="l"/>
                          <a:tab pos="914400" algn="l"/>
                          <a:tab pos="457200" algn="l"/>
                          <a:tab pos="685800" algn="l"/>
                          <a:tab pos="914400" algn="l"/>
                        </a:tabLst>
                      </a:pPr>
                      <a:r>
                        <a:rPr lang="en-US" sz="1800" dirty="0">
                          <a:solidFill>
                            <a:srgbClr val="000000"/>
                          </a:solidFill>
                          <a:effectLst/>
                          <a:latin typeface="Times New Roman" panose="02020603050405020304" pitchFamily="18" charset="0"/>
                          <a:ea typeface="Times New Roman" panose="02020603050405020304" pitchFamily="18" charset="0"/>
                        </a:rPr>
                        <a:t>Class C</a:t>
                      </a:r>
                      <a:endParaRPr lang="en-US" sz="18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800">
                          <a:solidFill>
                            <a:srgbClr val="000000"/>
                          </a:solidFill>
                          <a:effectLst/>
                          <a:latin typeface="Times New Roman" panose="02020603050405020304" pitchFamily="18" charset="0"/>
                          <a:ea typeface="SimSun" panose="02010600030101010101" pitchFamily="2" charset="-122"/>
                        </a:rPr>
                        <a:t>0.00%</a:t>
                      </a:r>
                      <a:endParaRPr lang="en-US" sz="18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800" dirty="0">
                          <a:solidFill>
                            <a:srgbClr val="000000"/>
                          </a:solidFill>
                          <a:effectLst/>
                          <a:latin typeface="Times New Roman" panose="02020603050405020304" pitchFamily="18" charset="0"/>
                          <a:ea typeface="SimSun" panose="02010600030101010101" pitchFamily="2" charset="-122"/>
                        </a:rPr>
                        <a:t>0.03%</a:t>
                      </a:r>
                      <a:endParaRPr lang="en-US" sz="18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800">
                          <a:solidFill>
                            <a:srgbClr val="000000"/>
                          </a:solidFill>
                          <a:effectLst/>
                          <a:latin typeface="Times New Roman" panose="02020603050405020304" pitchFamily="18" charset="0"/>
                          <a:ea typeface="SimSun" panose="02010600030101010101" pitchFamily="2" charset="-122"/>
                        </a:rPr>
                        <a:t>0.03%</a:t>
                      </a:r>
                      <a:endParaRPr lang="en-US" sz="18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800" dirty="0">
                          <a:solidFill>
                            <a:srgbClr val="000000"/>
                          </a:solidFill>
                          <a:effectLst/>
                          <a:latin typeface="Times New Roman" panose="02020603050405020304" pitchFamily="18" charset="0"/>
                          <a:ea typeface="SimSun" panose="02010600030101010101" pitchFamily="2" charset="-122"/>
                        </a:rPr>
                        <a:t>98%</a:t>
                      </a:r>
                      <a:endParaRPr lang="en-US" sz="18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800">
                          <a:solidFill>
                            <a:srgbClr val="000000"/>
                          </a:solidFill>
                          <a:effectLst/>
                          <a:latin typeface="Times New Roman" panose="02020603050405020304" pitchFamily="18" charset="0"/>
                          <a:ea typeface="SimSun" panose="02010600030101010101" pitchFamily="2" charset="-122"/>
                        </a:rPr>
                        <a:t>99%</a:t>
                      </a:r>
                      <a:endParaRPr lang="en-US" sz="18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7522">
                <a:tc>
                  <a:txBody>
                    <a:bodyPr/>
                    <a:lstStyle/>
                    <a:p>
                      <a:pPr marL="0" marR="0" algn="ctr" hangingPunct="1">
                        <a:spcBef>
                          <a:spcPts val="0"/>
                        </a:spcBef>
                        <a:spcAft>
                          <a:spcPts val="0"/>
                        </a:spcAft>
                        <a:tabLst>
                          <a:tab pos="228600" algn="l"/>
                          <a:tab pos="457200" algn="l"/>
                          <a:tab pos="685800" algn="l"/>
                          <a:tab pos="914400" algn="l"/>
                          <a:tab pos="457200" algn="l"/>
                          <a:tab pos="685800" algn="l"/>
                          <a:tab pos="914400" algn="l"/>
                        </a:tabLst>
                      </a:pPr>
                      <a:r>
                        <a:rPr lang="en-US" sz="1800" dirty="0">
                          <a:solidFill>
                            <a:srgbClr val="000000"/>
                          </a:solidFill>
                          <a:effectLst/>
                          <a:latin typeface="Times New Roman" panose="02020603050405020304" pitchFamily="18" charset="0"/>
                          <a:ea typeface="Times New Roman" panose="02020603050405020304" pitchFamily="18" charset="0"/>
                        </a:rPr>
                        <a:t>Class D</a:t>
                      </a:r>
                      <a:endParaRPr lang="en-US" sz="18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800">
                          <a:solidFill>
                            <a:srgbClr val="000000"/>
                          </a:solidFill>
                          <a:effectLst/>
                          <a:latin typeface="Times New Roman" panose="02020603050405020304" pitchFamily="18" charset="0"/>
                          <a:ea typeface="SimSun" panose="02010600030101010101" pitchFamily="2" charset="-122"/>
                        </a:rPr>
                        <a:t>0.00%</a:t>
                      </a:r>
                      <a:endParaRPr lang="en-US" sz="18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800" dirty="0">
                          <a:solidFill>
                            <a:srgbClr val="000000"/>
                          </a:solidFill>
                          <a:effectLst/>
                          <a:latin typeface="Times New Roman" panose="02020603050405020304" pitchFamily="18" charset="0"/>
                          <a:ea typeface="SimSun" panose="02010600030101010101" pitchFamily="2" charset="-122"/>
                        </a:rPr>
                        <a:t>0.00%</a:t>
                      </a:r>
                      <a:endParaRPr lang="en-US" sz="18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800">
                          <a:solidFill>
                            <a:srgbClr val="000000"/>
                          </a:solidFill>
                          <a:effectLst/>
                          <a:latin typeface="Times New Roman" panose="02020603050405020304" pitchFamily="18" charset="0"/>
                          <a:ea typeface="SimSun" panose="02010600030101010101" pitchFamily="2" charset="-122"/>
                        </a:rPr>
                        <a:t>0.02%</a:t>
                      </a:r>
                      <a:endParaRPr lang="en-US" sz="18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800" dirty="0">
                          <a:solidFill>
                            <a:srgbClr val="000000"/>
                          </a:solidFill>
                          <a:effectLst/>
                          <a:latin typeface="Times New Roman" panose="02020603050405020304" pitchFamily="18" charset="0"/>
                          <a:ea typeface="SimSun" panose="02010600030101010101" pitchFamily="2" charset="-122"/>
                        </a:rPr>
                        <a:t>97%</a:t>
                      </a:r>
                      <a:endParaRPr lang="en-US" sz="18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800" dirty="0">
                          <a:solidFill>
                            <a:srgbClr val="000000"/>
                          </a:solidFill>
                          <a:effectLst/>
                          <a:latin typeface="Times New Roman" panose="02020603050405020304" pitchFamily="18" charset="0"/>
                          <a:ea typeface="SimSun" panose="02010600030101010101" pitchFamily="2" charset="-122"/>
                        </a:rPr>
                        <a:t>98%</a:t>
                      </a:r>
                      <a:endParaRPr lang="en-US" sz="18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3975">
                <a:tc>
                  <a:txBody>
                    <a:bodyPr/>
                    <a:lstStyle/>
                    <a:p>
                      <a:pPr marL="0" marR="0" algn="ctr" hangingPunct="1">
                        <a:spcBef>
                          <a:spcPts val="0"/>
                        </a:spcBef>
                        <a:spcAft>
                          <a:spcPts val="0"/>
                        </a:spcAft>
                        <a:tabLst>
                          <a:tab pos="228600" algn="l"/>
                          <a:tab pos="457200" algn="l"/>
                          <a:tab pos="685800" algn="l"/>
                          <a:tab pos="914400" algn="l"/>
                          <a:tab pos="457200" algn="l"/>
                          <a:tab pos="685800" algn="l"/>
                          <a:tab pos="914400" algn="l"/>
                        </a:tabLst>
                      </a:pPr>
                      <a:r>
                        <a:rPr lang="en-US" sz="1800" b="1" dirty="0">
                          <a:solidFill>
                            <a:srgbClr val="000000"/>
                          </a:solidFill>
                          <a:effectLst/>
                          <a:latin typeface="Times New Roman" panose="02020603050405020304" pitchFamily="18" charset="0"/>
                          <a:ea typeface="Times New Roman" panose="02020603050405020304" pitchFamily="18" charset="0"/>
                        </a:rPr>
                        <a:t>Overall (Ref)</a:t>
                      </a:r>
                      <a:endParaRPr lang="en-US" sz="1800" dirty="0">
                        <a:effectLst/>
                        <a:latin typeface="Times New Roman" panose="02020603050405020304" pitchFamily="18" charset="0"/>
                        <a:ea typeface="Times New Roman" panose="02020603050405020304" pitchFamily="18" charset="0"/>
                      </a:endParaRPr>
                    </a:p>
                  </a:txBody>
                  <a:tcPr marL="26825" marR="268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800" b="1" dirty="0">
                          <a:solidFill>
                            <a:srgbClr val="000000"/>
                          </a:solidFill>
                          <a:effectLst/>
                          <a:latin typeface="Times New Roman" panose="02020603050405020304" pitchFamily="18" charset="0"/>
                          <a:ea typeface="SimSun" panose="02010600030101010101" pitchFamily="2" charset="-122"/>
                        </a:rPr>
                        <a:t>0.00%</a:t>
                      </a:r>
                      <a:endParaRPr lang="en-US" sz="1800" b="1"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800" b="1" dirty="0">
                          <a:solidFill>
                            <a:srgbClr val="000000"/>
                          </a:solidFill>
                          <a:effectLst/>
                          <a:latin typeface="Times New Roman" panose="02020603050405020304" pitchFamily="18" charset="0"/>
                          <a:ea typeface="SimSun" panose="02010600030101010101" pitchFamily="2" charset="-122"/>
                        </a:rPr>
                        <a:t>0.02%</a:t>
                      </a:r>
                      <a:endParaRPr lang="en-US" sz="1800" b="1"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800" b="1" dirty="0">
                          <a:solidFill>
                            <a:srgbClr val="000000"/>
                          </a:solidFill>
                          <a:effectLst/>
                          <a:latin typeface="Times New Roman" panose="02020603050405020304" pitchFamily="18" charset="0"/>
                          <a:ea typeface="SimSun" panose="02010600030101010101" pitchFamily="2" charset="-122"/>
                        </a:rPr>
                        <a:t>0.02%</a:t>
                      </a:r>
                      <a:endParaRPr lang="en-US" sz="1800" b="1"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800" dirty="0">
                          <a:solidFill>
                            <a:srgbClr val="000000"/>
                          </a:solidFill>
                          <a:effectLst/>
                          <a:latin typeface="Times New Roman" panose="02020603050405020304" pitchFamily="18" charset="0"/>
                          <a:ea typeface="SimSun" panose="02010600030101010101" pitchFamily="2" charset="-122"/>
                        </a:rPr>
                        <a:t>98%</a:t>
                      </a:r>
                      <a:endParaRPr lang="en-US" sz="18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800" dirty="0">
                          <a:solidFill>
                            <a:srgbClr val="000000"/>
                          </a:solidFill>
                          <a:effectLst/>
                          <a:latin typeface="Times New Roman" panose="02020603050405020304" pitchFamily="18" charset="0"/>
                          <a:ea typeface="SimSun" panose="02010600030101010101" pitchFamily="2" charset="-122"/>
                        </a:rPr>
                        <a:t>98%</a:t>
                      </a:r>
                      <a:endParaRPr lang="en-US" sz="18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566304249"/>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2.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13448</TotalTime>
  <Words>401</Words>
  <Application>Microsoft Office PowerPoint</Application>
  <PresentationFormat>On-screen Show (4:3)</PresentationFormat>
  <Paragraphs>125</Paragraphs>
  <Slides>9</Slides>
  <Notes>0</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9" baseType="lpstr">
      <vt:lpstr>Calibre Regular</vt:lpstr>
      <vt:lpstr>Qualcomm Regular</vt:lpstr>
      <vt:lpstr>SimSun</vt:lpstr>
      <vt:lpstr>Arial</vt:lpstr>
      <vt:lpstr>Courier New</vt:lpstr>
      <vt:lpstr>Qualcomm Office Bold</vt:lpstr>
      <vt:lpstr>Qualcomm Office Regular</vt:lpstr>
      <vt:lpstr>Times New Roman</vt:lpstr>
      <vt:lpstr>Blank</vt:lpstr>
      <vt:lpstr>Document</vt:lpstr>
      <vt:lpstr>ALF temporal prediction with temporal scalability</vt:lpstr>
      <vt:lpstr>Summary</vt:lpstr>
      <vt:lpstr>ALF temporal prediction in JEM</vt:lpstr>
      <vt:lpstr>ALF temporal prediction in JEM</vt:lpstr>
      <vt:lpstr>Proposed method</vt:lpstr>
      <vt:lpstr>Proposed method</vt:lpstr>
      <vt:lpstr>Proposed method</vt:lpstr>
      <vt:lpstr>Proposed method</vt:lpstr>
      <vt:lpstr>Experimental Results </vt:lpstr>
    </vt:vector>
  </TitlesOfParts>
  <Company>Qualcomm Incorporated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H.264 New Idea Exploration</dc:title>
  <dc:creator>(Review JC09)</dc:creator>
  <cp:lastModifiedBy>Zhang, Li</cp:lastModifiedBy>
  <cp:revision>149</cp:revision>
  <dcterms:created xsi:type="dcterms:W3CDTF">2014-06-16T15:47:53Z</dcterms:created>
  <dcterms:modified xsi:type="dcterms:W3CDTF">2017-01-14T09:05:22Z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-639521647</vt:i4>
  </property>
  <property fmtid="{D5CDD505-2E9C-101B-9397-08002B2CF9AE}" pid="3" name="_NewReviewCycle">
    <vt:lpwstr/>
  </property>
  <property fmtid="{D5CDD505-2E9C-101B-9397-08002B2CF9AE}" pid="4" name="_EmailSubject">
    <vt:lpwstr>ppt template</vt:lpwstr>
  </property>
  <property fmtid="{D5CDD505-2E9C-101B-9397-08002B2CF9AE}" pid="5" name="_AuthorEmail">
    <vt:lpwstr>cjianle@qti.qualcomm.com</vt:lpwstr>
  </property>
  <property fmtid="{D5CDD505-2E9C-101B-9397-08002B2CF9AE}" pid="6" name="_AuthorEmailDisplayName">
    <vt:lpwstr>Chen, Jianle</vt:lpwstr>
  </property>
</Properties>
</file>