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autoCompressPictures="0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97" r:id="rId2"/>
    <p:sldId id="307" r:id="rId3"/>
    <p:sldId id="316" r:id="rId4"/>
    <p:sldId id="317" r:id="rId5"/>
    <p:sldId id="308" r:id="rId6"/>
    <p:sldId id="318" r:id="rId7"/>
    <p:sldId id="319" r:id="rId8"/>
    <p:sldId id="320" r:id="rId9"/>
    <p:sldId id="321" r:id="rId10"/>
    <p:sldId id="262" r:id="rId11"/>
    <p:sldId id="322" r:id="rId12"/>
    <p:sldId id="323" r:id="rId13"/>
    <p:sldId id="294" r:id="rId14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6" orient="horz" pos="1620" userDrawn="1">
          <p15:clr>
            <a:srgbClr val="A4A3A4"/>
          </p15:clr>
        </p15:guide>
        <p15:guide id="7" pos="5470">
          <p15:clr>
            <a:srgbClr val="A4A3A4"/>
          </p15:clr>
        </p15:guide>
        <p15:guide id="8" pos="28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uth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1C5"/>
    <a:srgbClr val="F83308"/>
    <a:srgbClr val="FD9208"/>
    <a:srgbClr val="009FDF"/>
    <a:srgbClr val="F3D54E"/>
    <a:srgbClr val="F0CE3E"/>
    <a:srgbClr val="003C7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964" autoAdjust="0"/>
    <p:restoredTop sz="94634" autoAdjust="0"/>
  </p:normalViewPr>
  <p:slideViewPr>
    <p:cSldViewPr snapToGrid="0">
      <p:cViewPr varScale="1">
        <p:scale>
          <a:sx n="84" d="100"/>
          <a:sy n="84" d="100"/>
        </p:scale>
        <p:origin x="91" y="456"/>
      </p:cViewPr>
      <p:guideLst>
        <p:guide orient="horz" pos="1620"/>
        <p:guide pos="5470"/>
        <p:guide pos="28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6" d="100"/>
        <a:sy n="86" d="100"/>
      </p:scale>
      <p:origin x="0" y="0"/>
    </p:cViewPr>
  </p:sorterViewPr>
  <p:notesViewPr>
    <p:cSldViewPr snapToGrid="0" showGuides="1">
      <p:cViewPr varScale="1">
        <p:scale>
          <a:sx n="63" d="100"/>
          <a:sy n="63" d="100"/>
        </p:scale>
        <p:origin x="2285" y="53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CFD7B2-88A6-E34E-8EF8-CB0C7BA47ADD}" type="datetimeFigureOut">
              <a:rPr lang="en-US" smtClean="0">
                <a:latin typeface="Arial" panose="020B0604020202020204" pitchFamily="34" charset="0"/>
              </a:rPr>
              <a:pPr/>
              <a:t>1/12/2017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6CFA4E-18EB-6D49-8DE2-7A74038C2C1C}" type="slidenum">
              <a:rPr lang="en-US" smtClean="0">
                <a:latin typeface="Arial" panose="020B0604020202020204" pitchFamily="34" charset="0"/>
              </a:rPr>
              <a:pPr/>
              <a:t>‹#›</a:t>
            </a:fld>
            <a:endParaRPr 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299412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ED7FC5FE-6F0D-D34A-8EE6-C95B4F5F4DC8}" type="datetimeFigureOut">
              <a:rPr lang="en-US" smtClean="0"/>
              <a:pPr/>
              <a:t>1/12/2017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D61C8689-8455-3546-ADF9-3B7273760F6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842922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Title Slide with Linear Gradient">
    <p:bg>
      <p:bgPr>
        <a:gradFill flip="none" rotWithShape="1"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44687" y="2408398"/>
            <a:ext cx="8212886" cy="1102519"/>
          </a:xfrm>
        </p:spPr>
        <p:txBody>
          <a:bodyPr lIns="0" rIns="0" anchor="b" anchorCtr="0">
            <a:noAutofit/>
          </a:bodyPr>
          <a:lstStyle>
            <a:lvl1pPr>
              <a:lnSpc>
                <a:spcPct val="100000"/>
              </a:lnSpc>
              <a:defRPr sz="5000" b="0" spc="0" baseline="0">
                <a:solidFill>
                  <a:schemeClr val="bg1">
                    <a:alpha val="90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50pt Arial Title</a:t>
            </a:r>
            <a:br>
              <a:rPr lang="en-US" dirty="0" smtClean="0"/>
            </a:br>
            <a:r>
              <a:rPr lang="en-US" dirty="0" smtClean="0"/>
              <a:t>with Linear gradient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5613" y="3493008"/>
            <a:ext cx="6330212" cy="925360"/>
          </a:xfrm>
        </p:spPr>
        <p:txBody>
          <a:bodyPr lIns="0" rIns="0">
            <a:noAutofit/>
          </a:bodyPr>
          <a:lstStyle>
            <a:lvl1pPr marL="0" indent="0" algn="l">
              <a:buNone/>
              <a:defRPr sz="1600" b="0" i="0" baseline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Arial Subhead, Date, Etc.</a:t>
            </a:r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1797" y="383169"/>
            <a:ext cx="1248049" cy="829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9193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4678363" y="1"/>
            <a:ext cx="4465637" cy="4768849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baseline="0"/>
            </a:lvl1pPr>
          </a:lstStyle>
          <a:p>
            <a:r>
              <a:rPr lang="en-US" dirty="0" smtClean="0"/>
              <a:t>Insert photo here. Drag picture to placeholder or click icon to add.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4006850" cy="868680"/>
          </a:xfrm>
        </p:spPr>
        <p:txBody>
          <a:bodyPr>
            <a:noAutofit/>
          </a:bodyPr>
          <a:lstStyle>
            <a:lvl1pPr>
              <a:defRPr sz="2800"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72352" y="4824387"/>
            <a:ext cx="2133600" cy="273844"/>
          </a:xfrm>
        </p:spPr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55614" y="1325244"/>
            <a:ext cx="4006850" cy="3425825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>
                <a:solidFill>
                  <a:schemeClr val="tx2"/>
                </a:solidFill>
              </a:defRPr>
            </a:lvl2pPr>
            <a:lvl3pPr>
              <a:defRPr lang="en-US" sz="1400" dirty="0" smtClean="0">
                <a:solidFill>
                  <a:schemeClr val="tx2"/>
                </a:solidFill>
              </a:defRPr>
            </a:lvl3pPr>
            <a:lvl4pPr>
              <a:defRPr lang="en-US" sz="1200" dirty="0" smtClean="0">
                <a:solidFill>
                  <a:schemeClr val="tx2"/>
                </a:solidFill>
              </a:defRPr>
            </a:lvl4pPr>
            <a:lvl5pPr>
              <a:defRPr lang="en-US" sz="1200" dirty="0">
                <a:solidFill>
                  <a:schemeClr val="tx2"/>
                </a:solidFill>
              </a:defRPr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Arial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Arial bullet one</a:t>
            </a:r>
          </a:p>
          <a:p>
            <a:pPr lvl="2"/>
            <a:r>
              <a:rPr lang="en-US" dirty="0" smtClean="0"/>
              <a:t>14pt Arial third level</a:t>
            </a:r>
          </a:p>
          <a:p>
            <a:pPr lvl="3"/>
            <a:r>
              <a:rPr lang="en-US" dirty="0" smtClean="0"/>
              <a:t>12pt Arial fourth level</a:t>
            </a:r>
          </a:p>
          <a:p>
            <a:pPr lvl="4"/>
            <a:r>
              <a:rPr lang="en-US" dirty="0" smtClean="0"/>
              <a:t>12pt Arial 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0421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Section 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613" y="2108062"/>
            <a:ext cx="7772400" cy="1021556"/>
          </a:xfrm>
        </p:spPr>
        <p:txBody>
          <a:bodyPr anchor="b" anchorCtr="0">
            <a:noAutofit/>
          </a:bodyPr>
          <a:lstStyle>
            <a:lvl1pPr algn="l">
              <a:lnSpc>
                <a:spcPct val="100000"/>
              </a:lnSpc>
              <a:defRPr sz="4000" b="0" cap="none" spc="0" baseline="0">
                <a:solidFill>
                  <a:schemeClr val="tx2">
                    <a:alpha val="90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40pt Arial </a:t>
            </a:r>
            <a:br>
              <a:rPr lang="en-US" dirty="0" smtClean="0"/>
            </a:br>
            <a:r>
              <a:rPr lang="en-US" dirty="0" smtClean="0"/>
              <a:t>white section break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5613" y="3241150"/>
            <a:ext cx="7772400" cy="1125140"/>
          </a:xfrm>
        </p:spPr>
        <p:txBody>
          <a:bodyPr anchor="t" anchorCtr="0">
            <a:noAutofit/>
          </a:bodyPr>
          <a:lstStyle>
            <a:lvl1pPr marL="0" indent="0">
              <a:buNone/>
              <a:defRPr sz="1600" b="0" baseline="0">
                <a:solidFill>
                  <a:schemeClr val="accent2"/>
                </a:solidFill>
                <a:latin typeface="+mn-lt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Arial Subhead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372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lue Section Break">
    <p:bg>
      <p:bgPr>
        <a:gradFill flip="none" rotWithShape="1"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title" hasCustomPrompt="1"/>
          </p:nvPr>
        </p:nvSpPr>
        <p:spPr>
          <a:xfrm>
            <a:off x="455613" y="2108062"/>
            <a:ext cx="7772400" cy="1021556"/>
          </a:xfrm>
        </p:spPr>
        <p:txBody>
          <a:bodyPr anchor="b" anchorCtr="0">
            <a:noAutofit/>
          </a:bodyPr>
          <a:lstStyle>
            <a:lvl1pPr algn="l">
              <a:lnSpc>
                <a:spcPct val="100000"/>
              </a:lnSpc>
              <a:defRPr sz="4000" b="0" cap="none" spc="0" baseline="0">
                <a:solidFill>
                  <a:schemeClr val="bg1">
                    <a:alpha val="90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40pt Arial </a:t>
            </a:r>
            <a:br>
              <a:rPr lang="en-US" dirty="0" smtClean="0"/>
            </a:br>
            <a:r>
              <a:rPr lang="en-US" dirty="0" smtClean="0"/>
              <a:t>blue section break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 userDrawn="1">
            <p:ph type="body" idx="1" hasCustomPrompt="1"/>
          </p:nvPr>
        </p:nvSpPr>
        <p:spPr>
          <a:xfrm>
            <a:off x="455613" y="3241150"/>
            <a:ext cx="7772400" cy="1125140"/>
          </a:xfrm>
        </p:spPr>
        <p:txBody>
          <a:bodyPr anchor="t" anchorCtr="0">
            <a:noAutofit/>
          </a:bodyPr>
          <a:lstStyle>
            <a:lvl1pPr marL="0" indent="0">
              <a:buNone/>
              <a:defRPr sz="1600" b="0" i="0" baseline="0">
                <a:solidFill>
                  <a:srgbClr val="F3D54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Arial Subhead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0112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ro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5613" y="2234882"/>
            <a:ext cx="7772400" cy="1125140"/>
          </a:xfrm>
        </p:spPr>
        <p:txBody>
          <a:bodyPr anchor="t" anchorCtr="0">
            <a:noAutofit/>
          </a:bodyPr>
          <a:lstStyle>
            <a:lvl1pPr marL="0" indent="0">
              <a:buNone/>
              <a:defRPr sz="4000" b="0" baseline="0">
                <a:solidFill>
                  <a:schemeClr val="accent2"/>
                </a:solidFill>
                <a:latin typeface="Arial" panose="020B0604020202020204" pitchFamily="34" charset="0"/>
                <a:ea typeface="Intel Clear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40pt Arial Body.</a:t>
            </a:r>
            <a:br>
              <a:rPr lang="en-US" dirty="0" smtClean="0"/>
            </a:br>
            <a:r>
              <a:rPr lang="en-US" dirty="0" smtClean="0"/>
              <a:t>For content that is not a section, but has a big idea in text only.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455613" y="1101794"/>
            <a:ext cx="7772400" cy="1021556"/>
          </a:xfrm>
        </p:spPr>
        <p:txBody>
          <a:bodyPr anchor="b" anchorCtr="0">
            <a:noAutofit/>
          </a:bodyPr>
          <a:lstStyle>
            <a:lvl1pPr algn="l">
              <a:lnSpc>
                <a:spcPct val="80000"/>
              </a:lnSpc>
              <a:defRPr sz="4000" b="0" cap="none" spc="0" baseline="0">
                <a:solidFill>
                  <a:schemeClr val="tx2"/>
                </a:solidFill>
                <a:latin typeface="Arial" panose="020B0604020202020204" pitchFamily="34" charset="0"/>
                <a:ea typeface="Intel Clear" panose="020B0604020203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40pt Arial Heading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1256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ue Section Break Image">
    <p:bg>
      <p:bgPr>
        <a:gradFill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613" y="2260088"/>
            <a:ext cx="7772400" cy="1021556"/>
          </a:xfrm>
        </p:spPr>
        <p:txBody>
          <a:bodyPr anchor="b" anchorCtr="0">
            <a:noAutofit/>
          </a:bodyPr>
          <a:lstStyle>
            <a:lvl1pPr algn="l">
              <a:lnSpc>
                <a:spcPct val="80000"/>
              </a:lnSpc>
              <a:defRPr sz="4000" b="0" cap="none" spc="0" baseline="0">
                <a:solidFill>
                  <a:schemeClr val="bg1">
                    <a:alpha val="90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40pt Arial blue section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5613" y="3348787"/>
            <a:ext cx="7772400" cy="1125140"/>
          </a:xfrm>
        </p:spPr>
        <p:txBody>
          <a:bodyPr anchor="t" anchorCtr="0">
            <a:noAutofit/>
          </a:bodyPr>
          <a:lstStyle>
            <a:lvl1pPr marL="0" indent="0">
              <a:buNone/>
              <a:defRPr sz="1600" b="0" baseline="0">
                <a:solidFill>
                  <a:schemeClr val="accent3"/>
                </a:solidFill>
                <a:latin typeface="+mn-lt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Arial Subhead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1"/>
            <a:ext cx="9144000" cy="2574131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baseline="0">
                <a:solidFill>
                  <a:srgbClr val="0071C5"/>
                </a:solidFill>
              </a:defRPr>
            </a:lvl1pPr>
          </a:lstStyle>
          <a:p>
            <a:r>
              <a:rPr lang="en-US" dirty="0" smtClean="0"/>
              <a:t>Insert photo here. Drag picture to placeholder or click icon to add.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3762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8229600" cy="86868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716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8961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ack Cover Radial Gradient">
    <p:bg>
      <p:bgPr>
        <a:gradFill flip="none" rotWithShape="1"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.psf\Home\Desktop\Inte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7432" y="1875130"/>
            <a:ext cx="2108795" cy="1389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7009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ack Cover Radial Gradient">
    <p:bg>
      <p:bgPr>
        <a:gradFill flip="none" rotWithShape="1"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nt_experience_hrz_wht_rgb_3000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779" y="1874822"/>
            <a:ext cx="3646443" cy="1514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831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with Linear Gradient">
    <p:bg>
      <p:bgPr>
        <a:gradFill flip="none" rotWithShape="1"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44687" y="2408398"/>
            <a:ext cx="8212886" cy="1102519"/>
          </a:xfrm>
        </p:spPr>
        <p:txBody>
          <a:bodyPr lIns="0" rIns="0" anchor="b" anchorCtr="0">
            <a:noAutofit/>
          </a:bodyPr>
          <a:lstStyle>
            <a:lvl1pPr>
              <a:lnSpc>
                <a:spcPct val="100000"/>
              </a:lnSpc>
              <a:defRPr sz="5000" b="0" spc="0" baseline="0">
                <a:solidFill>
                  <a:schemeClr val="bg1">
                    <a:alpha val="90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50pt Arial Title</a:t>
            </a:r>
            <a:br>
              <a:rPr lang="en-US" dirty="0" smtClean="0"/>
            </a:br>
            <a:r>
              <a:rPr lang="en-US" dirty="0" smtClean="0"/>
              <a:t>with Linear gradient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5613" y="3493008"/>
            <a:ext cx="6330212" cy="925360"/>
          </a:xfrm>
        </p:spPr>
        <p:txBody>
          <a:bodyPr lIns="0" rIns="0">
            <a:noAutofit/>
          </a:bodyPr>
          <a:lstStyle>
            <a:lvl1pPr marL="0" indent="0" algn="l">
              <a:buNone/>
              <a:defRPr sz="1600" b="0" i="0" baseline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Arial Subhead, Date, Etc.</a:t>
            </a:r>
            <a:endParaRPr lang="en-US" dirty="0"/>
          </a:p>
        </p:txBody>
      </p:sp>
      <p:pic>
        <p:nvPicPr>
          <p:cNvPr id="5" name="Picture 4" descr="int_experience_hrz_wht_rgb_1500.png"/>
          <p:cNvPicPr>
            <a:picLocks noChangeAspect="1"/>
          </p:cNvPicPr>
          <p:nvPr userDrawn="1"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693" y="389228"/>
            <a:ext cx="2121766" cy="887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006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ith Image">
    <p:bg>
      <p:bgPr>
        <a:gradFill>
          <a:gsLst>
            <a:gs pos="30000">
              <a:schemeClr val="tx2"/>
            </a:gs>
            <a:gs pos="100000">
              <a:srgbClr val="009FDF"/>
            </a:gs>
            <a:gs pos="65000">
              <a:srgbClr val="0071C5"/>
            </a:gs>
          </a:gsLst>
          <a:lin ang="1986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9144000" cy="4768850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baseline="0"/>
            </a:lvl1pPr>
          </a:lstStyle>
          <a:p>
            <a:r>
              <a:rPr lang="en-US" dirty="0" smtClean="0"/>
              <a:t>Insert photo here. Drag picture to placeholder or click icon to add.</a:t>
            </a:r>
            <a:endParaRPr lang="en-US" dirty="0"/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1797" y="383169"/>
            <a:ext cx="1248049" cy="829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itle 1"/>
          <p:cNvSpPr>
            <a:spLocks noGrp="1"/>
          </p:cNvSpPr>
          <p:nvPr>
            <p:ph type="ctrTitle" hasCustomPrompt="1"/>
          </p:nvPr>
        </p:nvSpPr>
        <p:spPr>
          <a:xfrm>
            <a:off x="444687" y="2408398"/>
            <a:ext cx="8212886" cy="1102519"/>
          </a:xfrm>
        </p:spPr>
        <p:txBody>
          <a:bodyPr lIns="0" rIns="0" anchor="b" anchorCtr="0">
            <a:noAutofit/>
          </a:bodyPr>
          <a:lstStyle>
            <a:lvl1pPr>
              <a:lnSpc>
                <a:spcPct val="100000"/>
              </a:lnSpc>
              <a:defRPr sz="5000" b="0" spc="0" baseline="0">
                <a:solidFill>
                  <a:schemeClr val="bg1">
                    <a:alpha val="90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50pt Arial Title</a:t>
            </a:r>
            <a:br>
              <a:rPr lang="en-US" dirty="0" smtClean="0"/>
            </a:br>
            <a:r>
              <a:rPr lang="en-US" dirty="0" smtClean="0"/>
              <a:t>with image</a:t>
            </a:r>
            <a:endParaRPr lang="en-US" dirty="0"/>
          </a:p>
        </p:txBody>
      </p:sp>
      <p:sp>
        <p:nvSpPr>
          <p:cNvPr id="14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5613" y="3493008"/>
            <a:ext cx="6330212" cy="925360"/>
          </a:xfrm>
        </p:spPr>
        <p:txBody>
          <a:bodyPr lIns="0" rIns="0">
            <a:noAutofit/>
          </a:bodyPr>
          <a:lstStyle>
            <a:lvl1pPr marL="0" indent="0" algn="l">
              <a:buNone/>
              <a:defRPr sz="1600" b="0" i="0" baseline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Arial Subhead, Date, Etc.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8324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8229600" cy="86868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 hasCustomPrompt="1"/>
          </p:nvPr>
        </p:nvSpPr>
        <p:spPr>
          <a:xfrm>
            <a:off x="455613" y="1203325"/>
            <a:ext cx="8228012" cy="3425825"/>
          </a:xfrm>
        </p:spPr>
        <p:txBody>
          <a:bodyPr/>
          <a:lstStyle>
            <a:lvl1pPr>
              <a:defRPr>
                <a:solidFill>
                  <a:srgbClr val="0071C5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smtClean="0"/>
              <a:t>18pt Arial body text</a:t>
            </a:r>
          </a:p>
          <a:p>
            <a:pPr lvl="1"/>
            <a:r>
              <a:rPr lang="en-US" dirty="0" smtClean="0"/>
              <a:t>18pt Arial bullet one</a:t>
            </a:r>
          </a:p>
          <a:p>
            <a:pPr lvl="2"/>
            <a:r>
              <a:rPr lang="en-US" dirty="0" smtClean="0"/>
              <a:t>16pt Arial sub-bullet</a:t>
            </a:r>
          </a:p>
          <a:p>
            <a:pPr lvl="3"/>
            <a:r>
              <a:rPr lang="en-US" dirty="0" smtClean="0"/>
              <a:t>14pt Arial fourth level</a:t>
            </a:r>
          </a:p>
          <a:p>
            <a:pPr lvl="4"/>
            <a:r>
              <a:rPr lang="en-US" dirty="0" smtClean="0"/>
              <a:t>12pt Arial 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8511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55613" y="1203324"/>
            <a:ext cx="4006851" cy="3425825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>
                <a:solidFill>
                  <a:schemeClr val="tx2"/>
                </a:solidFill>
              </a:defRPr>
            </a:lvl2pPr>
            <a:lvl3pPr>
              <a:defRPr lang="en-US" sz="1400" dirty="0" smtClean="0">
                <a:solidFill>
                  <a:schemeClr val="tx2"/>
                </a:solidFill>
              </a:defRPr>
            </a:lvl3pPr>
            <a:lvl4pPr>
              <a:defRPr lang="en-US" sz="1200" dirty="0" smtClean="0">
                <a:solidFill>
                  <a:schemeClr val="tx2"/>
                </a:solidFill>
              </a:defRPr>
            </a:lvl4pPr>
            <a:lvl5pPr>
              <a:defRPr lang="en-US" sz="1200" dirty="0">
                <a:solidFill>
                  <a:schemeClr val="tx2"/>
                </a:solidFill>
              </a:defRPr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Arial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Arial bullet one</a:t>
            </a:r>
          </a:p>
          <a:p>
            <a:pPr lvl="2"/>
            <a:r>
              <a:rPr lang="en-US" dirty="0" smtClean="0"/>
              <a:t>14pt Arial third level</a:t>
            </a:r>
          </a:p>
          <a:p>
            <a:pPr lvl="3"/>
            <a:r>
              <a:rPr lang="en-US" dirty="0" smtClean="0"/>
              <a:t>12pt Arial fourth level</a:t>
            </a:r>
          </a:p>
          <a:p>
            <a:pPr lvl="4"/>
            <a:r>
              <a:rPr lang="en-US" dirty="0" smtClean="0"/>
              <a:t>12pt Arial fifth level</a:t>
            </a:r>
            <a:endParaRPr lang="en-US" dirty="0"/>
          </a:p>
        </p:txBody>
      </p:sp>
      <p:sp>
        <p:nvSpPr>
          <p:cNvPr id="8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8229600" cy="86868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4830763" y="943430"/>
            <a:ext cx="3181123" cy="1670950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sz="1800">
                <a:latin typeface="Intel Clear"/>
              </a:defRPr>
            </a:lvl1pPr>
          </a:lstStyle>
          <a:p>
            <a:endParaRPr lang="en-US" sz="1100" dirty="0">
              <a:latin typeface="Arial"/>
            </a:endParaRPr>
          </a:p>
        </p:txBody>
      </p:sp>
      <p:sp>
        <p:nvSpPr>
          <p:cNvPr id="10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4830763" y="2843897"/>
            <a:ext cx="3181123" cy="1670950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sz="1800">
                <a:latin typeface="Intel Clear"/>
              </a:defRPr>
            </a:lvl1pPr>
          </a:lstStyle>
          <a:p>
            <a:endParaRPr lang="en-US" sz="1100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98914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55613" y="1203324"/>
            <a:ext cx="4006851" cy="3425825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>
                <a:solidFill>
                  <a:schemeClr val="tx2"/>
                </a:solidFill>
              </a:defRPr>
            </a:lvl2pPr>
            <a:lvl3pPr>
              <a:defRPr lang="en-US" sz="1400" dirty="0" smtClean="0">
                <a:solidFill>
                  <a:schemeClr val="tx2"/>
                </a:solidFill>
              </a:defRPr>
            </a:lvl3pPr>
            <a:lvl4pPr>
              <a:defRPr lang="en-US" sz="1200" dirty="0" smtClean="0">
                <a:solidFill>
                  <a:schemeClr val="tx2"/>
                </a:solidFill>
              </a:defRPr>
            </a:lvl4pPr>
            <a:lvl5pPr>
              <a:defRPr lang="en-US" sz="1200" dirty="0">
                <a:solidFill>
                  <a:schemeClr val="tx2"/>
                </a:solidFill>
              </a:defRPr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Arial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Arial bullet one</a:t>
            </a:r>
          </a:p>
          <a:p>
            <a:pPr lvl="2"/>
            <a:r>
              <a:rPr lang="en-US" dirty="0" smtClean="0"/>
              <a:t>14pt Arial third level</a:t>
            </a:r>
          </a:p>
          <a:p>
            <a:pPr lvl="3"/>
            <a:r>
              <a:rPr lang="en-US" dirty="0" smtClean="0"/>
              <a:t>12pt Arial fourth level</a:t>
            </a:r>
          </a:p>
          <a:p>
            <a:pPr lvl="4"/>
            <a:r>
              <a:rPr lang="en-US" dirty="0" smtClean="0"/>
              <a:t>12pt Arial fifth level</a:t>
            </a:r>
            <a:endParaRPr lang="en-US" dirty="0"/>
          </a:p>
        </p:txBody>
      </p:sp>
      <p:sp>
        <p:nvSpPr>
          <p:cNvPr id="16" name="Content Placeholder 2"/>
          <p:cNvSpPr>
            <a:spLocks noGrp="1"/>
          </p:cNvSpPr>
          <p:nvPr>
            <p:ph sz="half" idx="13" hasCustomPrompt="1"/>
          </p:nvPr>
        </p:nvSpPr>
        <p:spPr>
          <a:xfrm>
            <a:off x="4678363" y="1203324"/>
            <a:ext cx="4005264" cy="3425825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>
                <a:solidFill>
                  <a:schemeClr val="tx2"/>
                </a:solidFill>
              </a:defRPr>
            </a:lvl2pPr>
            <a:lvl3pPr>
              <a:defRPr lang="en-US" sz="1400" dirty="0" smtClean="0">
                <a:solidFill>
                  <a:schemeClr val="tx2"/>
                </a:solidFill>
              </a:defRPr>
            </a:lvl3pPr>
            <a:lvl4pPr>
              <a:defRPr lang="en-US" sz="1200" dirty="0" smtClean="0">
                <a:solidFill>
                  <a:schemeClr val="tx2"/>
                </a:solidFill>
              </a:defRPr>
            </a:lvl4pPr>
            <a:lvl5pPr>
              <a:defRPr lang="en-US" sz="1200" dirty="0">
                <a:solidFill>
                  <a:schemeClr val="tx2"/>
                </a:solidFill>
              </a:defRPr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Arial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Arial bullet one</a:t>
            </a:r>
          </a:p>
          <a:p>
            <a:pPr lvl="2"/>
            <a:r>
              <a:rPr lang="en-US" dirty="0" smtClean="0"/>
              <a:t>14pt Arial third level</a:t>
            </a:r>
          </a:p>
          <a:p>
            <a:pPr lvl="3"/>
            <a:r>
              <a:rPr lang="en-US" dirty="0" smtClean="0"/>
              <a:t>12pt Arial fourth level</a:t>
            </a:r>
          </a:p>
          <a:p>
            <a:pPr lvl="4"/>
            <a:r>
              <a:rPr lang="en-US" dirty="0" smtClean="0"/>
              <a:t>12pt Arial fifth level</a:t>
            </a:r>
            <a:endParaRPr lang="en-US" dirty="0"/>
          </a:p>
        </p:txBody>
      </p:sp>
      <p:sp>
        <p:nvSpPr>
          <p:cNvPr id="8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8229600" cy="86868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2063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with Attribu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5613" y="1203325"/>
            <a:ext cx="8228013" cy="3425825"/>
          </a:xfrm>
        </p:spPr>
        <p:txBody>
          <a:bodyPr anchor="ctr" anchorCtr="0"/>
          <a:lstStyle>
            <a:lvl1pPr marL="190500" indent="-190500">
              <a:defRPr sz="3600" b="1" baseline="0">
                <a:solidFill>
                  <a:schemeClr val="accent1"/>
                </a:solidFill>
                <a:latin typeface="+mn-lt"/>
                <a:cs typeface="Arial" panose="020B0604020202020204" pitchFamily="34" charset="0"/>
              </a:defRPr>
            </a:lvl1pPr>
            <a:lvl2pPr marL="417513" indent="-225425">
              <a:buFont typeface="Intel Clear" pitchFamily="34" charset="0"/>
              <a:buChar char="–"/>
              <a:defRPr sz="1200" baseline="0">
                <a:latin typeface="+mn-lt"/>
                <a:cs typeface="Arial" panose="020B0604020202020204" pitchFamily="34" charset="0"/>
              </a:defRPr>
            </a:lvl2pPr>
            <a:lvl3pPr marL="685800" indent="-228600">
              <a:buFont typeface="Intel Clear" pitchFamily="34" charset="0"/>
              <a:buChar char="–"/>
              <a:defRPr sz="1200">
                <a:latin typeface="+mn-lt"/>
              </a:defRPr>
            </a:lvl3pPr>
            <a:lvl4pPr>
              <a:buFont typeface="Intel Clear" pitchFamily="34" charset="0"/>
              <a:buChar char="–"/>
              <a:defRPr sz="1100">
                <a:latin typeface="+mn-lt"/>
              </a:defRPr>
            </a:lvl4pPr>
            <a:lvl5pPr>
              <a:buFont typeface="Intel Clear" pitchFamily="34" charset="0"/>
              <a:buChar char="–"/>
              <a:defRPr sz="1050">
                <a:latin typeface="+mn-lt"/>
              </a:defRPr>
            </a:lvl5pPr>
          </a:lstStyle>
          <a:p>
            <a:pPr lvl="0"/>
            <a:r>
              <a:rPr lang="en-US" dirty="0" smtClean="0"/>
              <a:t>“36pt Arial Bold Text”</a:t>
            </a:r>
          </a:p>
          <a:p>
            <a:pPr lvl="1"/>
            <a:r>
              <a:rPr lang="en-US" dirty="0" err="1" smtClean="0"/>
              <a:t>12pt</a:t>
            </a:r>
            <a:r>
              <a:rPr lang="en-US" dirty="0" smtClean="0"/>
              <a:t> Attribution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8229600" cy="86868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2946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Blee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9144000" cy="4768850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baseline="0">
                <a:latin typeface="+mj-lt"/>
              </a:defRPr>
            </a:lvl1pPr>
          </a:lstStyle>
          <a:p>
            <a:r>
              <a:rPr lang="en-US" dirty="0" smtClean="0"/>
              <a:t>Insert photo here. Drag picture to placeholder or click icon to add.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72352" y="4824387"/>
            <a:ext cx="2133600" cy="273844"/>
          </a:xfrm>
        </p:spPr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8229600" cy="86868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8207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Bottom Half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2574131"/>
            <a:ext cx="9144000" cy="2194719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baseline="0"/>
            </a:lvl1pPr>
          </a:lstStyle>
          <a:p>
            <a:r>
              <a:rPr lang="en-US" dirty="0" smtClean="0"/>
              <a:t>Insert photo here. Drag picture to placeholder or click icon to add.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72352" y="4824387"/>
            <a:ext cx="2133600" cy="273844"/>
          </a:xfrm>
        </p:spPr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8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55613" y="1203325"/>
            <a:ext cx="4006851" cy="1309290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>
                <a:solidFill>
                  <a:schemeClr val="tx2"/>
                </a:solidFill>
              </a:defRPr>
            </a:lvl2pPr>
            <a:lvl3pPr>
              <a:defRPr lang="en-US" sz="1400" dirty="0" smtClean="0">
                <a:solidFill>
                  <a:schemeClr val="tx2"/>
                </a:solidFill>
              </a:defRPr>
            </a:lvl3pPr>
            <a:lvl4pPr>
              <a:defRPr lang="en-US" sz="1200" dirty="0" smtClean="0">
                <a:solidFill>
                  <a:schemeClr val="tx2"/>
                </a:solidFill>
              </a:defRPr>
            </a:lvl4pPr>
            <a:lvl5pPr>
              <a:defRPr lang="en-US" sz="1200" dirty="0">
                <a:solidFill>
                  <a:schemeClr val="tx2"/>
                </a:solidFill>
              </a:defRPr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Arial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Arial bullet one</a:t>
            </a:r>
          </a:p>
          <a:p>
            <a:pPr lvl="2"/>
            <a:r>
              <a:rPr lang="en-US" dirty="0" smtClean="0"/>
              <a:t>14pt Arial third level</a:t>
            </a:r>
          </a:p>
          <a:p>
            <a:pPr lvl="3"/>
            <a:r>
              <a:rPr lang="en-US" dirty="0" smtClean="0"/>
              <a:t>12pt Arial fourth level</a:t>
            </a:r>
          </a:p>
          <a:p>
            <a:pPr lvl="4"/>
            <a:r>
              <a:rPr lang="en-US" dirty="0" smtClean="0"/>
              <a:t>12pt Arial fifth level</a:t>
            </a:r>
            <a:endParaRPr lang="en-US" dirty="0"/>
          </a:p>
        </p:txBody>
      </p:sp>
      <p:sp>
        <p:nvSpPr>
          <p:cNvPr id="19" name="Content Placeholder 2"/>
          <p:cNvSpPr>
            <a:spLocks noGrp="1"/>
          </p:cNvSpPr>
          <p:nvPr>
            <p:ph sz="half" idx="15" hasCustomPrompt="1"/>
          </p:nvPr>
        </p:nvSpPr>
        <p:spPr>
          <a:xfrm>
            <a:off x="4678363" y="1203325"/>
            <a:ext cx="4005264" cy="1309290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>
                <a:solidFill>
                  <a:schemeClr val="tx2"/>
                </a:solidFill>
              </a:defRPr>
            </a:lvl2pPr>
            <a:lvl3pPr>
              <a:defRPr lang="en-US" sz="1400" dirty="0" smtClean="0">
                <a:solidFill>
                  <a:schemeClr val="tx2"/>
                </a:solidFill>
              </a:defRPr>
            </a:lvl3pPr>
            <a:lvl4pPr>
              <a:defRPr lang="en-US" sz="1200" dirty="0" smtClean="0">
                <a:solidFill>
                  <a:schemeClr val="tx2"/>
                </a:solidFill>
              </a:defRPr>
            </a:lvl4pPr>
            <a:lvl5pPr>
              <a:defRPr lang="en-US" sz="1200" dirty="0">
                <a:solidFill>
                  <a:schemeClr val="tx2"/>
                </a:solidFill>
              </a:defRPr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Arial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Arial bullet one</a:t>
            </a:r>
          </a:p>
          <a:p>
            <a:pPr lvl="2"/>
            <a:r>
              <a:rPr lang="en-US" dirty="0" smtClean="0"/>
              <a:t>14pt Arial third level</a:t>
            </a:r>
          </a:p>
          <a:p>
            <a:pPr lvl="3"/>
            <a:r>
              <a:rPr lang="en-US" dirty="0" smtClean="0"/>
              <a:t>12pt Arial fourth level</a:t>
            </a:r>
          </a:p>
          <a:p>
            <a:pPr lvl="4"/>
            <a:r>
              <a:rPr lang="en-US" dirty="0" smtClean="0"/>
              <a:t>12pt Arial fifth level</a:t>
            </a:r>
            <a:endParaRPr lang="en-US" dirty="0"/>
          </a:p>
        </p:txBody>
      </p:sp>
      <p:sp>
        <p:nvSpPr>
          <p:cNvPr id="3" name="TextBox 2"/>
          <p:cNvSpPr txBox="1"/>
          <p:nvPr userDrawn="1"/>
        </p:nvSpPr>
        <p:spPr>
          <a:xfrm>
            <a:off x="1009487" y="4975795"/>
            <a:ext cx="1846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000" dirty="0" smtClean="0">
              <a:solidFill>
                <a:schemeClr val="tx2"/>
              </a:solidFill>
              <a:cs typeface="Arial" panose="020B0604020202020204" pitchFamily="34" charset="0"/>
            </a:endParaRPr>
          </a:p>
        </p:txBody>
      </p:sp>
      <p:sp>
        <p:nvSpPr>
          <p:cNvPr id="10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8229600" cy="86868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2689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-1587" y="4759452"/>
            <a:ext cx="9144000" cy="384048"/>
          </a:xfrm>
          <a:prstGeom prst="rect">
            <a:avLst/>
          </a:prstGeom>
          <a:gradFill flip="none" rotWithShape="1">
            <a:gsLst>
              <a:gs pos="32000">
                <a:schemeClr val="tx2"/>
              </a:gs>
              <a:gs pos="95000">
                <a:srgbClr val="009FDF"/>
              </a:gs>
              <a:gs pos="78000">
                <a:srgbClr val="0071C5"/>
              </a:gs>
            </a:gsLst>
            <a:lin ang="1986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" name="Picture 2" descr="\\.psf\Home\Desktop\Intel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9915" y="4830589"/>
            <a:ext cx="364336" cy="240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12" name="Straight Connector 11"/>
          <p:cNvCxnSpPr/>
          <p:nvPr/>
        </p:nvCxnSpPr>
        <p:spPr>
          <a:xfrm>
            <a:off x="8718551" y="4824510"/>
            <a:ext cx="2381" cy="237744"/>
          </a:xfrm>
          <a:prstGeom prst="line">
            <a:avLst/>
          </a:prstGeom>
          <a:ln w="9525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5613" y="310130"/>
            <a:ext cx="8229600" cy="86868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dirty="0" smtClean="0"/>
              <a:t>28pt Arial Headline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5613" y="1203325"/>
            <a:ext cx="8228012" cy="34258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 smtClean="0"/>
              <a:t>18pt Arial body text</a:t>
            </a:r>
          </a:p>
          <a:p>
            <a:pPr lvl="1"/>
            <a:r>
              <a:rPr lang="en-US" dirty="0" smtClean="0"/>
              <a:t>16pt Arial bullet one</a:t>
            </a:r>
          </a:p>
          <a:p>
            <a:pPr lvl="2"/>
            <a:r>
              <a:rPr lang="en-US" dirty="0" smtClean="0"/>
              <a:t>16pt Arial sub-bullet</a:t>
            </a:r>
          </a:p>
          <a:p>
            <a:pPr lvl="3"/>
            <a:r>
              <a:rPr lang="en-US" dirty="0" smtClean="0"/>
              <a:t>14pt Arial fourth level</a:t>
            </a:r>
          </a:p>
          <a:p>
            <a:pPr lvl="4"/>
            <a:r>
              <a:rPr lang="en-US" dirty="0" smtClean="0"/>
              <a:t>14pt Arial 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72352" y="4824387"/>
            <a:ext cx="2133600" cy="27384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62278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74" r:id="rId3"/>
    <p:sldLayoutId id="2147483650" r:id="rId4"/>
    <p:sldLayoutId id="2147483684" r:id="rId5"/>
    <p:sldLayoutId id="2147483652" r:id="rId6"/>
    <p:sldLayoutId id="2147483660" r:id="rId7"/>
    <p:sldLayoutId id="2147483668" r:id="rId8"/>
    <p:sldLayoutId id="2147483669" r:id="rId9"/>
    <p:sldLayoutId id="2147483670" r:id="rId10"/>
    <p:sldLayoutId id="2147483672" r:id="rId11"/>
    <p:sldLayoutId id="2147483651" r:id="rId12"/>
    <p:sldLayoutId id="2147483677" r:id="rId13"/>
    <p:sldLayoutId id="2147483665" r:id="rId14"/>
    <p:sldLayoutId id="2147483654" r:id="rId15"/>
    <p:sldLayoutId id="2147483655" r:id="rId16"/>
    <p:sldLayoutId id="2147483676" r:id="rId17"/>
    <p:sldLayoutId id="2147483681" r:id="rId18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1" latinLnBrk="0" hangingPunct="1">
        <a:lnSpc>
          <a:spcPct val="100000"/>
        </a:lnSpc>
        <a:spcBef>
          <a:spcPct val="0"/>
        </a:spcBef>
        <a:buNone/>
        <a:defRPr sz="2800" b="0" i="0" kern="1200" spc="0" baseline="0">
          <a:solidFill>
            <a:schemeClr val="tx2"/>
          </a:solidFill>
          <a:latin typeface="+mj-lt"/>
          <a:ea typeface="Intel Clear"/>
          <a:cs typeface="Arial" panose="020B0604020202020204" pitchFamily="34" charset="0"/>
        </a:defRPr>
      </a:lvl1pPr>
    </p:titleStyle>
    <p:bodyStyle>
      <a:lvl1pPr marL="0" indent="0" algn="l" defTabSz="457200" rtl="0" eaLnBrk="1" latinLnBrk="0" hangingPunct="1">
        <a:spcBef>
          <a:spcPts val="1200"/>
        </a:spcBef>
        <a:spcAft>
          <a:spcPts val="0"/>
        </a:spcAft>
        <a:buFont typeface="Wingdings" panose="05000000000000000000" pitchFamily="2" charset="2"/>
        <a:buNone/>
        <a:defRPr sz="1800" b="0" kern="1200">
          <a:solidFill>
            <a:srgbClr val="0071C5"/>
          </a:solidFill>
          <a:latin typeface="+mn-lt"/>
          <a:ea typeface="+mn-ea"/>
          <a:cs typeface="Arial" panose="020B0604020202020204" pitchFamily="34" charset="0"/>
        </a:defRPr>
      </a:lvl1pPr>
      <a:lvl2pPr marL="225425" indent="-225425" algn="l" defTabSz="457200" rtl="0" eaLnBrk="1" latinLnBrk="0" hangingPunct="1">
        <a:spcBef>
          <a:spcPts val="1200"/>
        </a:spcBef>
        <a:buFont typeface="Wingdings" charset="2"/>
        <a:buChar char="§"/>
        <a:defRPr sz="1600" kern="1200" baseline="0">
          <a:solidFill>
            <a:schemeClr val="tx2"/>
          </a:solidFill>
          <a:latin typeface="+mn-lt"/>
          <a:ea typeface="+mn-ea"/>
          <a:cs typeface="Arial" panose="020B0604020202020204" pitchFamily="34" charset="0"/>
        </a:defRPr>
      </a:lvl2pPr>
      <a:lvl3pPr marL="571500" indent="-228600" algn="l" defTabSz="457200" rtl="0" eaLnBrk="1" latinLnBrk="0" hangingPunct="1">
        <a:spcBef>
          <a:spcPts val="800"/>
        </a:spcBef>
        <a:buFont typeface="Intel Clear" panose="020B0604020203020204" pitchFamily="34" charset="0"/>
        <a:buChar char="–"/>
        <a:defRPr sz="1600" kern="1200">
          <a:solidFill>
            <a:schemeClr val="tx2"/>
          </a:solidFill>
          <a:latin typeface="+mn-lt"/>
          <a:ea typeface="+mn-ea"/>
          <a:cs typeface="Arial" panose="020B0604020202020204" pitchFamily="34" charset="0"/>
        </a:defRPr>
      </a:lvl3pPr>
      <a:lvl4pPr marL="969963" indent="-228600" algn="l" defTabSz="457200" rtl="0" eaLnBrk="1" latinLnBrk="0" hangingPunct="1">
        <a:spcBef>
          <a:spcPct val="20000"/>
        </a:spcBef>
        <a:buFont typeface="Arial"/>
        <a:buChar char="–"/>
        <a:defRPr sz="1400" kern="1200">
          <a:solidFill>
            <a:schemeClr val="tx2"/>
          </a:solidFill>
          <a:latin typeface="+mn-lt"/>
          <a:ea typeface="+mn-ea"/>
          <a:cs typeface="Arial" panose="020B0604020202020204" pitchFamily="34" charset="0"/>
        </a:defRPr>
      </a:lvl4pPr>
      <a:lvl5pPr marL="1319213" indent="-228600" algn="l" defTabSz="457200" rtl="0" eaLnBrk="1" latinLnBrk="0" hangingPunct="1">
        <a:spcBef>
          <a:spcPct val="20000"/>
        </a:spcBef>
        <a:buFont typeface="Intel Clear" panose="020B0604020203020204" pitchFamily="34" charset="0"/>
        <a:buChar char="–"/>
        <a:defRPr sz="1400" kern="1200">
          <a:solidFill>
            <a:schemeClr val="tx2"/>
          </a:solidFill>
          <a:latin typeface="+mn-lt"/>
          <a:ea typeface="+mn-ea"/>
          <a:cs typeface="Arial" panose="020B0604020202020204" pitchFamily="34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4687" y="2350670"/>
            <a:ext cx="8212886" cy="1102519"/>
          </a:xfrm>
        </p:spPr>
        <p:txBody>
          <a:bodyPr/>
          <a:lstStyle/>
          <a:p>
            <a:r>
              <a:rPr lang="en-US" dirty="0" smtClean="0"/>
              <a:t>JVET-E0075/JCTVC-Z0025</a:t>
            </a:r>
            <a:r>
              <a:rPr lang="en-US" dirty="0" smtClean="0">
                <a:solidFill>
                  <a:schemeClr val="bg1">
                    <a:alpha val="90000"/>
                  </a:schemeClr>
                </a:solidFill>
              </a:rPr>
              <a:t/>
            </a:r>
            <a:br>
              <a:rPr lang="en-US" dirty="0" smtClean="0">
                <a:solidFill>
                  <a:schemeClr val="bg1">
                    <a:alpha val="90000"/>
                  </a:schemeClr>
                </a:solidFill>
              </a:rPr>
            </a:br>
            <a:r>
              <a:rPr lang="en-CA" sz="4400" b="1" dirty="0" smtClean="0"/>
              <a:t>Spherical </a:t>
            </a:r>
            <a:r>
              <a:rPr lang="en-CA" sz="4400" b="1" dirty="0"/>
              <a:t>rotation orientation SEI for coding of 360 video</a:t>
            </a:r>
            <a:endParaRPr lang="en-US" sz="4400" dirty="0">
              <a:solidFill>
                <a:schemeClr val="bg1">
                  <a:alpha val="9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44687" y="3639312"/>
            <a:ext cx="6330212" cy="925360"/>
          </a:xfrm>
        </p:spPr>
        <p:txBody>
          <a:bodyPr/>
          <a:lstStyle/>
          <a:p>
            <a:r>
              <a:rPr lang="en-US" b="0" dirty="0" smtClean="0"/>
              <a:t>Jill Boyc</a:t>
            </a:r>
            <a:r>
              <a:rPr lang="en-US" dirty="0" smtClean="0"/>
              <a:t>e, Qian Xu</a:t>
            </a:r>
            <a:endParaRPr lang="en-US" b="0" dirty="0"/>
          </a:p>
        </p:txBody>
      </p:sp>
    </p:spTree>
    <p:extLst>
      <p:ext uri="{BB962C8B-B14F-4D97-AF65-F5344CB8AC3E}">
        <p14:creationId xmlns:p14="http://schemas.microsoft.com/office/powerpoint/2010/main" val="2310096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SEI Message Syntax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203991587"/>
              </p:ext>
            </p:extLst>
          </p:nvPr>
        </p:nvGraphicFramePr>
        <p:xfrm>
          <a:off x="594360" y="1033267"/>
          <a:ext cx="7196327" cy="2721170"/>
        </p:xfrm>
        <a:graphic>
          <a:graphicData uri="http://schemas.openxmlformats.org/drawingml/2006/table">
            <a:tbl>
              <a:tblPr/>
              <a:tblGrid>
                <a:gridCol w="5980176"/>
                <a:gridCol w="1216151"/>
              </a:tblGrid>
              <a:tr h="27211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6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spherical_orientation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( </a:t>
                      </a:r>
                      <a:r>
                        <a:rPr lang="en-US" sz="16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payloadSize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) {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Descriptor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211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	</a:t>
                      </a:r>
                      <a:r>
                        <a:rPr lang="en-US" sz="16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spherical_orientation_cancel_flag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u(1)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211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	if( !spherical_orientation_cancel_flag ) {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211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	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	</a:t>
                      </a:r>
                      <a:r>
                        <a:rPr lang="en-US" sz="16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spherical_orientation_precision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ue(v)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211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	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	</a:t>
                      </a:r>
                      <a:r>
                        <a:rPr lang="en-US" sz="16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spherical_orientation_yaw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se(v)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211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		</a:t>
                      </a:r>
                      <a:r>
                        <a:rPr lang="en-US" sz="16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spherical_orientation_pitch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se(v)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211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		</a:t>
                      </a:r>
                      <a:r>
                        <a:rPr lang="en-US" sz="16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spherical_orientation_roll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se(v)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211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		</a:t>
                      </a:r>
                      <a:r>
                        <a:rPr lang="en-US" sz="16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spherical_orientation_persistence_flag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u(1)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211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	}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211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}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15081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455613" y="822960"/>
            <a:ext cx="4006851" cy="3806189"/>
          </a:xfrm>
        </p:spPr>
        <p:txBody>
          <a:bodyPr/>
          <a:lstStyle/>
          <a:p>
            <a:pPr hangingPunct="0"/>
            <a:r>
              <a:rPr lang="en-US" sz="1100" dirty="0"/>
              <a:t>When the associated picture has PicOutputFlag equal to 1, the spherical orientation SEI message informs the decoder of a transformation that is recommended to be applied to a spherical mapping of the cropped decoded picture prior to display. If the omnidirectional_projectionSEI message is present in an access unit, the spherical_orientation SEI should follow it. The recommended projection mapping indicated by the omnidirectional_projection SEI should be performed first to map the cropped decoded picture to a sphere, and then the recommended spherical rotation should be applied.</a:t>
            </a:r>
          </a:p>
          <a:p>
            <a:pPr hangingPunct="0"/>
            <a:r>
              <a:rPr lang="en-US" sz="1100" b="1" dirty="0"/>
              <a:t>spherical_orientation_cancel_flag</a:t>
            </a:r>
            <a:r>
              <a:rPr lang="en-US" sz="1100" dirty="0"/>
              <a:t> equal to 1 indicates that the SEI message cancels the persistence of any previous spherical orientation SEI message in output order. spherical_orientation_cancel_flag equal to 0 indicates that spherical orientation information follows.</a:t>
            </a:r>
          </a:p>
          <a:p>
            <a:pPr hangingPunct="0"/>
            <a:r>
              <a:rPr lang="en-US" sz="1100" b="1" dirty="0"/>
              <a:t>spherical_orientation_precision</a:t>
            </a:r>
            <a:r>
              <a:rPr lang="en-US" sz="1100" dirty="0"/>
              <a:t> specifies the precision of spherical_orientation_pitch, spherical_orientation_yaw, and spherical_orientation_roll. spherical_orientation_precision shall be in the range of 0 to 15 inclusive.</a:t>
            </a:r>
          </a:p>
          <a:p>
            <a:endParaRPr lang="en-US" sz="1100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13"/>
          </p:nvPr>
        </p:nvSpPr>
        <p:spPr>
          <a:xfrm>
            <a:off x="4678363" y="137160"/>
            <a:ext cx="4005264" cy="4491989"/>
          </a:xfrm>
        </p:spPr>
        <p:txBody>
          <a:bodyPr/>
          <a:lstStyle/>
          <a:p>
            <a:pPr hangingPunct="0"/>
            <a:r>
              <a:rPr lang="en-US" sz="1100" b="1" dirty="0"/>
              <a:t>spherical_orientation_yaw</a:t>
            </a:r>
            <a:r>
              <a:rPr lang="en-US" sz="1100" dirty="0"/>
              <a:t> specifies the recommended spherical rotation of the projection mapped decoded picture along the Z-axis prior to display. The projection mapped decoded picture should be rotated along the Z-axis by 180* spherical_orientation_yaw ÷ 2</a:t>
            </a:r>
            <a:r>
              <a:rPr lang="en-US" sz="1100" baseline="30000" dirty="0"/>
              <a:t>spherical_orientation_precision</a:t>
            </a:r>
            <a:r>
              <a:rPr lang="en-US" sz="1100" dirty="0"/>
              <a:t> degrees (π * spherical_orientation_yaw  ÷ 2</a:t>
            </a:r>
            <a:r>
              <a:rPr lang="en-US" sz="1100" baseline="30000" dirty="0"/>
              <a:t>sperhical_orientation_precision</a:t>
            </a:r>
            <a:r>
              <a:rPr lang="en-US" sz="1100" dirty="0"/>
              <a:t> radians, where π is Archimedes' constant 3.141 592 653 589 793...) in the anticlockwise direction prior to display. </a:t>
            </a:r>
          </a:p>
          <a:p>
            <a:pPr hangingPunct="0"/>
            <a:r>
              <a:rPr lang="en-US" sz="1100" b="1" dirty="0"/>
              <a:t>spherical_orientation_pitch</a:t>
            </a:r>
            <a:r>
              <a:rPr lang="en-US" sz="1100" dirty="0"/>
              <a:t> specifies the recommended spherical rotation of the projection mapped decoded picture along the Y-axis prior to display. The projection mapped decoded picture should be rotated along the Y-axis by 180 * spherical_orientation_pitch  ÷ 2</a:t>
            </a:r>
            <a:r>
              <a:rPr lang="en-US" sz="1100" baseline="30000" dirty="0"/>
              <a:t>spherical_orientation_precision</a:t>
            </a:r>
            <a:r>
              <a:rPr lang="en-US" sz="1100" dirty="0"/>
              <a:t> degrees (π * spherical_orientation_pitch ÷ 2</a:t>
            </a:r>
            <a:r>
              <a:rPr lang="en-US" sz="1100" baseline="30000" dirty="0"/>
              <a:t>sperhical_orientation_precision</a:t>
            </a:r>
            <a:r>
              <a:rPr lang="en-US" sz="1100" dirty="0"/>
              <a:t> radians, in the anticlockwise direction prior to display. </a:t>
            </a:r>
          </a:p>
          <a:p>
            <a:pPr hangingPunct="0"/>
            <a:r>
              <a:rPr lang="en-US" sz="1100" b="1" dirty="0"/>
              <a:t>spherical_orientation_roll</a:t>
            </a:r>
            <a:r>
              <a:rPr lang="en-US" sz="1100" dirty="0"/>
              <a:t> specifies the recommended spherical rotation of the projection mapped decoded picture along the X-axis prior to display. The projection mapped decoded picture should be rotated along the X-axis by 180 * spherical_orientation_roll  ÷ 2</a:t>
            </a:r>
            <a:r>
              <a:rPr lang="en-US" sz="1100" baseline="30000" dirty="0"/>
              <a:t>spherical_orientation_precision</a:t>
            </a:r>
            <a:r>
              <a:rPr lang="en-US" sz="1100" dirty="0"/>
              <a:t> degrees (π * spherical_orientation_roll  ÷ 2</a:t>
            </a:r>
            <a:r>
              <a:rPr lang="en-US" sz="1100" baseline="30000" dirty="0"/>
              <a:t>sperhical_orientation_precision</a:t>
            </a:r>
            <a:r>
              <a:rPr lang="en-US" sz="1100" dirty="0"/>
              <a:t> radians, in the anticlockwise direction prior to display.</a:t>
            </a:r>
          </a:p>
          <a:p>
            <a:pPr hangingPunct="0"/>
            <a:r>
              <a:rPr lang="en-US" sz="1100" b="1" dirty="0"/>
              <a:t>spherical_orientation_persistence_flag</a:t>
            </a:r>
            <a:r>
              <a:rPr lang="en-US" sz="1100" dirty="0"/>
              <a:t> specifies the persistence of the spherical orientation SEI message for </a:t>
            </a:r>
            <a:r>
              <a:rPr lang="en-US" sz="1100" dirty="0" smtClean="0"/>
              <a:t>…</a:t>
            </a:r>
            <a:endParaRPr lang="en-US" sz="11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semantics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474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Recommend to add an SEI message to indicate spherical rotation information to HEVC and AVC</a:t>
            </a:r>
          </a:p>
          <a:p>
            <a:pPr marL="511175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Message is independent of particular spherical projection format used</a:t>
            </a:r>
          </a:p>
          <a:p>
            <a:pPr marL="511175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Could be combined with omnidirectional projection information SEI (as proposed in JCTVC-Z0036) or separate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Normative behavior in PPS for JEM also proposed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Example automatic encoder algorithm &amp; software provided to demonstrate practical for encoder to use SEI message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1381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94152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455613" y="1017651"/>
            <a:ext cx="5103939" cy="3536061"/>
          </a:xfrm>
        </p:spPr>
        <p:txBody>
          <a:bodyPr/>
          <a:lstStyle/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Coding efficiency can be improved by applying rotation before encoding and after decoding for some Equirectangular projection (ERP</a:t>
            </a:r>
            <a:r>
              <a:rPr lang="en-US" sz="1600" dirty="0"/>
              <a:t>) 360º </a:t>
            </a:r>
            <a:r>
              <a:rPr lang="en-US" sz="1600" dirty="0" smtClean="0"/>
              <a:t>video sequences</a:t>
            </a:r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For HEVC and AVC, an SEI message can be used to convey rotation parameters (pitch, yaw, roll)</a:t>
            </a:r>
          </a:p>
          <a:p>
            <a:pPr marL="631825" lvl="2" indent="-285750">
              <a:buFont typeface="Arial" panose="020B0604020202020204" pitchFamily="34" charset="0"/>
              <a:buChar char="•"/>
            </a:pPr>
            <a:r>
              <a:rPr lang="en-US" sz="1400" dirty="0" smtClean="0"/>
              <a:t>Conceptually similar to HEVC and AVC display orientation SEI message for normal rectangular video, expanded for 360º video</a:t>
            </a:r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For JEM, either an SEI message or picture parameter set can be used</a:t>
            </a:r>
          </a:p>
          <a:p>
            <a:pPr marL="631825" lvl="2" indent="-285750">
              <a:buFont typeface="Arial" panose="020B0604020202020204" pitchFamily="34" charset="0"/>
              <a:buChar char="•"/>
            </a:pPr>
            <a:r>
              <a:rPr lang="en-US" sz="1400" dirty="0" smtClean="0"/>
              <a:t>Similar to contributions JVET-E0050 and JVET-E0061</a:t>
            </a:r>
            <a:endParaRPr lang="en-US" sz="1400" dirty="0"/>
          </a:p>
          <a:p>
            <a:pPr marL="285750" lvl="1" indent="-285750">
              <a:buFont typeface="Arial" panose="020B0604020202020204" pitchFamily="34" charset="0"/>
              <a:buChar char="•"/>
            </a:pPr>
            <a:endParaRPr lang="en-US" sz="1600" dirty="0"/>
          </a:p>
        </p:txBody>
      </p:sp>
      <p:pic>
        <p:nvPicPr>
          <p:cNvPr id="4" name="Picture 3" descr="Image result for pitch yaw roll xyz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1848" y="1017651"/>
            <a:ext cx="3261804" cy="32343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18782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00165" y="308848"/>
            <a:ext cx="8229600" cy="2425208"/>
          </a:xfrm>
        </p:spPr>
        <p:txBody>
          <a:bodyPr/>
          <a:lstStyle/>
          <a:p>
            <a:r>
              <a:rPr lang="en-US" dirty="0" smtClean="0"/>
              <a:t>Example </a:t>
            </a:r>
            <a:br>
              <a:rPr lang="en-US" dirty="0" smtClean="0"/>
            </a:br>
            <a:r>
              <a:rPr lang="en-US" dirty="0" smtClean="0"/>
              <a:t>rotation</a:t>
            </a:r>
            <a:endParaRPr lang="en-US" dirty="0"/>
          </a:p>
        </p:txBody>
      </p:sp>
      <p:pic>
        <p:nvPicPr>
          <p:cNvPr id="7" name="Content Placeholder 6" descr="ChairLift_afterRotation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2759" y="2604395"/>
            <a:ext cx="4973193" cy="2493836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 descr="ChairLift_beforeRotation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2759" y="66411"/>
            <a:ext cx="4973193" cy="2490216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Box 8"/>
          <p:cNvSpPr txBox="1"/>
          <p:nvPr/>
        </p:nvSpPr>
        <p:spPr>
          <a:xfrm>
            <a:off x="3008376" y="1226880"/>
            <a:ext cx="1261872" cy="169277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r>
              <a:rPr lang="en-US" sz="1100" dirty="0" smtClean="0">
                <a:solidFill>
                  <a:srgbClr val="003C71"/>
                </a:solidFill>
              </a:rPr>
              <a:t>original</a:t>
            </a:r>
            <a:endParaRPr lang="en-US" sz="1100" dirty="0" smtClean="0">
              <a:solidFill>
                <a:srgbClr val="003C7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770887" y="3474659"/>
            <a:ext cx="1261872" cy="169277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r>
              <a:rPr lang="en-US" sz="1100" dirty="0" smtClean="0">
                <a:solidFill>
                  <a:srgbClr val="003C71"/>
                </a:solidFill>
              </a:rPr>
              <a:t>(79, 12, 0) rotation</a:t>
            </a:r>
            <a:endParaRPr lang="en-US" sz="1100" dirty="0" smtClean="0">
              <a:solidFill>
                <a:srgbClr val="003C7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9607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Encoder algorithm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Non-normative automatic encoder algorithm developed</a:t>
            </a:r>
          </a:p>
          <a:p>
            <a:pPr marL="511175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HM16.14 software made available with JCTVC-Z0025 contribution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Activity measure for 4x4 CTU regions calculated based on modes and motion vectors of first pass encoding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Decide whether to rotate or not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 smtClean="0"/>
              <a:t>Preproc</a:t>
            </a:r>
            <a:r>
              <a:rPr lang="en-US" dirty="0" smtClean="0"/>
              <a:t> algorithm is 2-6% of encoder runtime for HM16.14 QP=22 (</a:t>
            </a:r>
            <a:r>
              <a:rPr lang="en-US" dirty="0" err="1" smtClean="0"/>
              <a:t>unoptimized</a:t>
            </a:r>
            <a:r>
              <a:rPr lang="en-US" dirty="0" smtClean="0"/>
              <a:t> software)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When rotating, find most static areas, and move them to north and south poles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Second pass encode after applying rotation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7938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68539" y="4818319"/>
            <a:ext cx="2133600" cy="273844"/>
          </a:xfrm>
        </p:spPr>
        <p:txBody>
          <a:bodyPr/>
          <a:lstStyle/>
          <a:p>
            <a:fld id="{EE2556C5-CE8C-6547-B838-EA80C61A4AF7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rial" panose="020B0604020202020204" pitchFamily="34" charset="0"/>
              </a:rPr>
              <a:t>Experimental results – HM16.14 WS-PSNR</a:t>
            </a:r>
            <a:br>
              <a:rPr lang="en-US" dirty="0" smtClean="0">
                <a:latin typeface="Arial" panose="020B0604020202020204" pitchFamily="34" charset="0"/>
              </a:rPr>
            </a:br>
            <a:r>
              <a:rPr lang="en-US" dirty="0">
                <a:latin typeface="Arial" panose="020B0604020202020204" pitchFamily="34" charset="0"/>
              </a:rPr>
              <a:t>	</a:t>
            </a:r>
            <a:r>
              <a:rPr lang="en-US" sz="2400" dirty="0" smtClean="0">
                <a:solidFill>
                  <a:schemeClr val="accent1"/>
                </a:solidFill>
                <a:latin typeface="Arial" panose="020B0604020202020204" pitchFamily="34" charset="0"/>
              </a:rPr>
              <a:t>2 of 10 sequences selected rotation</a:t>
            </a:r>
            <a:endParaRPr lang="en-US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0463098"/>
              </p:ext>
            </p:extLst>
          </p:nvPr>
        </p:nvGraphicFramePr>
        <p:xfrm>
          <a:off x="324612" y="1247228"/>
          <a:ext cx="8491601" cy="3501390"/>
        </p:xfrm>
        <a:graphic>
          <a:graphicData uri="http://schemas.openxmlformats.org/drawingml/2006/table">
            <a:tbl>
              <a:tblPr firstRow="1" firstCol="1" bandRow="1"/>
              <a:tblGrid>
                <a:gridCol w="2320592"/>
                <a:gridCol w="2057003"/>
                <a:gridCol w="2057003"/>
                <a:gridCol w="2057003"/>
              </a:tblGrid>
              <a:tr h="209550">
                <a:tc rowSpan="2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ERP rotation vs. ERP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WS-PSNR (End to End)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0955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Train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Skateboarding_trick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Skateboarding_in_lot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Chairlift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-17.8%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-8.8%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-10.3%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KiteFlite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Harbor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PoleVault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AerialCity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DrivingInCity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DrivingInCountry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-10.8%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-15.3%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-15.9%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-2.9%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-2.4%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-2.6%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9121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68539" y="4818319"/>
            <a:ext cx="2133600" cy="273844"/>
          </a:xfrm>
        </p:spPr>
        <p:txBody>
          <a:bodyPr/>
          <a:lstStyle/>
          <a:p>
            <a:fld id="{EE2556C5-CE8C-6547-B838-EA80C61A4AF7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rial" panose="020B0604020202020204" pitchFamily="34" charset="0"/>
              </a:rPr>
              <a:t>Experimental results – HM16.14 Additional Metrics</a:t>
            </a:r>
            <a:endParaRPr lang="en-US" dirty="0">
              <a:latin typeface="Arial" panose="020B0604020202020204" pitchFamily="34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698529"/>
              </p:ext>
            </p:extLst>
          </p:nvPr>
        </p:nvGraphicFramePr>
        <p:xfrm>
          <a:off x="164597" y="859540"/>
          <a:ext cx="8759946" cy="3731103"/>
        </p:xfrm>
        <a:graphic>
          <a:graphicData uri="http://schemas.openxmlformats.org/drawingml/2006/table">
            <a:tbl>
              <a:tblPr firstRow="1" firstCol="1" bandRow="1"/>
              <a:tblGrid>
                <a:gridCol w="673842"/>
                <a:gridCol w="673842"/>
                <a:gridCol w="673842"/>
                <a:gridCol w="673842"/>
                <a:gridCol w="673842"/>
                <a:gridCol w="673842"/>
                <a:gridCol w="673842"/>
                <a:gridCol w="673842"/>
                <a:gridCol w="673842"/>
                <a:gridCol w="673842"/>
                <a:gridCol w="673842"/>
                <a:gridCol w="673842"/>
                <a:gridCol w="673842"/>
              </a:tblGrid>
              <a:tr h="262167">
                <a:tc rowSpan="2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ERP rotation 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vs. ERP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S-PSNR-NN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WS-PSNR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S-PSNR-I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CPP-PSNR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6216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2167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Train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400401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Skateboarding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_trick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0401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Skateboarding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_in_lot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2167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Chairlift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-17.2%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-9.1%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-10.1%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-17.3%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-9.0%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-10.5%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-16.3%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-9.4%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-9.5%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-16.4%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-9.3%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-10.0%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262167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KiteFlite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2167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Harbor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2167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PoleVault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2167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AerialCity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66934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DrivingInCity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34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DrivingInCountry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-11.1%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-15.2%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-15.5%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-11.3%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-15.2%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-15.7%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-11.0%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-14.8%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-15.0%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-11.3%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-14.7%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-15.0%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262167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-2.8%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-2.4%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-2.6%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-2.9%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-2.4%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-2.6%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-2.7%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-2.4%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-2.4%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-2.8%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-2.4%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-2.5%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52127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68539" y="4818319"/>
            <a:ext cx="2133600" cy="273844"/>
          </a:xfrm>
        </p:spPr>
        <p:txBody>
          <a:bodyPr/>
          <a:lstStyle/>
          <a:p>
            <a:fld id="{EE2556C5-CE8C-6547-B838-EA80C61A4AF7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rial" panose="020B0604020202020204" pitchFamily="34" charset="0"/>
              </a:rPr>
              <a:t>Experimental results – JEM 4.0 WS-PSNR</a:t>
            </a:r>
            <a:endParaRPr lang="en-US" dirty="0">
              <a:latin typeface="Arial" panose="020B0604020202020204" pitchFamily="34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4519743"/>
              </p:ext>
            </p:extLst>
          </p:nvPr>
        </p:nvGraphicFramePr>
        <p:xfrm>
          <a:off x="324612" y="959802"/>
          <a:ext cx="8491601" cy="3836670"/>
        </p:xfrm>
        <a:graphic>
          <a:graphicData uri="http://schemas.openxmlformats.org/drawingml/2006/table">
            <a:tbl>
              <a:tblPr firstRow="1" firstCol="1" bandRow="1"/>
              <a:tblGrid>
                <a:gridCol w="2320592"/>
                <a:gridCol w="2057003"/>
                <a:gridCol w="2057003"/>
                <a:gridCol w="2057003"/>
              </a:tblGrid>
              <a:tr h="209550">
                <a:tc rowSpan="2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ERP rotation vs. ERP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WS-PSNR (End to End)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0955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Train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Skateboarding_trick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Skateboarding_in_lot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Chairlift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-12.3%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-2.3%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-3.0%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KiteFlite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Harbor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PoleVault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AerialCity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DrivingInCity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DrivingInCountry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-10.3%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-14.7%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-17.8%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-2.3%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-1.7%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-2.1%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80502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68539" y="4818319"/>
            <a:ext cx="2133600" cy="273844"/>
          </a:xfrm>
        </p:spPr>
        <p:txBody>
          <a:bodyPr/>
          <a:lstStyle/>
          <a:p>
            <a:fld id="{EE2556C5-CE8C-6547-B838-EA80C61A4AF7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rial" panose="020B0604020202020204" pitchFamily="34" charset="0"/>
              </a:rPr>
              <a:t>Experimental results – JEM4.1 Additional Metrics</a:t>
            </a:r>
            <a:endParaRPr lang="en-US" dirty="0">
              <a:latin typeface="Arial" panose="020B0604020202020204" pitchFamily="34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4895267"/>
              </p:ext>
            </p:extLst>
          </p:nvPr>
        </p:nvGraphicFramePr>
        <p:xfrm>
          <a:off x="164597" y="859540"/>
          <a:ext cx="8759946" cy="3731103"/>
        </p:xfrm>
        <a:graphic>
          <a:graphicData uri="http://schemas.openxmlformats.org/drawingml/2006/table">
            <a:tbl>
              <a:tblPr firstRow="1" firstCol="1" bandRow="1"/>
              <a:tblGrid>
                <a:gridCol w="673842"/>
                <a:gridCol w="673842"/>
                <a:gridCol w="673842"/>
                <a:gridCol w="673842"/>
                <a:gridCol w="673842"/>
                <a:gridCol w="673842"/>
                <a:gridCol w="673842"/>
                <a:gridCol w="673842"/>
                <a:gridCol w="673842"/>
                <a:gridCol w="673842"/>
                <a:gridCol w="673842"/>
                <a:gridCol w="673842"/>
                <a:gridCol w="673842"/>
              </a:tblGrid>
              <a:tr h="262167">
                <a:tc rowSpan="2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ERP rotation 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vs. ERP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S-PSNR-NN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WS-PSNR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S-PSNR-I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CPP-PSNR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6216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2167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Train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400401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Skateboarding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_trick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0401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Skateboarding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_in_lot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2167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Chairlift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-11.4%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-2.5%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-2.7%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-11.5%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-2.2%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-3.2%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-10.3%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-2.9%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-1.8%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-10.5%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-2.7%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-2.3%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262167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KiteFlite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2167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Harbor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2167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PoleVault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2167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AerialCity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66934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DrivingInCity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934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DrivingInCountry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-10.6%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-14.5%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-17.1%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-10.9%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-14.4%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-17.4%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-10.4%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-13.9%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-16.3%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-10.8%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-13.7%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-16.2%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262167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-2.2%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-1.7%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-2.2%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-1.7%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-1.7%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-1.8%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-1.6%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-1.9%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84876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Encoder + Preprocessing runtime results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261100927"/>
              </p:ext>
            </p:extLst>
          </p:nvPr>
        </p:nvGraphicFramePr>
        <p:xfrm>
          <a:off x="841248" y="1177529"/>
          <a:ext cx="7735825" cy="3257310"/>
        </p:xfrm>
        <a:graphic>
          <a:graphicData uri="http://schemas.openxmlformats.org/drawingml/2006/table">
            <a:tbl>
              <a:tblPr firstRow="1" firstCol="1" bandRow="1"/>
              <a:tblGrid>
                <a:gridCol w="1115744"/>
                <a:gridCol w="1102521"/>
                <a:gridCol w="823171"/>
                <a:gridCol w="823171"/>
                <a:gridCol w="908298"/>
                <a:gridCol w="823171"/>
                <a:gridCol w="880198"/>
                <a:gridCol w="590105"/>
                <a:gridCol w="669446"/>
              </a:tblGrid>
              <a:tr h="673927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HM 16.14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preproc at QP=22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 + rotation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preproc + enc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Total with two-pass enc 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Total w/ one-pass enc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Enc anchor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Preproc as onepass enc 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642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Train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1797.70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81235.44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83033.14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166211.80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83178.66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6963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Skateboarding_trick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2538.68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87834.60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90373.28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90373.28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90202.53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6963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Skateboarding_in_lot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5130.91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91149.18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96280.09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96280.09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94048.55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642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Chairlift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3441.13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53238.29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56679.42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56679.42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56675.09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642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KiteFlite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2622.41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40853.81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43476.22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43476.22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42697.01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642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Harbor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2104.99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36379.08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38484.07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38484.07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37329.35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642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PoleVault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2199.90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37661.97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39861.87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39861.87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39071.09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642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AerialCity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1739.80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29575.85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31315.65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31315.65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29926.52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642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DrivingInCity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1897.58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32844.28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34741.86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34741.86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35367.51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6963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DrivingInCountry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2120.36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38314.76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40435.12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85567.66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45132.54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190%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53311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Int_PPT Template_ClearPro_16x9">
  <a:themeElements>
    <a:clrScheme name="Intel Color Palette">
      <a:dk1>
        <a:sysClr val="windowText" lastClr="000000"/>
      </a:dk1>
      <a:lt1>
        <a:sysClr val="window" lastClr="FFFFFF"/>
      </a:lt1>
      <a:dk2>
        <a:srgbClr val="003C71"/>
      </a:dk2>
      <a:lt2>
        <a:srgbClr val="B1BABF"/>
      </a:lt2>
      <a:accent1>
        <a:srgbClr val="0071C5"/>
      </a:accent1>
      <a:accent2>
        <a:srgbClr val="00AEEF"/>
      </a:accent2>
      <a:accent3>
        <a:srgbClr val="F3D54E"/>
      </a:accent3>
      <a:accent4>
        <a:srgbClr val="FFA300"/>
      </a:accent4>
      <a:accent5>
        <a:srgbClr val="FC4C02"/>
      </a:accent5>
      <a:accent6>
        <a:srgbClr val="C3D600"/>
      </a:accent6>
      <a:hlink>
        <a:srgbClr val="0071C5"/>
      </a:hlink>
      <a:folHlink>
        <a:srgbClr val="00AEEF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2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vert="horz" wrap="square" lIns="0" tIns="0" rIns="0" bIns="0" rtlCol="0">
        <a:spAutoFit/>
      </a:bodyPr>
      <a:lstStyle>
        <a:defPPr>
          <a:defRPr sz="1100" dirty="0" err="1" smtClean="0">
            <a:solidFill>
              <a:srgbClr val="003C71"/>
            </a:solidFill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1485</Words>
  <Application>Microsoft Office PowerPoint</Application>
  <PresentationFormat>On-screen Show (16:9)</PresentationFormat>
  <Paragraphs>592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Arial</vt:lpstr>
      <vt:lpstr>Calibri</vt:lpstr>
      <vt:lpstr>Intel Clear</vt:lpstr>
      <vt:lpstr>Times New Roman</vt:lpstr>
      <vt:lpstr>Wingdings</vt:lpstr>
      <vt:lpstr>Int_PPT Template_ClearPro_16x9</vt:lpstr>
      <vt:lpstr>JVET-E0075/JCTVC-Z0025 Spherical rotation orientation SEI for coding of 360 video</vt:lpstr>
      <vt:lpstr>Overview</vt:lpstr>
      <vt:lpstr>Example  rotation</vt:lpstr>
      <vt:lpstr>Encoder algorithm</vt:lpstr>
      <vt:lpstr>Experimental results – HM16.14 WS-PSNR  2 of 10 sequences selected rotation</vt:lpstr>
      <vt:lpstr>Experimental results – HM16.14 Additional Metrics</vt:lpstr>
      <vt:lpstr>Experimental results – JEM 4.0 WS-PSNR</vt:lpstr>
      <vt:lpstr>Experimental results – JEM4.1 Additional Metrics</vt:lpstr>
      <vt:lpstr>Encoder + Preprocessing runtime results</vt:lpstr>
      <vt:lpstr>Proposed SEI Message Syntax</vt:lpstr>
      <vt:lpstr>Proposed semantics</vt:lpstr>
      <vt:lpstr>Conclusion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2015-05-06T16:36:39Z</dcterms:created>
  <dcterms:modified xsi:type="dcterms:W3CDTF">2017-01-12T21:59:09Z</dcterms:modified>
</cp:coreProperties>
</file>