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2" r:id="rId1"/>
  </p:sldMasterIdLst>
  <p:notesMasterIdLst>
    <p:notesMasterId r:id="rId8"/>
  </p:notesMasterIdLst>
  <p:handoutMasterIdLst>
    <p:handoutMasterId r:id="rId9"/>
  </p:handoutMasterIdLst>
  <p:sldIdLst>
    <p:sldId id="366" r:id="rId2"/>
    <p:sldId id="419" r:id="rId3"/>
    <p:sldId id="409" r:id="rId4"/>
    <p:sldId id="410" r:id="rId5"/>
    <p:sldId id="418" r:id="rId6"/>
    <p:sldId id="420" r:id="rId7"/>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6" autoAdjust="0"/>
    <p:restoredTop sz="87057" autoAdjust="0"/>
  </p:normalViewPr>
  <p:slideViewPr>
    <p:cSldViewPr snapToGrid="0" snapToObjects="1">
      <p:cViewPr varScale="1">
        <p:scale>
          <a:sx n="77" d="100"/>
          <a:sy n="77" d="100"/>
        </p:scale>
        <p:origin x="2093" y="67"/>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1/13/2017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1/13/2017</a:t>
            </a:fld>
            <a:endParaRPr lang="en-US" sz="1000" kern="1200" dirty="0" smtClean="0">
              <a:solidFill>
                <a:schemeClr val="bg1">
                  <a:lumMod val="75000"/>
                </a:schemeClr>
              </a:solidFill>
              <a:latin typeface="+mn-lt"/>
              <a:ea typeface="+mn-ea"/>
              <a:cs typeface="+mn-cs"/>
            </a:endParaRP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1/13/2017</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737379"/>
            <a:ext cx="8306892" cy="1351139"/>
          </a:xfrm>
        </p:spPr>
        <p:txBody>
          <a:bodyPr/>
          <a:lstStyle/>
          <a:p>
            <a:r>
              <a:rPr lang="en-US" dirty="0" smtClean="0"/>
              <a:t>EE5: Multiple </a:t>
            </a:r>
            <a:r>
              <a:rPr lang="en-US" dirty="0"/>
              <a:t>Direct Modes for chroma intra coding</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JVET-E</a:t>
            </a:r>
            <a:r>
              <a:rPr lang="en-CA" u="sng" dirty="0" smtClean="0"/>
              <a:t>0062</a:t>
            </a:r>
            <a:endParaRPr lang="en-US" dirty="0"/>
          </a:p>
        </p:txBody>
      </p:sp>
      <p:sp>
        <p:nvSpPr>
          <p:cNvPr id="2" name="Rectangle 1"/>
          <p:cNvSpPr/>
          <p:nvPr/>
        </p:nvSpPr>
        <p:spPr>
          <a:xfrm>
            <a:off x="2646856" y="4113312"/>
            <a:ext cx="4862897" cy="567848"/>
          </a:xfrm>
          <a:prstGeom prst="rect">
            <a:avLst/>
          </a:prstGeom>
        </p:spPr>
        <p:txBody>
          <a:bodyPr vert="horz" wrap="square" lIns="68580" tIns="34290" rIns="68580" bIns="34290" rtlCol="0">
            <a:spAutoFit/>
          </a:bodyPr>
          <a:lstStyle/>
          <a:p>
            <a:pPr>
              <a:lnSpc>
                <a:spcPct val="90000"/>
              </a:lnSpc>
              <a:spcBef>
                <a:spcPct val="0"/>
              </a:spcBef>
            </a:pPr>
            <a:r>
              <a:rPr lang="en-CA" sz="1800" dirty="0" smtClean="0">
                <a:solidFill>
                  <a:srgbClr val="FFFFFF"/>
                </a:solidFill>
                <a:latin typeface="Qualcomm Office Regular" pitchFamily="34" charset="0"/>
                <a:ea typeface="+mj-ea"/>
                <a:cs typeface="Arial" pitchFamily="34" charset="0"/>
              </a:rPr>
              <a:t>Li </a:t>
            </a:r>
            <a:r>
              <a:rPr lang="en-CA" sz="1800" dirty="0">
                <a:solidFill>
                  <a:srgbClr val="FFFFFF"/>
                </a:solidFill>
                <a:latin typeface="Qualcomm Office Regular" pitchFamily="34" charset="0"/>
                <a:ea typeface="+mj-ea"/>
                <a:cs typeface="Arial" pitchFamily="34" charset="0"/>
              </a:rPr>
              <a:t>Zhang, </a:t>
            </a:r>
            <a:r>
              <a:rPr lang="en-CA" sz="1800" dirty="0" smtClean="0">
                <a:solidFill>
                  <a:srgbClr val="FFFFFF"/>
                </a:solidFill>
                <a:latin typeface="Qualcomm Office Regular" pitchFamily="34" charset="0"/>
                <a:ea typeface="+mj-ea"/>
                <a:cs typeface="Arial" pitchFamily="34" charset="0"/>
              </a:rPr>
              <a:t>Wei-Jung </a:t>
            </a:r>
            <a:r>
              <a:rPr lang="en-CA" sz="1800" dirty="0" err="1" smtClean="0">
                <a:solidFill>
                  <a:srgbClr val="FFFFFF"/>
                </a:solidFill>
                <a:latin typeface="Qualcomm Office Regular" pitchFamily="34" charset="0"/>
                <a:ea typeface="+mj-ea"/>
                <a:cs typeface="Arial" pitchFamily="34" charset="0"/>
              </a:rPr>
              <a:t>Chien</a:t>
            </a:r>
            <a:r>
              <a:rPr lang="en-CA" sz="1800" dirty="0" smtClean="0">
                <a:solidFill>
                  <a:srgbClr val="FFFFFF"/>
                </a:solidFill>
                <a:latin typeface="Qualcomm Office Regular" pitchFamily="34" charset="0"/>
                <a:ea typeface="+mj-ea"/>
                <a:cs typeface="Arial" pitchFamily="34" charset="0"/>
              </a:rPr>
              <a:t>, </a:t>
            </a:r>
            <a:r>
              <a:rPr lang="en-CA" sz="1800" dirty="0" err="1" smtClean="0">
                <a:solidFill>
                  <a:srgbClr val="FFFFFF"/>
                </a:solidFill>
                <a:latin typeface="Qualcomm Office Regular" pitchFamily="34" charset="0"/>
                <a:cs typeface="Arial" pitchFamily="34" charset="0"/>
              </a:rPr>
              <a:t>Jianle</a:t>
            </a:r>
            <a:r>
              <a:rPr lang="en-CA" sz="1800" dirty="0" smtClean="0">
                <a:solidFill>
                  <a:srgbClr val="FFFFFF"/>
                </a:solidFill>
                <a:latin typeface="Qualcomm Office Regular" pitchFamily="34" charset="0"/>
                <a:cs typeface="Arial" pitchFamily="34" charset="0"/>
              </a:rPr>
              <a:t> </a:t>
            </a:r>
            <a:r>
              <a:rPr lang="en-CA" sz="1800" dirty="0">
                <a:solidFill>
                  <a:srgbClr val="FFFFFF"/>
                </a:solidFill>
                <a:latin typeface="Qualcomm Office Regular" pitchFamily="34" charset="0"/>
                <a:cs typeface="Arial" pitchFamily="34" charset="0"/>
              </a:rPr>
              <a:t>Chen, </a:t>
            </a:r>
            <a:r>
              <a:rPr lang="en-CA" sz="1800" dirty="0" smtClean="0">
                <a:solidFill>
                  <a:srgbClr val="FFFFFF"/>
                </a:solidFill>
                <a:latin typeface="Qualcomm Office Regular" pitchFamily="34" charset="0"/>
                <a:cs typeface="Arial" pitchFamily="34" charset="0"/>
              </a:rPr>
              <a:t>Xin Zhao, </a:t>
            </a:r>
            <a:r>
              <a:rPr lang="en-CA" sz="1800" dirty="0" smtClean="0">
                <a:solidFill>
                  <a:srgbClr val="FFFFFF"/>
                </a:solidFill>
                <a:latin typeface="Qualcomm Office Regular" pitchFamily="34" charset="0"/>
                <a:ea typeface="+mj-ea"/>
                <a:cs typeface="Arial" pitchFamily="34" charset="0"/>
              </a:rPr>
              <a:t>Marta </a:t>
            </a:r>
            <a:r>
              <a:rPr lang="en-CA" sz="1800" dirty="0">
                <a:solidFill>
                  <a:srgbClr val="FFFFFF"/>
                </a:solidFill>
                <a:latin typeface="Qualcomm Office Regular" pitchFamily="34" charset="0"/>
                <a:ea typeface="+mj-ea"/>
                <a:cs typeface="Arial" pitchFamily="34" charset="0"/>
              </a:rPr>
              <a:t>Karczewicz</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535088"/>
          </a:xfrm>
        </p:spPr>
        <p:txBody>
          <a:bodyPr/>
          <a:lstStyle/>
          <a:p>
            <a:r>
              <a:rPr lang="en-US" dirty="0" smtClean="0"/>
              <a:t>Multiple Direct Modes</a:t>
            </a:r>
          </a:p>
          <a:p>
            <a:pPr lvl="1"/>
            <a:r>
              <a:rPr lang="en-CA" dirty="0"/>
              <a:t>Was proposed in JVET-D0111</a:t>
            </a:r>
          </a:p>
          <a:p>
            <a:pPr lvl="1"/>
            <a:r>
              <a:rPr lang="en-US" dirty="0" smtClean="0"/>
              <a:t>Construct an </a:t>
            </a:r>
            <a:r>
              <a:rPr lang="en-US" dirty="0"/>
              <a:t>intra prediction mode </a:t>
            </a:r>
            <a:r>
              <a:rPr lang="en-US" dirty="0" smtClean="0"/>
              <a:t>list for chroma coding</a:t>
            </a:r>
          </a:p>
          <a:p>
            <a:pPr lvl="1"/>
            <a:r>
              <a:rPr lang="en-US" dirty="0" smtClean="0"/>
              <a:t>List </a:t>
            </a:r>
            <a:r>
              <a:rPr lang="en-US" dirty="0"/>
              <a:t>consists of </a:t>
            </a:r>
            <a:endParaRPr lang="en-US" dirty="0" smtClean="0"/>
          </a:p>
          <a:p>
            <a:pPr lvl="2"/>
            <a:r>
              <a:rPr lang="en-US" dirty="0" smtClean="0"/>
              <a:t>cross-component </a:t>
            </a:r>
            <a:r>
              <a:rPr lang="en-US" dirty="0"/>
              <a:t>linear model </a:t>
            </a:r>
            <a:r>
              <a:rPr lang="en-US" dirty="0" smtClean="0"/>
              <a:t>mode</a:t>
            </a:r>
          </a:p>
          <a:p>
            <a:pPr lvl="2"/>
            <a:r>
              <a:rPr lang="en-US" dirty="0" smtClean="0"/>
              <a:t>multiple </a:t>
            </a:r>
            <a:r>
              <a:rPr lang="en-US" dirty="0"/>
              <a:t>intra prediction modes derived from co-located luma coding </a:t>
            </a:r>
            <a:r>
              <a:rPr lang="en-US" dirty="0" smtClean="0"/>
              <a:t>blocks</a:t>
            </a:r>
          </a:p>
          <a:p>
            <a:pPr lvl="2"/>
            <a:r>
              <a:rPr lang="en-US" dirty="0" smtClean="0"/>
              <a:t>chroma </a:t>
            </a:r>
            <a:r>
              <a:rPr lang="en-US" dirty="0"/>
              <a:t>prediction modes from spatial neighboring </a:t>
            </a:r>
            <a:r>
              <a:rPr lang="en-US" dirty="0" smtClean="0"/>
              <a:t>blocks</a:t>
            </a:r>
          </a:p>
          <a:p>
            <a:pPr lvl="2"/>
            <a:endParaRPr lang="en-CA" dirty="0"/>
          </a:p>
          <a:p>
            <a:pPr lvl="1"/>
            <a:r>
              <a:rPr lang="en-CA" dirty="0" smtClean="0"/>
              <a:t>For AI, </a:t>
            </a:r>
            <a:r>
              <a:rPr lang="en-CA" dirty="0"/>
              <a:t>0.2</a:t>
            </a:r>
            <a:r>
              <a:rPr lang="en-CA" dirty="0" smtClean="0"/>
              <a:t>%, 1.2% BD rate savings of luma and chroma components respectively, without encoder/decoder running time increase</a:t>
            </a:r>
          </a:p>
          <a:p>
            <a:pPr lvl="1"/>
            <a:endParaRPr lang="en-CA" dirty="0" smtClean="0"/>
          </a:p>
          <a:p>
            <a:pPr lvl="1"/>
            <a:endParaRPr lang="en-US" dirty="0" smtClean="0"/>
          </a:p>
          <a:p>
            <a:endParaRPr lang="en-US" dirty="0"/>
          </a:p>
        </p:txBody>
      </p:sp>
      <p:sp>
        <p:nvSpPr>
          <p:cNvPr id="3" name="Title 2"/>
          <p:cNvSpPr>
            <a:spLocks noGrp="1"/>
          </p:cNvSpPr>
          <p:nvPr>
            <p:ph type="title"/>
          </p:nvPr>
        </p:nvSpPr>
        <p:spPr/>
        <p:txBody>
          <a:bodyPr/>
          <a:lstStyle/>
          <a:p>
            <a:r>
              <a:rPr lang="en-US" smtClean="0"/>
              <a:t>Summary</a:t>
            </a:r>
            <a:endParaRPr lang="en-US" dirty="0"/>
          </a:p>
        </p:txBody>
      </p:sp>
      <p:sp>
        <p:nvSpPr>
          <p:cNvPr id="8" name="Text Placeholder 7"/>
          <p:cNvSpPr>
            <a:spLocks noGrp="1"/>
          </p:cNvSpPr>
          <p:nvPr>
            <p:ph type="body" idx="13"/>
          </p:nvPr>
        </p:nvSpPr>
        <p:spPr/>
        <p:txBody>
          <a:bodyPr/>
          <a:lstStyle/>
          <a:p>
            <a:endParaRPr lang="en-US"/>
          </a:p>
        </p:txBody>
      </p:sp>
    </p:spTree>
    <p:extLst>
      <p:ext uri="{BB962C8B-B14F-4D97-AF65-F5344CB8AC3E}">
        <p14:creationId xmlns:p14="http://schemas.microsoft.com/office/powerpoint/2010/main" val="37458197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428631"/>
          </a:xfrm>
        </p:spPr>
        <p:txBody>
          <a:bodyPr/>
          <a:lstStyle/>
          <a:p>
            <a:r>
              <a:rPr lang="en-US" dirty="0" smtClean="0"/>
              <a:t>Chroma mode list in JEM </a:t>
            </a:r>
          </a:p>
          <a:p>
            <a:pPr lvl="1"/>
            <a:r>
              <a:rPr lang="en-CA" dirty="0"/>
              <a:t>one direct mode (DM</a:t>
            </a:r>
            <a:r>
              <a:rPr lang="en-CA" dirty="0" smtClean="0"/>
              <a:t>) from a luma block</a:t>
            </a:r>
          </a:p>
          <a:p>
            <a:pPr lvl="2"/>
            <a:r>
              <a:rPr lang="en-CA" dirty="0" smtClean="0"/>
              <a:t>Covering co-located top-left sub-block</a:t>
            </a:r>
          </a:p>
          <a:p>
            <a:pPr lvl="1"/>
            <a:r>
              <a:rPr lang="en-CA" dirty="0"/>
              <a:t>one cross-component linear model (CCLM) </a:t>
            </a:r>
            <a:r>
              <a:rPr lang="en-CA" dirty="0" smtClean="0"/>
              <a:t>mode</a:t>
            </a:r>
          </a:p>
          <a:p>
            <a:pPr lvl="1"/>
            <a:r>
              <a:rPr lang="en-CA" dirty="0"/>
              <a:t>four default </a:t>
            </a:r>
            <a:r>
              <a:rPr lang="en-CA" dirty="0" smtClean="0"/>
              <a:t>chroma modes</a:t>
            </a:r>
          </a:p>
          <a:p>
            <a:pPr lvl="2"/>
            <a:r>
              <a:rPr lang="en-US" dirty="0" smtClean="0"/>
              <a:t>Planar</a:t>
            </a:r>
          </a:p>
          <a:p>
            <a:pPr lvl="2"/>
            <a:r>
              <a:rPr lang="en-US" dirty="0"/>
              <a:t>Vertical</a:t>
            </a:r>
            <a:endParaRPr lang="en-US" dirty="0" smtClean="0"/>
          </a:p>
          <a:p>
            <a:pPr lvl="2"/>
            <a:r>
              <a:rPr lang="en-US" dirty="0" smtClean="0"/>
              <a:t>Horizontal</a:t>
            </a:r>
          </a:p>
          <a:p>
            <a:pPr lvl="2"/>
            <a:r>
              <a:rPr lang="en-US" dirty="0" smtClean="0"/>
              <a:t>DC</a:t>
            </a:r>
          </a:p>
          <a:p>
            <a:pPr marL="514350" lvl="2" indent="0">
              <a:buNone/>
            </a:pPr>
            <a:r>
              <a:rPr lang="en-US" dirty="0" smtClean="0"/>
              <a:t>* Alternative mode (mode 66, to replace the redundant DM mode )</a:t>
            </a:r>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866775" y="444969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86" name="Picture 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0912" y="1720574"/>
            <a:ext cx="3463087" cy="2131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461000" y="3852060"/>
            <a:ext cx="3682999" cy="523220"/>
          </a:xfrm>
          <a:prstGeom prst="rect">
            <a:avLst/>
          </a:prstGeom>
        </p:spPr>
        <p:txBody>
          <a:bodyPr wrap="square">
            <a:spAutoFit/>
          </a:bodyPr>
          <a:lstStyle/>
          <a:p>
            <a:pPr algn="ctr" hangingPunct="0">
              <a:spcBef>
                <a:spcPts val="680"/>
              </a:spcBef>
              <a:tabLst>
                <a:tab pos="228600" algn="l"/>
                <a:tab pos="457200" algn="l"/>
                <a:tab pos="685800" algn="l"/>
                <a:tab pos="914400" algn="l"/>
              </a:tabLst>
            </a:pPr>
            <a:r>
              <a:rPr lang="en-US" dirty="0" smtClean="0">
                <a:latin typeface="Times New Roman" panose="02020603050405020304" pitchFamily="18" charset="0"/>
                <a:ea typeface="Times New Roman" panose="02020603050405020304" pitchFamily="18" charset="0"/>
              </a:rPr>
              <a:t>Fig. </a:t>
            </a:r>
            <a:r>
              <a:rPr lang="en-US" dirty="0">
                <a:latin typeface="Times New Roman" panose="02020603050405020304" pitchFamily="18" charset="0"/>
                <a:ea typeface="Times New Roman" panose="02020603050405020304" pitchFamily="18" charset="0"/>
              </a:rPr>
              <a:t>1 </a:t>
            </a:r>
            <a:r>
              <a:rPr lang="en-US" dirty="0" smtClean="0">
                <a:latin typeface="Times New Roman" panose="02020603050405020304" pitchFamily="18" charset="0"/>
                <a:ea typeface="Times New Roman" panose="02020603050405020304" pitchFamily="18" charset="0"/>
              </a:rPr>
              <a:t>Separate QTBT structures and blocks used by DM </a:t>
            </a: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129109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765151"/>
          </a:xfrm>
        </p:spPr>
        <p:txBody>
          <a:bodyPr/>
          <a:lstStyle/>
          <a:p>
            <a:r>
              <a:rPr lang="en-US" dirty="0"/>
              <a:t>Chroma mode </a:t>
            </a:r>
            <a:r>
              <a:rPr lang="en-US" dirty="0" smtClean="0"/>
              <a:t>list </a:t>
            </a:r>
          </a:p>
          <a:p>
            <a:pPr lvl="1"/>
            <a:r>
              <a:rPr lang="en-CA" dirty="0"/>
              <a:t>CCLM </a:t>
            </a:r>
            <a:endParaRPr lang="en-CA" dirty="0" smtClean="0"/>
          </a:p>
          <a:p>
            <a:pPr lvl="1"/>
            <a:r>
              <a:rPr lang="en-CA" dirty="0" smtClean="0"/>
              <a:t>DMs from multiple luma coding blocks </a:t>
            </a:r>
          </a:p>
          <a:p>
            <a:pPr lvl="2"/>
            <a:r>
              <a:rPr lang="en-CA" dirty="0" smtClean="0"/>
              <a:t>five co-located sub-blocks </a:t>
            </a:r>
            <a:endParaRPr lang="en-CA" dirty="0"/>
          </a:p>
          <a:p>
            <a:pPr lvl="3"/>
            <a:r>
              <a:rPr lang="en-CA" dirty="0" smtClean="0"/>
              <a:t>CR, TL, TR, BL, BR</a:t>
            </a:r>
          </a:p>
          <a:p>
            <a:pPr lvl="1"/>
            <a:endParaRPr lang="en-CA" dirty="0" smtClean="0"/>
          </a:p>
          <a:p>
            <a:pPr lvl="1"/>
            <a:endParaRPr lang="en-CA" sz="900" dirty="0" smtClean="0"/>
          </a:p>
          <a:p>
            <a:pPr lvl="1"/>
            <a:r>
              <a:rPr lang="en-CA" dirty="0" smtClean="0"/>
              <a:t>Modes derived by reusing the luma MPM list construction process with minor changes</a:t>
            </a:r>
          </a:p>
          <a:p>
            <a:pPr lvl="2" hangingPunct="0"/>
            <a:r>
              <a:rPr lang="en-US" dirty="0" smtClean="0"/>
              <a:t>chroma </a:t>
            </a:r>
            <a:r>
              <a:rPr lang="en-US" dirty="0"/>
              <a:t>prediction modes from </a:t>
            </a:r>
            <a:r>
              <a:rPr lang="en-US" dirty="0" smtClean="0"/>
              <a:t>five neighboring </a:t>
            </a:r>
            <a:r>
              <a:rPr lang="en-US" dirty="0"/>
              <a:t>blocks </a:t>
            </a:r>
          </a:p>
          <a:p>
            <a:pPr lvl="2" hangingPunct="0"/>
            <a:r>
              <a:rPr lang="en-CA" dirty="0" smtClean="0">
                <a:solidFill>
                  <a:schemeClr val="accent3">
                    <a:lumMod val="60000"/>
                    <a:lumOff val="40000"/>
                  </a:schemeClr>
                </a:solidFill>
              </a:rPr>
              <a:t>Planar and DC modes</a:t>
            </a:r>
            <a:endParaRPr lang="en-US" dirty="0" smtClean="0">
              <a:solidFill>
                <a:schemeClr val="accent3">
                  <a:lumMod val="60000"/>
                  <a:lumOff val="40000"/>
                </a:schemeClr>
              </a:solidFill>
            </a:endParaRPr>
          </a:p>
          <a:p>
            <a:pPr lvl="2" hangingPunct="0"/>
            <a:r>
              <a:rPr lang="en-CA" dirty="0" smtClean="0"/>
              <a:t>derived modes</a:t>
            </a:r>
            <a:endParaRPr lang="en-US" dirty="0" smtClean="0"/>
          </a:p>
          <a:p>
            <a:pPr lvl="2" hangingPunct="0"/>
            <a:r>
              <a:rPr lang="en-CA" dirty="0" smtClean="0"/>
              <a:t>default modes</a:t>
            </a:r>
          </a:p>
          <a:p>
            <a:pPr lvl="3" hangingPunct="0"/>
            <a:r>
              <a:rPr lang="en-CA" dirty="0" smtClean="0"/>
              <a:t>Vertical, Horizontal, Mode </a:t>
            </a:r>
            <a:r>
              <a:rPr lang="en-CA" dirty="0"/>
              <a:t>2, Mode 34, </a:t>
            </a:r>
            <a:r>
              <a:rPr lang="en-CA" dirty="0">
                <a:solidFill>
                  <a:schemeClr val="accent3">
                    <a:lumMod val="60000"/>
                    <a:lumOff val="40000"/>
                  </a:schemeClr>
                </a:solidFill>
              </a:rPr>
              <a:t>Mode 66, Mode 10, Mode 26</a:t>
            </a:r>
            <a:endParaRPr lang="en-US" dirty="0">
              <a:solidFill>
                <a:schemeClr val="accent3">
                  <a:lumMod val="60000"/>
                  <a:lumOff val="40000"/>
                </a:schemeClr>
              </a:solidFill>
            </a:endParaRPr>
          </a:p>
          <a:p>
            <a:pPr lvl="2" hangingPunct="0"/>
            <a:r>
              <a:rPr lang="en-CA" dirty="0" smtClean="0">
                <a:solidFill>
                  <a:schemeClr val="accent3">
                    <a:lumMod val="60000"/>
                    <a:lumOff val="40000"/>
                  </a:schemeClr>
                </a:solidFill>
              </a:rPr>
              <a:t>missing </a:t>
            </a:r>
            <a:r>
              <a:rPr lang="en-CA" dirty="0">
                <a:solidFill>
                  <a:schemeClr val="accent3">
                    <a:lumMod val="60000"/>
                    <a:lumOff val="40000"/>
                  </a:schemeClr>
                </a:solidFill>
              </a:rPr>
              <a:t>default chroma</a:t>
            </a:r>
            <a:r>
              <a:rPr lang="en-CA" dirty="0"/>
              <a:t> </a:t>
            </a:r>
            <a:r>
              <a:rPr lang="en-CA" dirty="0" smtClean="0">
                <a:solidFill>
                  <a:schemeClr val="accent3">
                    <a:lumMod val="60000"/>
                    <a:lumOff val="40000"/>
                  </a:schemeClr>
                </a:solidFill>
              </a:rPr>
              <a:t>modes </a:t>
            </a:r>
            <a:r>
              <a:rPr lang="en-CA" dirty="0">
                <a:solidFill>
                  <a:schemeClr val="accent3">
                    <a:lumMod val="60000"/>
                    <a:lumOff val="40000"/>
                  </a:schemeClr>
                </a:solidFill>
              </a:rPr>
              <a:t>are used to replace the last one or more </a:t>
            </a:r>
            <a:r>
              <a:rPr lang="en-CA" dirty="0" smtClean="0">
                <a:solidFill>
                  <a:schemeClr val="accent3">
                    <a:lumMod val="60000"/>
                    <a:lumOff val="40000"/>
                  </a:schemeClr>
                </a:solidFill>
              </a:rPr>
              <a:t>candidates</a:t>
            </a:r>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Proposed Multiple Direct Modes</a:t>
            </a:r>
            <a:endParaRPr lang="en-US" dirty="0"/>
          </a:p>
        </p:txBody>
      </p:sp>
      <p:sp>
        <p:nvSpPr>
          <p:cNvPr id="4" name="Text Placeholder 3"/>
          <p:cNvSpPr>
            <a:spLocks noGrp="1"/>
          </p:cNvSpPr>
          <p:nvPr>
            <p:ph type="body" idx="13"/>
          </p:nvPr>
        </p:nvSpPr>
        <p:spPr/>
        <p:txBody>
          <a:bodyPr/>
          <a:lstStyle/>
          <a:p>
            <a:endParaRPr lang="en-US"/>
          </a:p>
        </p:txBody>
      </p:sp>
      <p:pic>
        <p:nvPicPr>
          <p:cNvPr id="9222" name="Picture 6"/>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8424" y="1719072"/>
            <a:ext cx="3465576" cy="213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386102" y="3930280"/>
            <a:ext cx="3575018" cy="307777"/>
          </a:xfrm>
          <a:prstGeom prst="rect">
            <a:avLst/>
          </a:prstGeom>
        </p:spPr>
        <p:txBody>
          <a:bodyPr wrap="square">
            <a:spAutoFit/>
          </a:bodyPr>
          <a:lstStyle/>
          <a:p>
            <a:r>
              <a:rPr lang="en-US" dirty="0" smtClean="0">
                <a:latin typeface="Times New Roman" panose="02020603050405020304" pitchFamily="18" charset="0"/>
                <a:ea typeface="Times New Roman" panose="02020603050405020304" pitchFamily="18" charset="0"/>
              </a:rPr>
              <a:t>Fig. 2 sub-blocks in proposed MDM method</a:t>
            </a:r>
            <a:endParaRPr lang="en-US" dirty="0"/>
          </a:p>
        </p:txBody>
      </p:sp>
    </p:spTree>
    <p:extLst>
      <p:ext uri="{BB962C8B-B14F-4D97-AF65-F5344CB8AC3E}">
        <p14:creationId xmlns:p14="http://schemas.microsoft.com/office/powerpoint/2010/main" val="6650114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a:t>
            </a:r>
            <a:endParaRPr lang="en-US" dirty="0"/>
          </a:p>
        </p:txBody>
      </p:sp>
      <p:sp>
        <p:nvSpPr>
          <p:cNvPr id="6" name="Content Placeholder 1"/>
          <p:cNvSpPr txBox="1">
            <a:spLocks/>
          </p:cNvSpPr>
          <p:nvPr/>
        </p:nvSpPr>
        <p:spPr>
          <a:xfrm>
            <a:off x="216795" y="1931779"/>
            <a:ext cx="8572500" cy="420115"/>
          </a:xfrm>
          <a:prstGeom prst="rect">
            <a:avLst/>
          </a:prstGeom>
        </p:spPr>
        <p:txBody>
          <a:bodyPr vert="horz" wrap="square" lIns="68580" tIns="34290" rIns="68580" bIns="34290" rtlCol="0">
            <a:spAutoFit/>
          </a:bodyPr>
          <a:lstStyle>
            <a:lvl1pPr marL="257175" indent="-257175" algn="l" defTabSz="685800" rtl="0" eaLnBrk="1" latinLnBrk="0" hangingPunct="1">
              <a:lnSpc>
                <a:spcPct val="95000"/>
              </a:lnSpc>
              <a:spcBef>
                <a:spcPct val="20000"/>
              </a:spcBef>
              <a:buFontTx/>
              <a:buBlip>
                <a:blip r:embed="rId2"/>
              </a:buBlip>
              <a:defRPr lang="en-US" sz="2400" kern="120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lgn="l" defTabSz="685800" rtl="0" eaLnBrk="1" latinLnBrk="0" hangingPunct="1">
              <a:lnSpc>
                <a:spcPct val="95000"/>
              </a:lnSpc>
              <a:spcBef>
                <a:spcPct val="20000"/>
              </a:spcBef>
              <a:buClr>
                <a:schemeClr val="accent5"/>
              </a:buClr>
              <a:buFont typeface="Qualcomm Regular" pitchFamily="34" charset="0"/>
              <a:buChar char="−"/>
              <a:defRPr lang="en-US" sz="1100" kern="1200" baseline="0">
                <a:solidFill>
                  <a:prstClr val="black">
                    <a:lumMod val="75000"/>
                    <a:lumOff val="25000"/>
                  </a:prstClr>
                </a:solidFill>
                <a:latin typeface="Qualcomm Regular" pitchFamily="34" charset="0"/>
                <a:ea typeface="+mn-ea"/>
                <a:cs typeface="Arial" pitchFamily="34" charset="0"/>
              </a:defRPr>
            </a:lvl5pPr>
            <a:lvl6pPr marL="1628775" indent="0" algn="l" defTabSz="685800" rtl="0" eaLnBrk="1" latinLnBrk="0" hangingPunct="1">
              <a:spcBef>
                <a:spcPct val="20000"/>
              </a:spcBef>
              <a:buFont typeface="Arial" pitchFamily="34" charset="0"/>
              <a:buNone/>
              <a:defRPr sz="12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with 6 RD checks (for the first 6 candidates), </a:t>
            </a:r>
            <a:r>
              <a:rPr lang="en-US" smtClean="0"/>
              <a:t>as in JEM</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665207391"/>
              </p:ext>
            </p:extLst>
          </p:nvPr>
        </p:nvGraphicFramePr>
        <p:xfrm>
          <a:off x="216793" y="2478024"/>
          <a:ext cx="8847692" cy="2196472"/>
        </p:xfrm>
        <a:graphic>
          <a:graphicData uri="http://schemas.openxmlformats.org/drawingml/2006/table">
            <a:tbl>
              <a:tblPr firstRow="1" firstCol="1" bandRow="1"/>
              <a:tblGrid>
                <a:gridCol w="1406373"/>
                <a:gridCol w="802089"/>
                <a:gridCol w="803075"/>
                <a:gridCol w="803075"/>
                <a:gridCol w="707536"/>
                <a:gridCol w="706038"/>
                <a:gridCol w="679926"/>
                <a:gridCol w="709187"/>
                <a:gridCol w="803075"/>
                <a:gridCol w="700806"/>
                <a:gridCol w="726512"/>
              </a:tblGrid>
              <a:tr h="167124">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a:solidFill>
                            <a:srgbClr val="000000"/>
                          </a:solidFill>
                          <a:effectLst/>
                          <a:latin typeface="Times New Roman" panose="02020603050405020304" pitchFamily="18" charset="0"/>
                          <a:ea typeface="Times New Roman" panose="02020603050405020304" pitchFamily="18" charset="0"/>
                        </a:rPr>
                        <a:t>All Intra Main10</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a:solidFill>
                            <a:srgbClr val="000000"/>
                          </a:solidFill>
                          <a:effectLst/>
                          <a:latin typeface="Times New Roman" panose="02020603050405020304" pitchFamily="18" charset="0"/>
                          <a:ea typeface="Times New Roman" panose="02020603050405020304" pitchFamily="18" charset="0"/>
                        </a:rPr>
                        <a:t>Random Access Main 10</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7124">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980">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Class A1</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-0.10%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-0.74%</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-0.77%</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-0.25%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-0.62%</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03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Class A2</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-0.31%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-2.10%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-1.75%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101%</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-0.08%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-1.80%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-1.60%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03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Class B</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-1.21%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102%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-0.04%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-1.50%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-1.23%</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003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Class C</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-0.20%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-1.03%</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-0.02%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-1.16%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980">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Class D</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-0.17%</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-0.82%</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-0.85%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0.00%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-0.86%</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-0.53%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980">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Class E</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-0.32%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-1.45%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-1.44%</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txBody>
                  <a:tcPr marL="68580" marR="68580" marT="0" marB="0" anchor="ctr">
                    <a:lnT w="12700" cap="flat" cmpd="sng" algn="ctr">
                      <a:solidFill>
                        <a:srgbClr val="000000"/>
                      </a:solidFill>
                      <a:prstDash val="solid"/>
                      <a:round/>
                      <a:headEnd type="none" w="med" len="med"/>
                      <a:tailEnd type="none" w="med" len="med"/>
                    </a:lnT>
                  </a:tcPr>
                </a:tc>
              </a:tr>
              <a:tr h="29003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(Ref)</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-0.21%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-1.18%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-1.16%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-0.03%</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-1.13%</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-1.02%</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202516894"/>
              </p:ext>
            </p:extLst>
          </p:nvPr>
        </p:nvGraphicFramePr>
        <p:xfrm>
          <a:off x="212654" y="4774091"/>
          <a:ext cx="8851830" cy="1488191"/>
        </p:xfrm>
        <a:graphic>
          <a:graphicData uri="http://schemas.openxmlformats.org/drawingml/2006/table">
            <a:tbl>
              <a:tblPr firstRow="1" firstCol="1" bandRow="1"/>
              <a:tblGrid>
                <a:gridCol w="1407031"/>
                <a:gridCol w="802463"/>
                <a:gridCol w="803451"/>
                <a:gridCol w="803451"/>
                <a:gridCol w="707867"/>
                <a:gridCol w="706368"/>
                <a:gridCol w="680243"/>
                <a:gridCol w="709519"/>
                <a:gridCol w="803451"/>
                <a:gridCol w="701134"/>
                <a:gridCol w="726852"/>
              </a:tblGrid>
              <a:tr h="184922">
                <a:tc>
                  <a:txBody>
                    <a:bodyPr/>
                    <a:lstStyle/>
                    <a:p>
                      <a:endParaRPr lang="en-US" sz="13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smtClean="0">
                          <a:solidFill>
                            <a:srgbClr val="000000"/>
                          </a:solidFill>
                          <a:effectLst/>
                          <a:latin typeface="Times New Roman" panose="02020603050405020304" pitchFamily="18" charset="0"/>
                          <a:ea typeface="Times New Roman" panose="02020603050405020304" pitchFamily="18" charset="0"/>
                        </a:rPr>
                        <a:t>Low delay B Main10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b="1" dirty="0" smtClean="0">
                          <a:solidFill>
                            <a:srgbClr val="000000"/>
                          </a:solidFill>
                          <a:effectLst/>
                          <a:latin typeface="Times New Roman" panose="02020603050405020304" pitchFamily="18" charset="0"/>
                          <a:ea typeface="Times New Roman" panose="02020603050405020304" pitchFamily="18" charset="0"/>
                        </a:rPr>
                        <a:t>Low delay P Main10 </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6348">
                <a:tc>
                  <a:txBody>
                    <a:bodyPr/>
                    <a:lstStyle/>
                    <a:p>
                      <a:endParaRPr lang="en-US" sz="13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Y</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U</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DecT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Y</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a:solidFill>
                            <a:srgbClr val="000000"/>
                          </a:solidFill>
                          <a:effectLst/>
                          <a:latin typeface="Times New Roman" panose="02020603050405020304" pitchFamily="18" charset="0"/>
                          <a:ea typeface="Times New Roman" panose="02020603050405020304" pitchFamily="18" charset="0"/>
                        </a:rPr>
                        <a:t>U</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V</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a:solidFill>
                            <a:srgbClr val="000000"/>
                          </a:solidFill>
                          <a:effectLst/>
                          <a:latin typeface="Times New Roman" panose="02020603050405020304" pitchFamily="18" charset="0"/>
                          <a:ea typeface="Times New Roman" panose="02020603050405020304" pitchFamily="18" charset="0"/>
                        </a:rPr>
                        <a:t>EncT</a:t>
                      </a:r>
                      <a:endParaRPr lang="en-US" sz="13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300" dirty="0" err="1">
                          <a:solidFill>
                            <a:srgbClr val="000000"/>
                          </a:solidFill>
                          <a:effectLst/>
                          <a:latin typeface="Times New Roman" panose="02020603050405020304" pitchFamily="18" charset="0"/>
                          <a:ea typeface="Times New Roman" panose="02020603050405020304" pitchFamily="18" charset="0"/>
                        </a:rPr>
                        <a:t>DecT</a:t>
                      </a:r>
                      <a:endParaRPr lang="en-US" sz="13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001">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Class B</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0.05%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-0.05%</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-0.44%</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dirty="0">
                          <a:solidFill>
                            <a:srgbClr val="000000"/>
                          </a:solidFill>
                          <a:effectLst/>
                          <a:latin typeface="Times New Roman" panose="02020603050405020304" pitchFamily="18"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-0.02%</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-0.35%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-0.72%</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306">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Class C</a:t>
                      </a:r>
                      <a:endParaRPr lang="en-US" sz="14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0.09%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-0.39%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-0.41%</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-0.30%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-0.31%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001">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Class D</a:t>
                      </a:r>
                      <a:endParaRPr lang="en-US" sz="14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-0.41%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101%</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-0.01%</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0.14%</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-0.50%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348">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a:solidFill>
                            <a:srgbClr val="000000"/>
                          </a:solidFill>
                          <a:effectLst/>
                          <a:latin typeface="Times New Roman" panose="02020603050405020304" pitchFamily="18" charset="0"/>
                          <a:ea typeface="Times New Roman" panose="02020603050405020304" pitchFamily="18" charset="0"/>
                        </a:rPr>
                        <a:t>Class E</a:t>
                      </a:r>
                      <a:endParaRPr lang="en-US" sz="14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-0.18%</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-0.25%</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0.24%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-0.13%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-0.92%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0.64%</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T w="12700" cap="flat" cmpd="sng" algn="ctr">
                      <a:solidFill>
                        <a:srgbClr val="000000"/>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ctr">
                    <a:lnT w="12700" cap="flat" cmpd="sng" algn="ctr">
                      <a:solidFill>
                        <a:srgbClr val="000000"/>
                      </a:solidFill>
                      <a:prstDash val="solid"/>
                      <a:round/>
                      <a:headEnd type="none" w="med" len="med"/>
                      <a:tailEnd type="none" w="med" len="med"/>
                    </a:lnT>
                  </a:tcPr>
                </a:tc>
              </a:tr>
              <a:tr h="219001">
                <a:tc>
                  <a:txBody>
                    <a:bodyPr/>
                    <a:lstStyle/>
                    <a:p>
                      <a:pPr marL="0" marR="0" hangingPunct="1">
                        <a:spcBef>
                          <a:spcPts val="0"/>
                        </a:spcBef>
                        <a:spcAft>
                          <a:spcPts val="0"/>
                        </a:spcAft>
                        <a:tabLst>
                          <a:tab pos="228600" algn="l"/>
                          <a:tab pos="457200" algn="l"/>
                          <a:tab pos="685800" algn="l"/>
                          <a:tab pos="914400" algn="l"/>
                          <a:tab pos="457200" algn="l"/>
                          <a:tab pos="685800" algn="l"/>
                          <a:tab pos="914400" algn="l"/>
                        </a:tabLst>
                      </a:pPr>
                      <a:r>
                        <a:rPr lang="en-US" sz="1400" b="1" dirty="0">
                          <a:solidFill>
                            <a:srgbClr val="000000"/>
                          </a:solidFill>
                          <a:effectLst/>
                          <a:latin typeface="Times New Roman" panose="02020603050405020304" pitchFamily="18" charset="0"/>
                          <a:ea typeface="Times New Roman" panose="02020603050405020304" pitchFamily="18" charset="0"/>
                        </a:rPr>
                        <a:t>Overall (Ref)</a:t>
                      </a:r>
                      <a:endParaRPr lang="en-US" sz="14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0.00%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-0.16%</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a:solidFill>
                            <a:srgbClr val="000000"/>
                          </a:solidFill>
                          <a:effectLst/>
                          <a:latin typeface="Times New Roman" panose="02020603050405020304" pitchFamily="18" charset="0"/>
                          <a:ea typeface="Times New Roman" panose="02020603050405020304" pitchFamily="18" charset="0"/>
                        </a:rPr>
                        <a:t>-0.30%</a:t>
                      </a:r>
                      <a:endParaRPr lang="en-US" sz="1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-0.03%</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-0.32%</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-0.31%</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400" dirty="0">
                          <a:solidFill>
                            <a:srgbClr val="000000"/>
                          </a:solidFill>
                          <a:effectLst/>
                          <a:latin typeface="Times New Roman" panose="02020603050405020304" pitchFamily="18" charset="0"/>
                          <a:ea typeface="Times New Roman" panose="02020603050405020304" pitchFamily="18" charset="0"/>
                        </a:rPr>
                        <a:t>99%</a:t>
                      </a:r>
                      <a:endParaRPr lang="en-US" sz="1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66304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20115"/>
          </a:xfrm>
        </p:spPr>
        <p:txBody>
          <a:bodyPr/>
          <a:lstStyle/>
          <a:p>
            <a:r>
              <a:rPr lang="en-US" smtClean="0"/>
              <a:t>JVET-E0099 (KDDI)</a:t>
            </a:r>
            <a:endParaRPr lang="en-US"/>
          </a:p>
        </p:txBody>
      </p:sp>
      <p:sp>
        <p:nvSpPr>
          <p:cNvPr id="3" name="Title 2"/>
          <p:cNvSpPr>
            <a:spLocks noGrp="1"/>
          </p:cNvSpPr>
          <p:nvPr>
            <p:ph type="title"/>
          </p:nvPr>
        </p:nvSpPr>
        <p:spPr/>
        <p:txBody>
          <a:bodyPr/>
          <a:lstStyle/>
          <a:p>
            <a:r>
              <a:rPr lang="en-US" dirty="0" smtClean="0"/>
              <a:t>Cross-check report</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1454641753"/>
      </p:ext>
    </p:extLst>
  </p:cSld>
  <p:clrMapOvr>
    <a:masterClrMapping/>
  </p:clrMapOvr>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13249</TotalTime>
  <Words>617</Words>
  <Application>Microsoft Office PowerPoint</Application>
  <PresentationFormat>On-screen Show (4:3)</PresentationFormat>
  <Paragraphs>203</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Calibre Regular</vt:lpstr>
      <vt:lpstr>Qualcomm Regular</vt:lpstr>
      <vt:lpstr>Arial</vt:lpstr>
      <vt:lpstr>Courier New</vt:lpstr>
      <vt:lpstr>Qualcomm Office Bold</vt:lpstr>
      <vt:lpstr>Qualcomm Office Regular</vt:lpstr>
      <vt:lpstr>Times New Roman</vt:lpstr>
      <vt:lpstr>Blank</vt:lpstr>
      <vt:lpstr>EE5: Multiple Direct Modes for chroma intra coding</vt:lpstr>
      <vt:lpstr>Summary</vt:lpstr>
      <vt:lpstr>Introduction</vt:lpstr>
      <vt:lpstr>Proposed Multiple Direct Modes</vt:lpstr>
      <vt:lpstr>Experimental Results </vt:lpstr>
      <vt:lpstr>Cross-check report</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Zhang, Li</cp:lastModifiedBy>
  <cp:revision>96</cp:revision>
  <dcterms:created xsi:type="dcterms:W3CDTF">2014-06-16T15:47:53Z</dcterms:created>
  <dcterms:modified xsi:type="dcterms:W3CDTF">2017-01-13T11:04:50Z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