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87.xml" ContentType="application/vnd.openxmlformats-officedocument.presentationml.slideLayout+xml"/>
  <Override PartName="/ppt/theme/theme10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2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86" r:id="rId3"/>
    <p:sldMasterId id="2147483699" r:id="rId4"/>
    <p:sldMasterId id="2147483712" r:id="rId5"/>
    <p:sldMasterId id="2147483726" r:id="rId6"/>
    <p:sldMasterId id="2147483739" r:id="rId7"/>
    <p:sldMasterId id="2147483752" r:id="rId8"/>
  </p:sldMasterIdLst>
  <p:notesMasterIdLst>
    <p:notesMasterId r:id="rId21"/>
  </p:notesMasterIdLst>
  <p:handoutMasterIdLst>
    <p:handoutMasterId r:id="rId22"/>
  </p:handoutMasterIdLst>
  <p:sldIdLst>
    <p:sldId id="272" r:id="rId9"/>
    <p:sldId id="298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3" r:id="rId18"/>
    <p:sldId id="341" r:id="rId19"/>
    <p:sldId id="297" r:id="rId20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16" y="12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150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presProps" Target="pres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9CC2A-CD3F-4BEC-9FC6-720DE53A1EC0}" type="datetimeFigureOut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D5CC2D-AB4E-463B-B5D8-284C94EE19B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0686213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20A7F2-352B-465D-A626-4CFD4F9921EA}" type="datetimeFigureOut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2FF867-5013-4724-9852-CBE4FC2DAEA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19369734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6" name="Footer Placeholder 4"/>
          <p:cNvSpPr txBox="1">
            <a:spLocks/>
          </p:cNvSpPr>
          <p:nvPr/>
        </p:nvSpPr>
        <p:spPr>
          <a:xfrm>
            <a:off x="3594100" y="1089474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00A1DE"/>
                </a:solidFill>
              </a:rPr>
              <a:t>CONFIDENTIAL B</a:t>
            </a:r>
            <a:endParaRPr lang="en-US" altLang="zh-TW" sz="800" b="1" dirty="0">
              <a:solidFill>
                <a:srgbClr val="00A1D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780A71EF-C16F-4F70-B8E5-09AECD6F853A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444047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2859A571-EA56-4605-B452-E0217566CD04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9465554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7FFE8-89AD-49A5-A7DC-43EBAD9DDB71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6" name="Picture 5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  <p:sp>
        <p:nvSpPr>
          <p:cNvPr id="7" name="Footer Placeholder 4"/>
          <p:cNvSpPr txBox="1">
            <a:spLocks/>
          </p:cNvSpPr>
          <p:nvPr userDrawn="1"/>
        </p:nvSpPr>
        <p:spPr>
          <a:xfrm>
            <a:off x="3594100" y="1089474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00A1DE"/>
                </a:solidFill>
              </a:rPr>
              <a:t>CONFIDENTIAL B</a:t>
            </a:r>
            <a:endParaRPr lang="en-US" altLang="zh-TW" sz="800" b="1" dirty="0">
              <a:solidFill>
                <a:srgbClr val="00A1D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DCBE830-67E0-41E1-9F7C-ADB91374D009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993595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6BE683C-EFD2-4074-AAC5-7DA3DB92449E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513713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E2300D3-29B0-4F19-9067-A05602A2E2B1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879311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6D63CF2-02F8-4D9F-9CA9-04FD14BF9064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022139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FE7C721-A938-4AF1-A80B-6639366CA36B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597682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24F2F7C-2C5A-4DBC-AEEA-C9B6A849F82D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01361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43C7409F-DACC-4F44-ACDC-A9E157341EF3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E28B99F-22DD-4F1A-81F8-B13A64C45318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591770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CD876883-DCD7-42F9-90A3-38A5F436FDE0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376381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C6A7EFD-0C02-4099-8B2B-4F9B62EC2E96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155952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715B196-64C8-45EB-9418-8608687DCC3D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439384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0E20DFC-0F2F-4D5D-9F11-720BB968C0E9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535699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="" xmlns:p14="http://schemas.microsoft.com/office/powerpoint/2010/main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9F32E-D81A-4055-A0DC-0803F40980DA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B85EE-231A-4B99-856A-B983CBC39F48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32591194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A34D4-5C1C-4334-A4E8-FE8F7AC73820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36171517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330AC-8F94-43D8-906B-B24FE7DA780B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50412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44EC1DA4-13ED-4B4A-8E35-A4A203CFAB74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325911944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F76E6-AF86-48DE-AD55-93EE82680CAE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732258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A7820-3C79-4A0A-8112-3A169CE28C2D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7955667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D7AC6-A387-4C93-B98D-C6B927814ADC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368992082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7BEF9-C4E3-411D-8D42-88873B299218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104534829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7CDE4-3797-4B02-88CA-908EB8CBABE8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44404729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8B5FA-AA69-4E99-9D09-ABD34074E994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9465554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="" xmlns:p14="http://schemas.microsoft.com/office/powerpoint/2010/main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E10D1AD-E29B-41D2-85EB-4568BC8EFB3D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9935957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09284EB-1F05-4B4C-9CFD-5F592947C481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5137133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96A9549-237D-4828-A5F0-40F5048E5DB8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87931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8B9C4A62-93C8-4909-8890-BB0F105C3CA9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361715173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8ECFFBA-EE49-44B8-B071-05535A8F0F1A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0221397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D27B543-FE87-43B3-AB54-D86814059445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5976821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7A987A0-45B2-4CFC-92D1-1F827420E9A2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0136177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FD9E0DC-ADAB-4E09-9CE4-7BEA7BF0B068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5917705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8346990-CB6A-404C-9A76-E78DCABD5009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3763819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64DCA1B-0938-4FEF-A23D-006CBBEEA6CA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1559520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AEAD318-0C60-4622-A8A8-F3668F52B901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4393842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6192AC7-9057-43B8-9D73-A90F0FC20E5F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5356992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="" xmlns:p14="http://schemas.microsoft.com/office/powerpoint/2010/main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FE4BF-7341-4D0B-B52B-623FE816841F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4941DD0-8454-4652-9AF2-95CE7622CA58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5041243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43BFB-9B42-4328-BA92-AB859B56291D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25911944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86BDC-3C9A-4B72-9D7C-D3CADEF6DC08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61715173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37EA8-832A-48EE-B11B-57A822843B66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041243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954A-5CEF-4BA0-AF0A-EC678C67C64F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7322582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0BBFF-E0FC-4A5C-B107-5E71CFF37E13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955667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92ACC-9153-441F-BABB-4EEF052C53E2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68992082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0A794-AF62-4E21-B56C-D0FC8213F459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4534829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9CE68-A4CF-4238-BFEB-3CE5D50E69BB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4404729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1EFDB-5DCB-483C-BCFA-B4A7EBBAD7D5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94655541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F596494-DF14-4C0C-8C76-3AEFA555C0E2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99359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BC72A0CA-0C6C-4990-816F-3EE8B884A3C4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7322582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="" xmlns:p14="http://schemas.microsoft.com/office/powerpoint/2010/main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9D782BE7-A74C-433F-B35B-C8A307211D29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993595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C810577-89E4-4F8B-BC00-D2552ACAD8A6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5137133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2897155-A801-4DA2-A0DF-4BD5F7937029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8793119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D3685B7-93A2-4413-8409-A9AFB06D70DB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0221397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FF2B869-F84A-476D-B8F7-2FA77BB3AF9B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5976821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4BE11AE-FF6A-4964-909F-FA51149CD36A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0136177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3365253-41A1-4F75-A203-30C6D53DD12D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5917705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3AE47E6-39F2-4D0D-9124-7FA17D542FDD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3763819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C900DD9-A9CB-403F-B4E3-E7552D63B41D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15595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3D198EC6-F71C-4F9D-ACAD-C60898B3BC09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7955667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38AA753-CAB5-418B-97A2-0F1C20047D03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4393842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38C2ECD-FB33-4F39-A5C3-78F0B92EC93F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5356992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7" name="TextBox 6"/>
          <p:cNvSpPr txBox="1"/>
          <p:nvPr userDrawn="1"/>
        </p:nvSpPr>
        <p:spPr>
          <a:xfrm>
            <a:off x="7675638" y="142852"/>
            <a:ext cx="1000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600" b="0" kern="1200" spc="-150" dirty="0" smtClean="0">
                <a:solidFill>
                  <a:schemeClr val="accent1"/>
                </a:solidFill>
                <a:latin typeface="+mn-lt"/>
                <a:ea typeface="+mj-ea"/>
                <a:cs typeface="Times New Roman" pitchFamily="18" charset="0"/>
              </a:rPr>
              <a:t>JVET-E0058</a:t>
            </a:r>
            <a:endParaRPr lang="en-US" altLang="en-US" sz="1600" b="0" kern="1200" spc="-150" dirty="0">
              <a:solidFill>
                <a:schemeClr val="accent1"/>
              </a:solidFill>
              <a:latin typeface="+mn-lt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0D9E7-5FA8-4009-97A5-D7CDB11745BB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7675638" y="142852"/>
            <a:ext cx="1000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600" b="0" kern="1200" spc="-150" dirty="0" smtClean="0">
                <a:solidFill>
                  <a:schemeClr val="accent1"/>
                </a:solidFill>
                <a:latin typeface="+mn-lt"/>
                <a:ea typeface="+mn-ea"/>
                <a:cs typeface="Times New Roman" pitchFamily="18" charset="0"/>
              </a:rPr>
              <a:t>JVET-E0058</a:t>
            </a:r>
            <a:endParaRPr lang="en-US" altLang="en-US" sz="1600" b="0" kern="1200" spc="-150" dirty="0">
              <a:solidFill>
                <a:schemeClr val="accent1"/>
              </a:solidFill>
              <a:latin typeface="+mn-lt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A7C8D-68F4-49E7-8565-7E6AEE89815E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25911944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6084A-0F41-4E5B-AE7E-CEA58EBB13D2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Box 6"/>
          <p:cNvSpPr txBox="1"/>
          <p:nvPr userDrawn="1"/>
        </p:nvSpPr>
        <p:spPr>
          <a:xfrm>
            <a:off x="7675638" y="142852"/>
            <a:ext cx="1000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600" b="0" kern="1200" spc="-150" dirty="0" smtClean="0">
                <a:solidFill>
                  <a:schemeClr val="accent1"/>
                </a:solidFill>
                <a:latin typeface="+mn-lt"/>
                <a:ea typeface="+mn-ea"/>
                <a:cs typeface="Times New Roman" pitchFamily="18" charset="0"/>
              </a:rPr>
              <a:t>JVET-E0058</a:t>
            </a:r>
            <a:endParaRPr lang="en-US" altLang="en-US" sz="1600" b="0" kern="1200" spc="-150" dirty="0">
              <a:solidFill>
                <a:schemeClr val="accent1"/>
              </a:solidFill>
              <a:latin typeface="+mn-lt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1715173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773C9-57CE-42F7-91C8-E6A3B32799EF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Box 6"/>
          <p:cNvSpPr txBox="1"/>
          <p:nvPr userDrawn="1"/>
        </p:nvSpPr>
        <p:spPr>
          <a:xfrm>
            <a:off x="7675638" y="142852"/>
            <a:ext cx="1000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600" b="0" kern="1200" spc="-150" dirty="0" smtClean="0">
                <a:solidFill>
                  <a:schemeClr val="accent1"/>
                </a:solidFill>
                <a:latin typeface="+mn-lt"/>
                <a:ea typeface="+mn-ea"/>
                <a:cs typeface="Times New Roman" pitchFamily="18" charset="0"/>
              </a:rPr>
              <a:t>JVET-E0058</a:t>
            </a:r>
            <a:endParaRPr lang="en-US" altLang="en-US" sz="1600" b="0" kern="1200" spc="-150" dirty="0">
              <a:solidFill>
                <a:schemeClr val="accent1"/>
              </a:solidFill>
              <a:latin typeface="+mn-lt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041243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07774-2282-41F1-B7B3-F171EFCF1399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7675638" y="142852"/>
            <a:ext cx="1000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600" b="0" kern="1200" spc="-150" dirty="0" smtClean="0">
                <a:solidFill>
                  <a:schemeClr val="accent1"/>
                </a:solidFill>
                <a:latin typeface="+mn-lt"/>
                <a:ea typeface="+mj-ea"/>
                <a:cs typeface="Times New Roman" pitchFamily="18" charset="0"/>
              </a:rPr>
              <a:t>JCT3V-I0097</a:t>
            </a:r>
            <a:endParaRPr lang="en-US" altLang="en-US" sz="1600" b="0" kern="1200" spc="-150" dirty="0">
              <a:solidFill>
                <a:schemeClr val="accent1"/>
              </a:solidFill>
              <a:latin typeface="+mn-lt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322582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7877B-730E-4E9B-A3A8-7F8800A27CBB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955667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AE9AE-47D3-497D-9915-71301790BA63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689920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C3CF27EF-9C1D-41E1-AD84-33DA77D6517E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368992082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AC65-D49D-405A-9A0D-5B16205C2668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4534829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BBB2B-AFC4-46C3-B54B-82DF0F43BDEA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4404729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104B1-9A49-401B-8FAD-471EE9261004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94655541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End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agline-logo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11" name="Text Box 8"/>
          <p:cNvSpPr txBox="1">
            <a:spLocks noChangeArrowheads="1"/>
          </p:cNvSpPr>
          <p:nvPr userDrawn="1"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32129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="" xmlns:p14="http://schemas.microsoft.com/office/powerpoint/2010/main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64E490B-25CB-4AD0-96D5-57EDABFCC020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9935957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A6523E2-EA9C-4F0D-A8EF-7D0160313547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5137133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672AE10-4BAD-4942-A6E2-2DBD7207D7CC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8793119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76D07D1-D66C-412F-A080-52B540D2094D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0221397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E80D8B4-1F39-4B67-B0E1-2CC53000F7D9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59768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C20CFE01-D1C3-4D66-995E-568A918CEA3C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104534829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0739C4A-2524-4567-9499-C8F50F5ED16C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0136177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61FEBDE-C918-458F-ABB6-83F2E25170FF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5917705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FB2C8AF-A2F0-4AA5-A3F8-B1197CDC608D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3763819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4B9121B-5B85-4D60-B9FB-9E331C50AA84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1559520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90854A4-E14E-4563-A6DE-20632667620E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4393842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73BAE07-431A-4A59-89B4-6F4680360F25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53569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image" Target="../media/image3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image" Target="../media/image3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Relationship Id="rId14" Type="http://schemas.openxmlformats.org/officeDocument/2006/relationships/image" Target="../media/image1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1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6.xml"/><Relationship Id="rId7" Type="http://schemas.openxmlformats.org/officeDocument/2006/relationships/slideLayout" Target="../slideLayouts/slideLayout90.xml"/><Relationship Id="rId12" Type="http://schemas.openxmlformats.org/officeDocument/2006/relationships/slideLayout" Target="../slideLayouts/slideLayout95.xml"/><Relationship Id="rId2" Type="http://schemas.openxmlformats.org/officeDocument/2006/relationships/slideLayout" Target="../slideLayouts/slideLayout85.xml"/><Relationship Id="rId1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4.xml"/><Relationship Id="rId5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93.xml"/><Relationship Id="rId4" Type="http://schemas.openxmlformats.org/officeDocument/2006/relationships/slideLayout" Target="../slideLayouts/slideLayout87.xml"/><Relationship Id="rId9" Type="http://schemas.openxmlformats.org/officeDocument/2006/relationships/slideLayout" Target="../slideLayouts/slideLayout92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DCF3A45E-9351-4C32-ABBF-6FABFAF26B29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13" name="Picture 12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14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2"/>
                </a:solidFill>
              </a:rPr>
              <a:t>CONFIDENTIAL B</a:t>
            </a:r>
            <a:endParaRPr lang="en-US" altLang="zh-TW" sz="8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250EFF7A-9CA4-4DD4-8F4A-D9EC1C64F3BA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00A1DE"/>
                </a:solidFill>
              </a:rPr>
              <a:t>CONFIDENTIAL B</a:t>
            </a:r>
            <a:endParaRPr lang="en-US" altLang="zh-TW" sz="800" b="1" dirty="0">
              <a:solidFill>
                <a:srgbClr val="00A1DE"/>
              </a:solidFill>
            </a:endParaRPr>
          </a:p>
        </p:txBody>
      </p:sp>
      <p:pic>
        <p:nvPicPr>
          <p:cNvPr id="15" name="Picture 14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1283A471-A6CB-45CD-BFF9-FE4FF0138548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8" name="Picture 7" descr="Logotype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9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0F7243FA-8492-42FC-B6AE-EA764F5C837E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  <p:pic>
        <p:nvPicPr>
          <p:cNvPr id="18" name="Picture 17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10308448-41C5-4BBB-B4D6-8DF160A42958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8" name="Picture 7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9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5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8A69FEA4-4FF4-4736-9769-9AF2F97F68B0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  <p:pic>
        <p:nvPicPr>
          <p:cNvPr id="18" name="Picture 17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56FC7322-582D-4372-BF89-32A3DC2DEA17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8" name="Picture 7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65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3E3BB937-EAD1-4D87-8D0B-86AFC1E27A01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8" name="Picture 17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標題 1"/>
          <p:cNvSpPr>
            <a:spLocks noGrp="1"/>
          </p:cNvSpPr>
          <p:nvPr>
            <p:ph type="subTitle" idx="1"/>
          </p:nvPr>
        </p:nvSpPr>
        <p:spPr>
          <a:xfrm>
            <a:off x="3594100" y="4221088"/>
            <a:ext cx="5092700" cy="2329101"/>
          </a:xfrm>
        </p:spPr>
        <p:txBody>
          <a:bodyPr/>
          <a:lstStyle/>
          <a:p>
            <a:pPr hangingPunct="0"/>
            <a:r>
              <a:rPr lang="en-CA" dirty="0" smtClean="0"/>
              <a:t>Peng Wang, Hung-</a:t>
            </a:r>
            <a:r>
              <a:rPr lang="en-CA" dirty="0" err="1" smtClean="0"/>
              <a:t>Chih</a:t>
            </a:r>
            <a:r>
              <a:rPr lang="en-CA" dirty="0" smtClean="0"/>
              <a:t> Lin, </a:t>
            </a:r>
            <a:r>
              <a:rPr lang="en-CA" dirty="0" err="1" smtClean="0"/>
              <a:t>Chia</a:t>
            </a:r>
            <a:r>
              <a:rPr lang="en-CA" dirty="0" smtClean="0"/>
              <a:t>-Ying Li, </a:t>
            </a:r>
            <a:r>
              <a:rPr lang="en-US" dirty="0" err="1" smtClean="0"/>
              <a:t>Ya-Hsuan</a:t>
            </a:r>
            <a:r>
              <a:rPr lang="en-US" dirty="0" smtClean="0"/>
              <a:t> Lee, </a:t>
            </a:r>
            <a:r>
              <a:rPr lang="en-CA" dirty="0" smtClean="0"/>
              <a:t>Jian-Liang Lin, </a:t>
            </a:r>
            <a:r>
              <a:rPr lang="en-CA" dirty="0" err="1" smtClean="0"/>
              <a:t>Shen</a:t>
            </a:r>
            <a:r>
              <a:rPr lang="en-CA" dirty="0" smtClean="0"/>
              <a:t>-Kai Chang</a:t>
            </a:r>
            <a:endParaRPr lang="zh-TW" altLang="en-US" dirty="0" smtClean="0"/>
          </a:p>
          <a:p>
            <a:endParaRPr lang="zh-TW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2843808" y="1196752"/>
            <a:ext cx="6120680" cy="3036811"/>
          </a:xfrm>
        </p:spPr>
        <p:txBody>
          <a:bodyPr anchor="ctr">
            <a:noAutofit/>
          </a:bodyPr>
          <a:lstStyle/>
          <a:p>
            <a:pPr algn="ctr"/>
            <a:r>
              <a:rPr lang="en-CA" sz="4800" dirty="0" smtClean="0"/>
              <a:t>AHG 8: A viewport-based pyramid projection for VR360 video streaming</a:t>
            </a:r>
            <a:endParaRPr lang="zh-TW" alt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18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r>
              <a:rPr lang="en-CA" sz="2400" dirty="0" smtClean="0"/>
              <a:t>6 viewports are selected to demonstrate the coding efficiency </a:t>
            </a:r>
          </a:p>
          <a:p>
            <a:pPr lvl="1"/>
            <a:r>
              <a:rPr lang="en-CA" sz="2000" dirty="0" smtClean="0"/>
              <a:t>(yaw, pitch): </a:t>
            </a:r>
            <a:r>
              <a:rPr lang="en-CA" sz="2000" dirty="0" smtClean="0">
                <a:solidFill>
                  <a:srgbClr val="00B0F0"/>
                </a:solidFill>
              </a:rPr>
              <a:t>(0, 0)</a:t>
            </a:r>
            <a:r>
              <a:rPr lang="en-CA" sz="2000" dirty="0" smtClean="0"/>
              <a:t>,</a:t>
            </a:r>
            <a:r>
              <a:rPr lang="en-CA" sz="2000" dirty="0" smtClean="0">
                <a:solidFill>
                  <a:srgbClr val="00B0F0"/>
                </a:solidFill>
              </a:rPr>
              <a:t> (90, 0)</a:t>
            </a:r>
            <a:r>
              <a:rPr lang="en-CA" sz="2000" dirty="0" smtClean="0"/>
              <a:t>,</a:t>
            </a:r>
            <a:r>
              <a:rPr lang="en-CA" sz="2000" dirty="0" smtClean="0">
                <a:solidFill>
                  <a:srgbClr val="00B0F0"/>
                </a:solidFill>
              </a:rPr>
              <a:t> (180, 0)</a:t>
            </a:r>
            <a:r>
              <a:rPr lang="en-CA" sz="2000" dirty="0" smtClean="0"/>
              <a:t>,</a:t>
            </a:r>
            <a:r>
              <a:rPr lang="en-CA" sz="2000" dirty="0" smtClean="0">
                <a:solidFill>
                  <a:srgbClr val="00B0F0"/>
                </a:solidFill>
              </a:rPr>
              <a:t> (270, 0)</a:t>
            </a:r>
            <a:r>
              <a:rPr lang="en-CA" sz="2000" dirty="0" smtClean="0"/>
              <a:t>,</a:t>
            </a:r>
            <a:r>
              <a:rPr lang="en-CA" sz="2000" dirty="0" smtClean="0">
                <a:solidFill>
                  <a:srgbClr val="00B0F0"/>
                </a:solidFill>
              </a:rPr>
              <a:t> (0, 90)</a:t>
            </a:r>
            <a:r>
              <a:rPr lang="en-CA" sz="2000" dirty="0" smtClean="0"/>
              <a:t>, and </a:t>
            </a:r>
            <a:r>
              <a:rPr lang="en-CA" sz="2000" dirty="0" smtClean="0">
                <a:solidFill>
                  <a:srgbClr val="00B0F0"/>
                </a:solidFill>
              </a:rPr>
              <a:t>(0, -90)</a:t>
            </a:r>
            <a:r>
              <a:rPr lang="en-CA" sz="2000" dirty="0" smtClean="0"/>
              <a:t>.</a:t>
            </a:r>
          </a:p>
          <a:p>
            <a:pPr lvl="1"/>
            <a:r>
              <a:rPr lang="en-CA" sz="2000" dirty="0" smtClean="0"/>
              <a:t>The BD-rate results are obtained by the averaged coding bit-rates and window-sized S-PSNR values.</a:t>
            </a:r>
            <a:endParaRPr lang="en-US" sz="2000" dirty="0" smtClean="0"/>
          </a:p>
        </p:txBody>
      </p:sp>
      <p:sp>
        <p:nvSpPr>
          <p:cNvPr id="23" name="Title 1"/>
          <p:cNvSpPr>
            <a:spLocks noGrp="1"/>
          </p:cNvSpPr>
          <p:nvPr>
            <p:ph type="title"/>
          </p:nvPr>
        </p:nvSpPr>
        <p:spPr>
          <a:xfrm>
            <a:off x="457200" y="55780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TW" dirty="0" smtClean="0"/>
              <a:t>Experimental Results</a:t>
            </a:r>
            <a:br>
              <a:rPr lang="en-US" altLang="zh-TW" dirty="0" smtClean="0"/>
            </a:br>
            <a:r>
              <a:rPr lang="en-US" altLang="zh-TW" dirty="0" smtClean="0"/>
              <a:t>(</a:t>
            </a:r>
            <a:r>
              <a:rPr lang="en-US" dirty="0" smtClean="0"/>
              <a:t>Window-sized S-PSNR-</a:t>
            </a:r>
            <a:r>
              <a:rPr lang="en-US" dirty="0" smtClean="0">
                <a:solidFill>
                  <a:srgbClr val="FF0000"/>
                </a:solidFill>
              </a:rPr>
              <a:t>I</a:t>
            </a:r>
            <a:r>
              <a:rPr lang="en-US" dirty="0" smtClean="0"/>
              <a:t>)</a:t>
            </a:r>
            <a:endParaRPr lang="zh-TW" alt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" name="内容占位符 7"/>
          <p:cNvGraphicFramePr>
            <a:graphicFrameLocks noGrp="1"/>
          </p:cNvGraphicFramePr>
          <p:nvPr>
            <p:ph idx="1"/>
          </p:nvPr>
        </p:nvGraphicFramePr>
        <p:xfrm>
          <a:off x="1259632" y="3140973"/>
          <a:ext cx="7344816" cy="3573007"/>
        </p:xfrm>
        <a:graphic>
          <a:graphicData uri="http://schemas.openxmlformats.org/drawingml/2006/table">
            <a:tbl>
              <a:tblPr/>
              <a:tblGrid>
                <a:gridCol w="1181693"/>
                <a:gridCol w="715539"/>
                <a:gridCol w="680948"/>
                <a:gridCol w="680948"/>
                <a:gridCol w="680948"/>
                <a:gridCol w="680948"/>
                <a:gridCol w="680948"/>
                <a:gridCol w="680948"/>
                <a:gridCol w="680948"/>
                <a:gridCol w="680948"/>
              </a:tblGrid>
              <a:tr h="198807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 err="1">
                          <a:latin typeface="Arial"/>
                          <a:ea typeface="PMingLiU"/>
                        </a:rPr>
                        <a:t>hFOV</a:t>
                      </a:r>
                      <a:r>
                        <a:rPr lang="en-CA" sz="1200" dirty="0">
                          <a:latin typeface="Arial"/>
                          <a:ea typeface="PMingLiU"/>
                        </a:rPr>
                        <a:t> = </a:t>
                      </a:r>
                      <a:r>
                        <a:rPr lang="en-CA" sz="1200" dirty="0" err="1">
                          <a:latin typeface="Arial"/>
                          <a:ea typeface="PMingLiU"/>
                        </a:rPr>
                        <a:t>vFOV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latin typeface="Arial"/>
                          <a:ea typeface="PMingLiU"/>
                        </a:rPr>
                        <a:t>ERP vs. TSP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latin typeface="Arial"/>
                          <a:ea typeface="PMingLiU"/>
                        </a:rPr>
                        <a:t>ERP vs. Proposed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latin typeface="Arial"/>
                          <a:ea typeface="PMingLiU"/>
                        </a:rPr>
                        <a:t>TSP vs. Proposed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880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latin typeface="Arial"/>
                          <a:ea typeface="PMingLiU"/>
                        </a:rPr>
                        <a:t>Y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latin typeface="Arial"/>
                          <a:ea typeface="PMingLiU"/>
                        </a:rPr>
                        <a:t>U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latin typeface="Arial"/>
                          <a:ea typeface="PMingLiU"/>
                        </a:rPr>
                        <a:t>V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latin typeface="Arial"/>
                          <a:ea typeface="PMingLiU"/>
                        </a:rPr>
                        <a:t>Y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latin typeface="Arial"/>
                          <a:ea typeface="PMingLiU"/>
                        </a:rPr>
                        <a:t>U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latin typeface="Arial"/>
                          <a:ea typeface="PMingLiU"/>
                        </a:rPr>
                        <a:t>V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latin typeface="Arial"/>
                          <a:ea typeface="PMingLiU"/>
                        </a:rPr>
                        <a:t>Y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latin typeface="Arial"/>
                          <a:ea typeface="PMingLiU"/>
                        </a:rPr>
                        <a:t>U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latin typeface="Arial"/>
                          <a:ea typeface="PMingLiU"/>
                        </a:rPr>
                        <a:t>V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80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latin typeface="Arial"/>
                          <a:ea typeface="PMingLiU"/>
                        </a:rPr>
                        <a:t>70</a:t>
                      </a:r>
                      <a:r>
                        <a:rPr lang="en-CA" sz="1200" baseline="30000" dirty="0">
                          <a:latin typeface="Arial"/>
                          <a:ea typeface="PMingLiU"/>
                        </a:rPr>
                        <a:t>o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-44.6%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-44.9%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-45.6%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-51.2%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-51.4%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-52.1%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-11.8%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-11.7%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-11.8%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80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latin typeface="Arial"/>
                          <a:ea typeface="PMingLiU"/>
                        </a:rPr>
                        <a:t>80</a:t>
                      </a:r>
                      <a:r>
                        <a:rPr lang="en-CA" sz="1200" baseline="30000" dirty="0">
                          <a:latin typeface="Arial"/>
                          <a:ea typeface="PMingLiU"/>
                        </a:rPr>
                        <a:t>o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-47.2%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-47.8%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-48.5%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-54.8%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-54.6%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-55.0%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-14.3%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-13.0%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-12.6%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80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latin typeface="Arial"/>
                          <a:ea typeface="PMingLiU"/>
                        </a:rPr>
                        <a:t>90</a:t>
                      </a:r>
                      <a:r>
                        <a:rPr lang="en-CA" sz="1200" baseline="30000" dirty="0">
                          <a:latin typeface="Arial"/>
                          <a:ea typeface="PMingLiU"/>
                        </a:rPr>
                        <a:t>o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-44.4%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-46.9%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-48.2%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-57.5%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-56.9%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-57.2%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-23.6%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-19.0%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-17.4%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80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latin typeface="Arial"/>
                          <a:ea typeface="PMingLiU"/>
                        </a:rPr>
                        <a:t>100</a:t>
                      </a:r>
                      <a:r>
                        <a:rPr lang="en-CA" sz="1200" baseline="30000" dirty="0">
                          <a:latin typeface="Arial"/>
                          <a:ea typeface="PMingLiU"/>
                        </a:rPr>
                        <a:t>o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-33.2%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-40.5%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-42.8%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-57.5%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-57.2%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-57.5%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-36.7%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-28.2%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-26.0%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80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latin typeface="Arial"/>
                          <a:ea typeface="PMingLiU"/>
                        </a:rPr>
                        <a:t>110</a:t>
                      </a:r>
                      <a:r>
                        <a:rPr lang="en-CA" sz="1200" baseline="30000" dirty="0">
                          <a:latin typeface="Arial"/>
                          <a:ea typeface="PMingLiU"/>
                        </a:rPr>
                        <a:t>o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-22.7%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-35.1%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-37.8%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-53.7%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-54.5%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-55.0%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-40.6%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-29.9%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-27.8%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80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latin typeface="Arial"/>
                          <a:ea typeface="PMingLiU"/>
                        </a:rPr>
                        <a:t>120</a:t>
                      </a:r>
                      <a:r>
                        <a:rPr lang="en-CA" sz="1200" baseline="30000" dirty="0">
                          <a:latin typeface="Arial"/>
                          <a:ea typeface="PMingLiU"/>
                        </a:rPr>
                        <a:t>o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-10.4%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-29.4%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-32.6%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-46.3%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-49.7%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-50.7%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-41.1%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-28.8%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-26.9%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80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latin typeface="Arial"/>
                          <a:ea typeface="PMingLiU"/>
                        </a:rPr>
                        <a:t>130</a:t>
                      </a:r>
                      <a:r>
                        <a:rPr lang="en-CA" sz="1200" baseline="30000" dirty="0">
                          <a:latin typeface="Arial"/>
                          <a:ea typeface="PMingLiU"/>
                        </a:rPr>
                        <a:t>o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3.1%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-23.7%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-27.2%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-35.1%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-43.5%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-44.9%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-38.6%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-26.0%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-24.4%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80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latin typeface="Arial"/>
                          <a:ea typeface="PMingLiU"/>
                        </a:rPr>
                        <a:t>140</a:t>
                      </a:r>
                      <a:r>
                        <a:rPr lang="en-CA" sz="1200" baseline="30000" dirty="0">
                          <a:latin typeface="Arial"/>
                          <a:ea typeface="PMingLiU"/>
                        </a:rPr>
                        <a:t>o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21.0%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-17.9%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-21.7%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-17.6%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-36.1%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-37.9%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-33.6%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-22.1%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-20.8%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80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latin typeface="Arial"/>
                          <a:ea typeface="PMingLiU"/>
                        </a:rPr>
                        <a:t>150</a:t>
                      </a:r>
                      <a:r>
                        <a:rPr lang="en-CA" sz="1200" baseline="30000" dirty="0">
                          <a:latin typeface="Arial"/>
                          <a:ea typeface="PMingLiU"/>
                        </a:rPr>
                        <a:t>o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41.8%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-12.3%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-16.3%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6.8%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-27.8%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-30.1%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-25.5%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-17.6%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-16.5%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80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latin typeface="Arial"/>
                          <a:ea typeface="PMingLiU"/>
                        </a:rPr>
                        <a:t>160</a:t>
                      </a:r>
                      <a:r>
                        <a:rPr lang="en-CA" sz="1200" baseline="30000" dirty="0">
                          <a:latin typeface="Arial"/>
                          <a:ea typeface="PMingLiU"/>
                        </a:rPr>
                        <a:t>o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65.0%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-7.3%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-11.4%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44.7%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-18.9%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-21.8%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-11.8%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-12.4%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-11.7%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80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latin typeface="Arial"/>
                          <a:ea typeface="PMingLiU"/>
                        </a:rPr>
                        <a:t>170</a:t>
                      </a:r>
                      <a:r>
                        <a:rPr lang="en-CA" sz="1200" baseline="30000" dirty="0">
                          <a:latin typeface="Arial"/>
                          <a:ea typeface="PMingLiU"/>
                        </a:rPr>
                        <a:t>o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93.5%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-2.9%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-6.8%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N/A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N/A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N/A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7.6%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-7.1%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-6.3%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80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latin typeface="Arial"/>
                          <a:ea typeface="PMingLiU"/>
                        </a:rPr>
                        <a:t>180</a:t>
                      </a:r>
                      <a:r>
                        <a:rPr lang="en-CA" sz="1200" baseline="30000" dirty="0">
                          <a:latin typeface="Arial"/>
                          <a:ea typeface="PMingLiU"/>
                        </a:rPr>
                        <a:t>o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136.4%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0.7%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-3.0%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N/A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N/A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N/A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29.8%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-1.5%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-0.6%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9709">
                <a:tc gridSpan="10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latin typeface="Arial"/>
                          <a:ea typeface="PMingLiU"/>
                        </a:rPr>
                        <a:t>Note: 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latin typeface="Arial"/>
                          <a:ea typeface="PMingLiU"/>
                        </a:rPr>
                        <a:t>1. A vs. B represents that A is anchor projection and B is tested projection.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latin typeface="Arial"/>
                          <a:ea typeface="PMingLiU"/>
                        </a:rPr>
                        <a:t>2. Several fields are N/A because the BD-rate performance cannot be calculated.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Conclusions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CA" dirty="0" smtClean="0"/>
              <a:t>Propose a viewport-based compact layout for pyramid projection.</a:t>
            </a:r>
            <a:endParaRPr lang="en-CA" altLang="zh-TW" dirty="0" smtClean="0"/>
          </a:p>
          <a:p>
            <a:pPr lvl="1"/>
            <a:r>
              <a:rPr lang="en-US" altLang="zh-TW" dirty="0" smtClean="0"/>
              <a:t>A primary viewing region for the front view.</a:t>
            </a:r>
          </a:p>
          <a:p>
            <a:pPr lvl="1"/>
            <a:r>
              <a:rPr lang="en-US" altLang="zh-TW" dirty="0" smtClean="0"/>
              <a:t>A secondary region represented by the other four triangle faces.</a:t>
            </a:r>
            <a:endParaRPr lang="en-CA" dirty="0" smtClean="0"/>
          </a:p>
          <a:p>
            <a:pPr lvl="1"/>
            <a:r>
              <a:rPr lang="en-CA" dirty="0" smtClean="0"/>
              <a:t>No discontinuous edge inside the layout.</a:t>
            </a:r>
            <a:endParaRPr lang="en-US" dirty="0" smtClean="0"/>
          </a:p>
          <a:p>
            <a:pPr lvl="1"/>
            <a:r>
              <a:rPr lang="en-CA" altLang="zh-TW" dirty="0" smtClean="0"/>
              <a:t>Experiment results show significant BD-rate saving compared to ERP and TSP projections over a wide range of FOV values.</a:t>
            </a:r>
            <a:endParaRPr lang="en-US" dirty="0" smtClean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002211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Overall Summary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en-CA" dirty="0" smtClean="0"/>
              <a:t>Propose a</a:t>
            </a:r>
            <a:r>
              <a:rPr lang="en-US" altLang="zh-TW" dirty="0" smtClean="0"/>
              <a:t>n efficient compact layout of the pyramid projection for the viewport switching scheme.</a:t>
            </a:r>
          </a:p>
          <a:p>
            <a:pPr lvl="0"/>
            <a:r>
              <a:rPr lang="en-US" altLang="zh-TW" dirty="0" smtClean="0"/>
              <a:t>One of these five faces of the pyramid projection is defined as the primary viewport face.</a:t>
            </a:r>
          </a:p>
          <a:p>
            <a:pPr lvl="0"/>
            <a:r>
              <a:rPr lang="en-US" altLang="zh-TW" dirty="0" smtClean="0"/>
              <a:t>A secondary region represented by the other four triangle faces.</a:t>
            </a:r>
            <a:endParaRPr lang="en-CA" dirty="0" smtClean="0"/>
          </a:p>
          <a:p>
            <a:r>
              <a:rPr lang="en-CA" altLang="zh-TW" dirty="0" smtClean="0"/>
              <a:t>In terms of the window-sized S-PSNR metrics (S-PSNR-NN and S-PSNR-I), experiment results show noticeably BD-rate saving compared to ERP and TSP projections over a wide range of FOV values.</a:t>
            </a:r>
            <a:endParaRPr lang="en-US" altLang="zh-TW" dirty="0" smtClean="0"/>
          </a:p>
          <a:p>
            <a:pPr lvl="0"/>
            <a:endParaRPr lang="en-CA" dirty="0" smtClean="0"/>
          </a:p>
          <a:p>
            <a:pPr lvl="1"/>
            <a:endParaRPr lang="en-US" altLang="zh-TW" sz="2200" dirty="0" smtClean="0"/>
          </a:p>
          <a:p>
            <a:pPr lvl="1"/>
            <a:endParaRPr lang="en-US" sz="2200" dirty="0" smtClean="0">
              <a:solidFill>
                <a:srgbClr val="0070C0"/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Viewport-based Projection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A viewport-based projection is composed of two regions.</a:t>
            </a:r>
          </a:p>
          <a:p>
            <a:pPr lvl="1"/>
            <a:r>
              <a:rPr lang="en-US" dirty="0" smtClean="0">
                <a:solidFill>
                  <a:srgbClr val="00B0F0"/>
                </a:solidFill>
              </a:rPr>
              <a:t>Primary region </a:t>
            </a:r>
          </a:p>
          <a:p>
            <a:pPr lvl="2"/>
            <a:r>
              <a:rPr lang="en-US" dirty="0" smtClean="0"/>
              <a:t>High-fidelity viewing region specified by a pre-defined FOV.</a:t>
            </a:r>
          </a:p>
          <a:p>
            <a:pPr lvl="1"/>
            <a:r>
              <a:rPr lang="en-US" dirty="0" smtClean="0">
                <a:solidFill>
                  <a:srgbClr val="00B0F0"/>
                </a:solidFill>
              </a:rPr>
              <a:t>Secondary region</a:t>
            </a:r>
          </a:p>
          <a:p>
            <a:pPr lvl="2"/>
            <a:r>
              <a:rPr lang="en-US" altLang="zh-TW" dirty="0" smtClean="0"/>
              <a:t>Represents t</a:t>
            </a:r>
            <a:r>
              <a:rPr lang="en-US" dirty="0" smtClean="0"/>
              <a:t>he down-sampled version of the region outside the primary area.</a:t>
            </a:r>
          </a:p>
          <a:p>
            <a:r>
              <a:rPr lang="en-US" altLang="zh-TW" dirty="0" smtClean="0"/>
              <a:t>According to the user’s viewing angle, the user can receive the corresponding viewport video.</a:t>
            </a:r>
          </a:p>
          <a:p>
            <a:pPr lvl="1"/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15" name="圖片 57"/>
          <p:cNvPicPr/>
          <p:nvPr/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841999" y="4017209"/>
            <a:ext cx="2441969" cy="2436127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044824"/>
          </a:xfrm>
        </p:spPr>
        <p:txBody>
          <a:bodyPr>
            <a:normAutofit fontScale="92500" lnSpcReduction="10000"/>
          </a:bodyPr>
          <a:lstStyle/>
          <a:p>
            <a:r>
              <a:rPr lang="en-US" sz="3000" dirty="0" smtClean="0"/>
              <a:t>The 360VR video content on the sphere is projected on an inscribed pyramid.</a:t>
            </a:r>
          </a:p>
          <a:p>
            <a:pPr lvl="1"/>
            <a:r>
              <a:rPr lang="en-US" sz="2600" dirty="0" smtClean="0"/>
              <a:t>The primary viewport face contains a 90</a:t>
            </a:r>
            <a:r>
              <a:rPr lang="en-US" sz="2600" baseline="30000" dirty="0" smtClean="0"/>
              <a:t>O</a:t>
            </a:r>
            <a:r>
              <a:rPr lang="en-US" sz="2600" dirty="0" smtClean="0"/>
              <a:t>x90</a:t>
            </a:r>
            <a:r>
              <a:rPr lang="en-US" altLang="zh-TW" sz="2600" baseline="30000" dirty="0" smtClean="0"/>
              <a:t>O</a:t>
            </a:r>
            <a:r>
              <a:rPr lang="en-US" sz="2600" dirty="0" smtClean="0"/>
              <a:t> region (V).</a:t>
            </a:r>
          </a:p>
          <a:p>
            <a:pPr lvl="1"/>
            <a:r>
              <a:rPr lang="en-US" sz="2600" dirty="0" smtClean="0"/>
              <a:t>The secondary region is represented by the other four isosceles triangle faces (L, T, R, and B).</a:t>
            </a:r>
            <a:endParaRPr lang="zh-TW" altLang="en-US" sz="2600" dirty="0"/>
          </a:p>
        </p:txBody>
      </p:sp>
      <p:sp>
        <p:nvSpPr>
          <p:cNvPr id="23" name="Title 1"/>
          <p:cNvSpPr>
            <a:spLocks noGrp="1"/>
          </p:cNvSpPr>
          <p:nvPr>
            <p:ph type="title"/>
          </p:nvPr>
        </p:nvSpPr>
        <p:spPr>
          <a:xfrm>
            <a:off x="457200" y="557808"/>
            <a:ext cx="8229600" cy="1143000"/>
          </a:xfrm>
        </p:spPr>
        <p:txBody>
          <a:bodyPr/>
          <a:lstStyle/>
          <a:p>
            <a:r>
              <a:rPr lang="en-US" dirty="0" smtClean="0"/>
              <a:t>Pyramid Projection</a:t>
            </a:r>
            <a:endParaRPr lang="zh-TW" altLang="en-US" dirty="0"/>
          </a:p>
        </p:txBody>
      </p:sp>
      <p:pic>
        <p:nvPicPr>
          <p:cNvPr id="6" name="圖片 33"/>
          <p:cNvPicPr/>
          <p:nvPr/>
        </p:nvPicPr>
        <p:blipFill>
          <a:blip r:embed="rId3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4914320" y="3936944"/>
            <a:ext cx="2538000" cy="2588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18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044824"/>
          </a:xfrm>
        </p:spPr>
        <p:txBody>
          <a:bodyPr>
            <a:normAutofit/>
          </a:bodyPr>
          <a:lstStyle/>
          <a:p>
            <a:r>
              <a:rPr lang="en-US" sz="3000" dirty="0" smtClean="0"/>
              <a:t>The triangle faces are </a:t>
            </a:r>
            <a:r>
              <a:rPr lang="en-US" altLang="zh-TW" sz="3000" dirty="0" smtClean="0">
                <a:solidFill>
                  <a:srgbClr val="0070C0"/>
                </a:solidFill>
              </a:rPr>
              <a:t>down-sampled vertically </a:t>
            </a:r>
            <a:r>
              <a:rPr lang="en-US" sz="3000" dirty="0" smtClean="0"/>
              <a:t>and rearranged to form a rectangular shape.</a:t>
            </a:r>
          </a:p>
          <a:p>
            <a:pPr lvl="1"/>
            <a:r>
              <a:rPr lang="en-US" sz="2600" dirty="0" smtClean="0"/>
              <a:t>No discontinuous edge between any two connected faces.</a:t>
            </a:r>
          </a:p>
        </p:txBody>
      </p:sp>
      <p:sp>
        <p:nvSpPr>
          <p:cNvPr id="23" name="Title 1"/>
          <p:cNvSpPr>
            <a:spLocks noGrp="1"/>
          </p:cNvSpPr>
          <p:nvPr>
            <p:ph type="title"/>
          </p:nvPr>
        </p:nvSpPr>
        <p:spPr>
          <a:xfrm>
            <a:off x="457200" y="557808"/>
            <a:ext cx="8229600" cy="1143000"/>
          </a:xfrm>
        </p:spPr>
        <p:txBody>
          <a:bodyPr/>
          <a:lstStyle/>
          <a:p>
            <a:r>
              <a:rPr lang="en-US" altLang="zh-TW" dirty="0" smtClean="0"/>
              <a:t>Compact Pyramid Layout</a:t>
            </a:r>
            <a:endParaRPr lang="zh-TW" altLang="en-US" dirty="0"/>
          </a:p>
        </p:txBody>
      </p:sp>
      <p:pic>
        <p:nvPicPr>
          <p:cNvPr id="7" name="圖片 35"/>
          <p:cNvPicPr/>
          <p:nvPr/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365104"/>
            <a:ext cx="2448272" cy="144016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圖片 33"/>
          <p:cNvPicPr/>
          <p:nvPr/>
        </p:nvPicPr>
        <p:blipFill>
          <a:blip r:embed="rId3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212976"/>
            <a:ext cx="3456384" cy="364502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ight Arrow 7"/>
          <p:cNvSpPr/>
          <p:nvPr/>
        </p:nvSpPr>
        <p:spPr>
          <a:xfrm>
            <a:off x="5148064" y="4869160"/>
            <a:ext cx="504056" cy="36004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18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781128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A non-uniform mapping curve is proposed to perform the down-sampling process</a:t>
            </a:r>
          </a:p>
          <a:p>
            <a:pPr lvl="1"/>
            <a:r>
              <a:rPr lang="en-US" dirty="0" smtClean="0"/>
              <a:t>The height of the four triangle faces are shrunk from H to h.</a:t>
            </a:r>
          </a:p>
          <a:p>
            <a:pPr lvl="1"/>
            <a:endParaRPr lang="en-US" sz="1600" dirty="0" smtClean="0"/>
          </a:p>
          <a:p>
            <a:pPr lvl="1"/>
            <a:endParaRPr lang="en-US" sz="1600" dirty="0" smtClean="0"/>
          </a:p>
          <a:p>
            <a:pPr lvl="1"/>
            <a:endParaRPr lang="en-US" sz="1600" dirty="0" smtClean="0"/>
          </a:p>
          <a:p>
            <a:pPr lvl="1"/>
            <a:endParaRPr lang="en-US" sz="1600" dirty="0" smtClean="0"/>
          </a:p>
          <a:p>
            <a:pPr lvl="1"/>
            <a:endParaRPr lang="en-US" sz="1600" dirty="0" smtClean="0"/>
          </a:p>
          <a:p>
            <a:pPr lvl="1"/>
            <a:endParaRPr lang="en-US" sz="1600" dirty="0" smtClean="0"/>
          </a:p>
          <a:p>
            <a:pPr lvl="1"/>
            <a:endParaRPr lang="en-US" sz="1600" dirty="0" smtClean="0"/>
          </a:p>
          <a:p>
            <a:pPr lvl="1"/>
            <a:endParaRPr lang="en-US" sz="1600" dirty="0" smtClean="0"/>
          </a:p>
          <a:p>
            <a:pPr lvl="1"/>
            <a:r>
              <a:rPr lang="en-US" dirty="0" smtClean="0"/>
              <a:t>The degradation of the image quality of the projection area close to the primary region is slower than that of the area far from the primary region.</a:t>
            </a:r>
          </a:p>
        </p:txBody>
      </p:sp>
      <p:sp>
        <p:nvSpPr>
          <p:cNvPr id="23" name="Title 1"/>
          <p:cNvSpPr>
            <a:spLocks noGrp="1"/>
          </p:cNvSpPr>
          <p:nvPr>
            <p:ph type="title"/>
          </p:nvPr>
        </p:nvSpPr>
        <p:spPr>
          <a:xfrm>
            <a:off x="457200" y="557808"/>
            <a:ext cx="8229600" cy="1143000"/>
          </a:xfrm>
        </p:spPr>
        <p:txBody>
          <a:bodyPr/>
          <a:lstStyle/>
          <a:p>
            <a:r>
              <a:rPr lang="en-US" dirty="0" smtClean="0"/>
              <a:t>Non-uniform mapping curve</a:t>
            </a:r>
            <a:endParaRPr lang="zh-TW" altLang="en-US" dirty="0"/>
          </a:p>
        </p:txBody>
      </p:sp>
      <p:grpSp>
        <p:nvGrpSpPr>
          <p:cNvPr id="2" name="组合 14"/>
          <p:cNvGrpSpPr/>
          <p:nvPr/>
        </p:nvGrpSpPr>
        <p:grpSpPr>
          <a:xfrm>
            <a:off x="1475656" y="3212976"/>
            <a:ext cx="2952328" cy="1512168"/>
            <a:chOff x="3165450" y="2563614"/>
            <a:chExt cx="3206750" cy="1441450"/>
          </a:xfrm>
        </p:grpSpPr>
        <p:sp>
          <p:nvSpPr>
            <p:cNvPr id="6" name="Isosceles Triangle 6"/>
            <p:cNvSpPr>
              <a:spLocks noChangeAspect="1"/>
            </p:cNvSpPr>
            <p:nvPr/>
          </p:nvSpPr>
          <p:spPr>
            <a:xfrm>
              <a:off x="5076800" y="3355776"/>
              <a:ext cx="1295400" cy="649288"/>
            </a:xfrm>
            <a:prstGeom prst="triangle">
              <a:avLst/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9pPr>
            </a:lstStyle>
            <a:p>
              <a:pPr algn="ctr" eaLnBrk="1" hangingPunct="1"/>
              <a:r>
                <a:rPr lang="en-US" altLang="en-US">
                  <a:solidFill>
                    <a:srgbClr val="FFFFFF"/>
                  </a:solidFill>
                  <a:latin typeface="Calibri" panose="020F0502020204030204" pitchFamily="34" charset="0"/>
                </a:rPr>
                <a:t>h</a:t>
              </a:r>
            </a:p>
          </p:txBody>
        </p:sp>
        <p:cxnSp>
          <p:nvCxnSpPr>
            <p:cNvPr id="8" name="Straight Connector 7"/>
            <p:cNvCxnSpPr>
              <a:stCxn id="10" idx="0"/>
              <a:endCxn id="6" idx="0"/>
            </p:cNvCxnSpPr>
            <p:nvPr/>
          </p:nvCxnSpPr>
          <p:spPr>
            <a:xfrm>
              <a:off x="3813150" y="2563614"/>
              <a:ext cx="1911350" cy="7921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>
              <a:endCxn id="6" idx="3"/>
            </p:cNvCxnSpPr>
            <p:nvPr/>
          </p:nvCxnSpPr>
          <p:spPr>
            <a:xfrm>
              <a:off x="3419450" y="4005064"/>
              <a:ext cx="230505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Isosceles Triangle 9"/>
            <p:cNvSpPr/>
            <p:nvPr/>
          </p:nvSpPr>
          <p:spPr>
            <a:xfrm>
              <a:off x="3165450" y="2563614"/>
              <a:ext cx="1295400" cy="1441450"/>
            </a:xfrm>
            <a:prstGeom prst="triangle">
              <a:avLst/>
            </a:pr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11" name="Straight Arrow Connector 11"/>
            <p:cNvCxnSpPr>
              <a:stCxn id="10" idx="3"/>
              <a:endCxn id="10" idx="0"/>
            </p:cNvCxnSpPr>
            <p:nvPr/>
          </p:nvCxnSpPr>
          <p:spPr>
            <a:xfrm flipV="1">
              <a:off x="3813150" y="2563614"/>
              <a:ext cx="0" cy="144145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5"/>
            <p:cNvCxnSpPr>
              <a:stCxn id="6" idx="3"/>
            </p:cNvCxnSpPr>
            <p:nvPr/>
          </p:nvCxnSpPr>
          <p:spPr>
            <a:xfrm flipV="1">
              <a:off x="5724500" y="3355776"/>
              <a:ext cx="0" cy="649288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7"/>
            <p:cNvSpPr txBox="1">
              <a:spLocks noChangeArrowheads="1"/>
            </p:cNvSpPr>
            <p:nvPr/>
          </p:nvSpPr>
          <p:spPr bwMode="auto">
            <a:xfrm>
              <a:off x="3419450" y="3355776"/>
              <a:ext cx="504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9pPr>
            </a:lstStyle>
            <a:p>
              <a:pPr eaLnBrk="1" hangingPunct="1"/>
              <a:r>
                <a:rPr lang="en-US" altLang="en-US" dirty="0">
                  <a:solidFill>
                    <a:srgbClr val="FF0000"/>
                  </a:solidFill>
                </a:rPr>
                <a:t>H</a:t>
              </a:r>
            </a:p>
          </p:txBody>
        </p:sp>
        <p:sp>
          <p:nvSpPr>
            <p:cNvPr id="14" name="TextBox 18"/>
            <p:cNvSpPr txBox="1">
              <a:spLocks noChangeArrowheads="1"/>
            </p:cNvSpPr>
            <p:nvPr/>
          </p:nvSpPr>
          <p:spPr bwMode="auto">
            <a:xfrm>
              <a:off x="5472088" y="3508176"/>
              <a:ext cx="504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9pPr>
            </a:lstStyle>
            <a:p>
              <a:pPr eaLnBrk="1" hangingPunct="1"/>
              <a:r>
                <a:rPr lang="en-US" altLang="en-US" dirty="0">
                  <a:solidFill>
                    <a:srgbClr val="FF0000"/>
                  </a:solidFill>
                </a:rPr>
                <a:t>h</a:t>
              </a:r>
            </a:p>
          </p:txBody>
        </p:sp>
      </p:grp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9" name="圖片 36"/>
          <p:cNvPicPr/>
          <p:nvPr/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708920"/>
            <a:ext cx="3528392" cy="2594858"/>
          </a:xfrm>
          <a:prstGeom prst="rect">
            <a:avLst/>
          </a:prstGeom>
          <a:noFill/>
          <a:ln>
            <a:noFill/>
          </a:ln>
        </p:spPr>
      </p:pic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168" y="3038475"/>
            <a:ext cx="1460210" cy="5345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18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r>
              <a:rPr lang="en-US" sz="2600" dirty="0" smtClean="0"/>
              <a:t>An example of the viewport image of the proposed layout.</a:t>
            </a:r>
          </a:p>
          <a:p>
            <a:pPr lvl="1"/>
            <a:r>
              <a:rPr lang="en-US" sz="2200" dirty="0" smtClean="0"/>
              <a:t>(yaw, pitch) = (0, 0) and n = 2.5.</a:t>
            </a:r>
          </a:p>
        </p:txBody>
      </p:sp>
      <p:sp>
        <p:nvSpPr>
          <p:cNvPr id="23" name="Title 1"/>
          <p:cNvSpPr>
            <a:spLocks noGrp="1"/>
          </p:cNvSpPr>
          <p:nvPr>
            <p:ph type="title"/>
          </p:nvPr>
        </p:nvSpPr>
        <p:spPr>
          <a:xfrm>
            <a:off x="457200" y="557808"/>
            <a:ext cx="8229600" cy="1143000"/>
          </a:xfrm>
        </p:spPr>
        <p:txBody>
          <a:bodyPr/>
          <a:lstStyle/>
          <a:p>
            <a:r>
              <a:rPr lang="en-US" dirty="0" smtClean="0"/>
              <a:t>Viewport Image</a:t>
            </a:r>
            <a:endParaRPr lang="zh-TW" alt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7" name="Picture 0" descr="PyramidFromERP_1920x960x8_cf12.bmp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47664" y="3284984"/>
            <a:ext cx="5943600" cy="2971800"/>
          </a:xfrm>
          <a:prstGeom prst="rect">
            <a:avLst/>
          </a:prstGeom>
        </p:spPr>
      </p:pic>
      <p:grpSp>
        <p:nvGrpSpPr>
          <p:cNvPr id="24" name="Group 23"/>
          <p:cNvGrpSpPr/>
          <p:nvPr/>
        </p:nvGrpSpPr>
        <p:grpSpPr>
          <a:xfrm>
            <a:off x="1549298" y="3284984"/>
            <a:ext cx="5922072" cy="2952328"/>
            <a:chOff x="6168876" y="2753817"/>
            <a:chExt cx="1925638" cy="1058863"/>
          </a:xfrm>
        </p:grpSpPr>
        <p:sp>
          <p:nvSpPr>
            <p:cNvPr id="1029" name="Rectangle 5"/>
            <p:cNvSpPr>
              <a:spLocks noChangeArrowheads="1"/>
            </p:cNvSpPr>
            <p:nvPr/>
          </p:nvSpPr>
          <p:spPr bwMode="auto">
            <a:xfrm>
              <a:off x="6168876" y="2753817"/>
              <a:ext cx="962025" cy="1058863"/>
            </a:xfrm>
            <a:prstGeom prst="rect">
              <a:avLst/>
            </a:prstGeom>
            <a:noFill/>
            <a:ln w="25400" cap="flat">
              <a:solidFill>
                <a:srgbClr val="0D0D0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031" name="Freeform 7"/>
            <p:cNvSpPr>
              <a:spLocks/>
            </p:cNvSpPr>
            <p:nvPr/>
          </p:nvSpPr>
          <p:spPr bwMode="auto">
            <a:xfrm>
              <a:off x="7130901" y="2753817"/>
              <a:ext cx="963613" cy="5334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3" y="336"/>
                </a:cxn>
                <a:cxn ang="0">
                  <a:pos x="607" y="0"/>
                </a:cxn>
                <a:cxn ang="0">
                  <a:pos x="0" y="0"/>
                </a:cxn>
              </a:cxnLst>
              <a:rect l="0" t="0" r="r" b="b"/>
              <a:pathLst>
                <a:path w="607" h="336">
                  <a:moveTo>
                    <a:pt x="0" y="0"/>
                  </a:moveTo>
                  <a:lnTo>
                    <a:pt x="303" y="336"/>
                  </a:lnTo>
                  <a:lnTo>
                    <a:pt x="607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5400" cap="flat">
              <a:solidFill>
                <a:srgbClr val="0D0D0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7130901" y="3287217"/>
              <a:ext cx="963613" cy="525463"/>
            </a:xfrm>
            <a:custGeom>
              <a:avLst/>
              <a:gdLst/>
              <a:ahLst/>
              <a:cxnLst>
                <a:cxn ang="0">
                  <a:pos x="0" y="331"/>
                </a:cxn>
                <a:cxn ang="0">
                  <a:pos x="303" y="0"/>
                </a:cxn>
                <a:cxn ang="0">
                  <a:pos x="607" y="331"/>
                </a:cxn>
                <a:cxn ang="0">
                  <a:pos x="0" y="331"/>
                </a:cxn>
              </a:cxnLst>
              <a:rect l="0" t="0" r="r" b="b"/>
              <a:pathLst>
                <a:path w="607" h="331">
                  <a:moveTo>
                    <a:pt x="0" y="331"/>
                  </a:moveTo>
                  <a:lnTo>
                    <a:pt x="303" y="0"/>
                  </a:lnTo>
                  <a:lnTo>
                    <a:pt x="607" y="331"/>
                  </a:lnTo>
                  <a:lnTo>
                    <a:pt x="0" y="331"/>
                  </a:lnTo>
                  <a:close/>
                </a:path>
              </a:pathLst>
            </a:custGeom>
            <a:noFill/>
            <a:ln w="25400" cap="flat">
              <a:solidFill>
                <a:srgbClr val="0D0D0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7130901" y="2753817"/>
              <a:ext cx="481013" cy="10588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3" y="333"/>
                </a:cxn>
                <a:cxn ang="0">
                  <a:pos x="0" y="667"/>
                </a:cxn>
                <a:cxn ang="0">
                  <a:pos x="0" y="0"/>
                </a:cxn>
              </a:cxnLst>
              <a:rect l="0" t="0" r="r" b="b"/>
              <a:pathLst>
                <a:path w="303" h="667">
                  <a:moveTo>
                    <a:pt x="0" y="0"/>
                  </a:moveTo>
                  <a:lnTo>
                    <a:pt x="303" y="333"/>
                  </a:lnTo>
                  <a:lnTo>
                    <a:pt x="0" y="66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5400" cap="flat">
              <a:solidFill>
                <a:srgbClr val="0D0D0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034" name="Freeform 10"/>
            <p:cNvSpPr>
              <a:spLocks/>
            </p:cNvSpPr>
            <p:nvPr/>
          </p:nvSpPr>
          <p:spPr bwMode="auto">
            <a:xfrm>
              <a:off x="7611914" y="2753817"/>
              <a:ext cx="482600" cy="1058863"/>
            </a:xfrm>
            <a:custGeom>
              <a:avLst/>
              <a:gdLst/>
              <a:ahLst/>
              <a:cxnLst>
                <a:cxn ang="0">
                  <a:pos x="304" y="667"/>
                </a:cxn>
                <a:cxn ang="0">
                  <a:pos x="0" y="333"/>
                </a:cxn>
                <a:cxn ang="0">
                  <a:pos x="304" y="0"/>
                </a:cxn>
                <a:cxn ang="0">
                  <a:pos x="304" y="667"/>
                </a:cxn>
              </a:cxnLst>
              <a:rect l="0" t="0" r="r" b="b"/>
              <a:pathLst>
                <a:path w="304" h="667">
                  <a:moveTo>
                    <a:pt x="304" y="667"/>
                  </a:moveTo>
                  <a:lnTo>
                    <a:pt x="0" y="333"/>
                  </a:lnTo>
                  <a:lnTo>
                    <a:pt x="304" y="0"/>
                  </a:lnTo>
                  <a:lnTo>
                    <a:pt x="304" y="667"/>
                  </a:lnTo>
                  <a:close/>
                </a:path>
              </a:pathLst>
            </a:custGeom>
            <a:noFill/>
            <a:ln w="25400" cap="flat">
              <a:solidFill>
                <a:srgbClr val="0D0D0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18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900807"/>
          </a:xfrm>
        </p:spPr>
        <p:txBody>
          <a:bodyPr>
            <a:normAutofit fontScale="92500" lnSpcReduction="10000"/>
          </a:bodyPr>
          <a:lstStyle/>
          <a:p>
            <a:r>
              <a:rPr lang="en-CA" sz="2600" dirty="0" smtClean="0"/>
              <a:t>Yaw (longitude) </a:t>
            </a:r>
            <a:r>
              <a:rPr lang="el-GR" sz="2600" dirty="0" smtClean="0"/>
              <a:t>ψ</a:t>
            </a:r>
            <a:r>
              <a:rPr lang="en-CA" sz="2600" dirty="0" smtClean="0"/>
              <a:t> and Pitch (latitude)</a:t>
            </a:r>
            <a:r>
              <a:rPr lang="el-GR" sz="2600" dirty="0" smtClean="0"/>
              <a:t>θ</a:t>
            </a:r>
            <a:endParaRPr lang="en-CA" sz="2600" dirty="0" smtClean="0"/>
          </a:p>
          <a:p>
            <a:pPr lvl="1"/>
            <a:r>
              <a:rPr lang="en-CA" sz="2200" dirty="0" smtClean="0"/>
              <a:t>The orientation angles to indicate the center of the viewport.</a:t>
            </a:r>
          </a:p>
          <a:p>
            <a:r>
              <a:rPr lang="en-CA" sz="2600" dirty="0" err="1" smtClean="0"/>
              <a:t>hFOV</a:t>
            </a:r>
            <a:r>
              <a:rPr lang="en-CA" sz="2600" dirty="0" smtClean="0"/>
              <a:t> (horizontal FOV) and </a:t>
            </a:r>
            <a:r>
              <a:rPr lang="en-CA" sz="2600" dirty="0" err="1" smtClean="0"/>
              <a:t>vFOV</a:t>
            </a:r>
            <a:r>
              <a:rPr lang="en-CA" sz="2600" dirty="0" smtClean="0"/>
              <a:t> (vertical FOV)</a:t>
            </a:r>
          </a:p>
          <a:p>
            <a:pPr lvl="1"/>
            <a:r>
              <a:rPr lang="en-CA" sz="2200" dirty="0" smtClean="0"/>
              <a:t>The size of the window around the center of a viewport.</a:t>
            </a:r>
          </a:p>
          <a:p>
            <a:r>
              <a:rPr lang="en-CA" sz="2600" dirty="0" smtClean="0"/>
              <a:t>Window-sized S-PSNR calculation</a:t>
            </a:r>
          </a:p>
          <a:p>
            <a:endParaRPr lang="en-CA" sz="2400" dirty="0" smtClean="0"/>
          </a:p>
          <a:p>
            <a:endParaRPr lang="en-US" sz="2400" dirty="0" smtClean="0"/>
          </a:p>
        </p:txBody>
      </p:sp>
      <p:sp>
        <p:nvSpPr>
          <p:cNvPr id="23" name="Title 1"/>
          <p:cNvSpPr>
            <a:spLocks noGrp="1"/>
          </p:cNvSpPr>
          <p:nvPr>
            <p:ph type="title"/>
          </p:nvPr>
        </p:nvSpPr>
        <p:spPr>
          <a:xfrm>
            <a:off x="457200" y="557808"/>
            <a:ext cx="8229600" cy="1143000"/>
          </a:xfrm>
        </p:spPr>
        <p:txBody>
          <a:bodyPr/>
          <a:lstStyle/>
          <a:p>
            <a:r>
              <a:rPr lang="en-CA" dirty="0" smtClean="0"/>
              <a:t>Window-sized S-PSNR</a:t>
            </a:r>
            <a:endParaRPr lang="zh-TW" alt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1763688" y="3861048"/>
            <a:ext cx="5400600" cy="2700000"/>
            <a:chOff x="2915816" y="4077072"/>
            <a:chExt cx="5400600" cy="2700000"/>
          </a:xfrm>
        </p:grpSpPr>
        <p:sp>
          <p:nvSpPr>
            <p:cNvPr id="12" name="矩形 11"/>
            <p:cNvSpPr/>
            <p:nvPr/>
          </p:nvSpPr>
          <p:spPr>
            <a:xfrm>
              <a:off x="2915816" y="4077072"/>
              <a:ext cx="5400000" cy="2700000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4" name="直接连接符 13"/>
            <p:cNvCxnSpPr>
              <a:stCxn id="12" idx="1"/>
              <a:endCxn id="12" idx="3"/>
            </p:cNvCxnSpPr>
            <p:nvPr/>
          </p:nvCxnSpPr>
          <p:spPr>
            <a:xfrm>
              <a:off x="2915816" y="5427072"/>
              <a:ext cx="5400000" cy="0"/>
            </a:xfrm>
            <a:prstGeom prst="line">
              <a:avLst/>
            </a:prstGeom>
            <a:ln>
              <a:solidFill>
                <a:srgbClr val="0070C0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>
              <a:stCxn id="12" idx="0"/>
              <a:endCxn id="12" idx="2"/>
            </p:cNvCxnSpPr>
            <p:nvPr/>
          </p:nvCxnSpPr>
          <p:spPr>
            <a:xfrm>
              <a:off x="5615816" y="4077072"/>
              <a:ext cx="0" cy="2700000"/>
            </a:xfrm>
            <a:prstGeom prst="line">
              <a:avLst/>
            </a:prstGeom>
            <a:ln>
              <a:solidFill>
                <a:srgbClr val="0070C0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5580112" y="5445224"/>
              <a:ext cx="13681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7030A0"/>
                  </a:solidFill>
                </a:rPr>
                <a:t>(</a:t>
              </a:r>
              <a:r>
                <a:rPr lang="el-GR" dirty="0" smtClean="0">
                  <a:solidFill>
                    <a:srgbClr val="7030A0"/>
                  </a:solidFill>
                </a:rPr>
                <a:t>ψ</a:t>
              </a:r>
              <a:r>
                <a:rPr lang="en-US" dirty="0" smtClean="0">
                  <a:solidFill>
                    <a:srgbClr val="7030A0"/>
                  </a:solidFill>
                </a:rPr>
                <a:t>, </a:t>
              </a:r>
              <a:r>
                <a:rPr lang="el-GR" dirty="0" smtClean="0">
                  <a:solidFill>
                    <a:srgbClr val="7030A0"/>
                  </a:solidFill>
                </a:rPr>
                <a:t>θ</a:t>
              </a:r>
              <a:r>
                <a:rPr lang="en-US" dirty="0" smtClean="0">
                  <a:solidFill>
                    <a:srgbClr val="7030A0"/>
                  </a:solidFill>
                </a:rPr>
                <a:t>)</a:t>
              </a:r>
              <a:endParaRPr lang="en-US" dirty="0">
                <a:solidFill>
                  <a:srgbClr val="7030A0"/>
                </a:solidFill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5508104" y="5301208"/>
              <a:ext cx="216024" cy="216024"/>
              <a:chOff x="4211960" y="5301208"/>
              <a:chExt cx="216024" cy="216024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4211960" y="5301208"/>
                <a:ext cx="216024" cy="216024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rot="5400000">
                <a:off x="4211960" y="5301208"/>
                <a:ext cx="216024" cy="216024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4860032" y="4077072"/>
              <a:ext cx="0" cy="2700000"/>
            </a:xfrm>
            <a:prstGeom prst="line">
              <a:avLst/>
            </a:prstGeom>
            <a:ln>
              <a:solidFill>
                <a:srgbClr val="FFC000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6372200" y="4077072"/>
              <a:ext cx="0" cy="2700000"/>
            </a:xfrm>
            <a:prstGeom prst="line">
              <a:avLst/>
            </a:prstGeom>
            <a:ln>
              <a:solidFill>
                <a:srgbClr val="FFC000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H="1">
              <a:off x="2915816" y="4941168"/>
              <a:ext cx="5400600" cy="0"/>
            </a:xfrm>
            <a:prstGeom prst="line">
              <a:avLst/>
            </a:prstGeom>
            <a:ln>
              <a:solidFill>
                <a:srgbClr val="FFC000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H="1">
              <a:off x="2915816" y="5877272"/>
              <a:ext cx="5400600" cy="0"/>
            </a:xfrm>
            <a:prstGeom prst="line">
              <a:avLst/>
            </a:prstGeom>
            <a:ln>
              <a:solidFill>
                <a:srgbClr val="FFC000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矩形 24"/>
            <p:cNvSpPr/>
            <p:nvPr/>
          </p:nvSpPr>
          <p:spPr>
            <a:xfrm>
              <a:off x="4860032" y="4941168"/>
              <a:ext cx="1512168" cy="936104"/>
            </a:xfrm>
            <a:prstGeom prst="rect">
              <a:avLst/>
            </a:prstGeom>
            <a:noFill/>
            <a:ln w="57150">
              <a:solidFill>
                <a:srgbClr val="92D050"/>
              </a:solidFill>
              <a:prstDash val="soli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9" name="直接箭头连接符 38"/>
            <p:cNvCxnSpPr/>
            <p:nvPr/>
          </p:nvCxnSpPr>
          <p:spPr>
            <a:xfrm>
              <a:off x="4860032" y="6597352"/>
              <a:ext cx="1512168" cy="0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39"/>
            <p:cNvSpPr txBox="1"/>
            <p:nvPr/>
          </p:nvSpPr>
          <p:spPr>
            <a:xfrm>
              <a:off x="5220072" y="6300028"/>
              <a:ext cx="7200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 smtClean="0"/>
                <a:t>hFOV</a:t>
              </a:r>
              <a:endParaRPr lang="en-US" dirty="0"/>
            </a:p>
          </p:txBody>
        </p:sp>
        <p:cxnSp>
          <p:nvCxnSpPr>
            <p:cNvPr id="41" name="直接箭头连接符 40"/>
            <p:cNvCxnSpPr/>
            <p:nvPr/>
          </p:nvCxnSpPr>
          <p:spPr>
            <a:xfrm>
              <a:off x="3174231" y="4941168"/>
              <a:ext cx="0" cy="936104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43"/>
            <p:cNvSpPr txBox="1"/>
            <p:nvPr/>
          </p:nvSpPr>
          <p:spPr>
            <a:xfrm>
              <a:off x="3102223" y="5157192"/>
              <a:ext cx="461665" cy="57606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dirty="0" err="1" smtClean="0"/>
                <a:t>vFOV</a:t>
              </a:r>
              <a:endParaRPr lang="en-US" dirty="0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2915816" y="4077072"/>
              <a:ext cx="11521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ERP map</a:t>
              </a:r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18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r>
              <a:rPr lang="en-CA" sz="2400" dirty="0" smtClean="0"/>
              <a:t>6 viewports are selected to demonstrate the coding efficiency </a:t>
            </a:r>
          </a:p>
          <a:p>
            <a:pPr lvl="1"/>
            <a:r>
              <a:rPr lang="en-CA" sz="2000" dirty="0" smtClean="0"/>
              <a:t>(yaw, pitch): </a:t>
            </a:r>
            <a:r>
              <a:rPr lang="en-CA" sz="2000" dirty="0" smtClean="0">
                <a:solidFill>
                  <a:srgbClr val="00B0F0"/>
                </a:solidFill>
              </a:rPr>
              <a:t>(0, 0)</a:t>
            </a:r>
            <a:r>
              <a:rPr lang="en-CA" sz="2000" dirty="0" smtClean="0"/>
              <a:t>,</a:t>
            </a:r>
            <a:r>
              <a:rPr lang="en-CA" sz="2000" dirty="0" smtClean="0">
                <a:solidFill>
                  <a:srgbClr val="00B0F0"/>
                </a:solidFill>
              </a:rPr>
              <a:t> (90, 0)</a:t>
            </a:r>
            <a:r>
              <a:rPr lang="en-CA" sz="2000" dirty="0" smtClean="0"/>
              <a:t>,</a:t>
            </a:r>
            <a:r>
              <a:rPr lang="en-CA" sz="2000" dirty="0" smtClean="0">
                <a:solidFill>
                  <a:srgbClr val="00B0F0"/>
                </a:solidFill>
              </a:rPr>
              <a:t> (180, 0)</a:t>
            </a:r>
            <a:r>
              <a:rPr lang="en-CA" sz="2000" dirty="0" smtClean="0"/>
              <a:t>,</a:t>
            </a:r>
            <a:r>
              <a:rPr lang="en-CA" sz="2000" dirty="0" smtClean="0">
                <a:solidFill>
                  <a:srgbClr val="00B0F0"/>
                </a:solidFill>
              </a:rPr>
              <a:t> (270, 0)</a:t>
            </a:r>
            <a:r>
              <a:rPr lang="en-CA" sz="2000" dirty="0" smtClean="0"/>
              <a:t>,</a:t>
            </a:r>
            <a:r>
              <a:rPr lang="en-CA" sz="2000" dirty="0" smtClean="0">
                <a:solidFill>
                  <a:srgbClr val="00B0F0"/>
                </a:solidFill>
              </a:rPr>
              <a:t> (0, 90)</a:t>
            </a:r>
            <a:r>
              <a:rPr lang="en-CA" sz="2000" dirty="0" smtClean="0"/>
              <a:t>, and </a:t>
            </a:r>
            <a:r>
              <a:rPr lang="en-CA" sz="2000" dirty="0" smtClean="0">
                <a:solidFill>
                  <a:srgbClr val="00B0F0"/>
                </a:solidFill>
              </a:rPr>
              <a:t>(0, -90)</a:t>
            </a:r>
            <a:r>
              <a:rPr lang="en-CA" sz="2000" dirty="0" smtClean="0"/>
              <a:t>.</a:t>
            </a:r>
          </a:p>
          <a:p>
            <a:pPr lvl="1"/>
            <a:r>
              <a:rPr lang="en-CA" sz="2000" dirty="0" smtClean="0"/>
              <a:t>The BD-rate results are obtained by the averaged coding bit-rates and window-sized S-PSNR values.</a:t>
            </a:r>
            <a:endParaRPr lang="en-US" sz="2000" dirty="0" smtClean="0"/>
          </a:p>
        </p:txBody>
      </p:sp>
      <p:sp>
        <p:nvSpPr>
          <p:cNvPr id="23" name="Title 1"/>
          <p:cNvSpPr>
            <a:spLocks noGrp="1"/>
          </p:cNvSpPr>
          <p:nvPr>
            <p:ph type="title"/>
          </p:nvPr>
        </p:nvSpPr>
        <p:spPr>
          <a:xfrm>
            <a:off x="457200" y="55780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TW" dirty="0" smtClean="0"/>
              <a:t>Experimental Results</a:t>
            </a:r>
            <a:br>
              <a:rPr lang="en-US" altLang="zh-TW" dirty="0" smtClean="0"/>
            </a:br>
            <a:r>
              <a:rPr lang="en-US" altLang="zh-TW" dirty="0" smtClean="0"/>
              <a:t>(</a:t>
            </a:r>
            <a:r>
              <a:rPr lang="en-US" dirty="0" smtClean="0"/>
              <a:t>Window-sized S-PSNR-</a:t>
            </a:r>
            <a:r>
              <a:rPr lang="en-US" dirty="0" smtClean="0">
                <a:solidFill>
                  <a:srgbClr val="FF0000"/>
                </a:solidFill>
              </a:rPr>
              <a:t>NN</a:t>
            </a:r>
            <a:r>
              <a:rPr lang="en-US" dirty="0" smtClean="0"/>
              <a:t>)</a:t>
            </a:r>
            <a:endParaRPr lang="zh-TW" alt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259632" y="3140968"/>
          <a:ext cx="7272808" cy="3528396"/>
        </p:xfrm>
        <a:graphic>
          <a:graphicData uri="http://schemas.openxmlformats.org/drawingml/2006/table">
            <a:tbl>
              <a:tblPr/>
              <a:tblGrid>
                <a:gridCol w="1170108"/>
                <a:gridCol w="708524"/>
                <a:gridCol w="674272"/>
                <a:gridCol w="674272"/>
                <a:gridCol w="674272"/>
                <a:gridCol w="674272"/>
                <a:gridCol w="674272"/>
                <a:gridCol w="674272"/>
                <a:gridCol w="674272"/>
                <a:gridCol w="674272"/>
              </a:tblGrid>
              <a:tr h="196325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 err="1">
                          <a:latin typeface="Arial"/>
                          <a:ea typeface="PMingLiU"/>
                        </a:rPr>
                        <a:t>hFOV</a:t>
                      </a:r>
                      <a:r>
                        <a:rPr lang="en-CA" sz="1200" dirty="0">
                          <a:latin typeface="Arial"/>
                          <a:ea typeface="PMingLiU"/>
                        </a:rPr>
                        <a:t> = </a:t>
                      </a:r>
                      <a:r>
                        <a:rPr lang="en-CA" sz="1200" dirty="0" err="1">
                          <a:latin typeface="Arial"/>
                          <a:ea typeface="PMingLiU"/>
                        </a:rPr>
                        <a:t>vFOV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latin typeface="Arial"/>
                          <a:ea typeface="PMingLiU"/>
                        </a:rPr>
                        <a:t>ERP vs. TSP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latin typeface="Arial"/>
                          <a:ea typeface="PMingLiU"/>
                        </a:rPr>
                        <a:t>ERP vs. Proposed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latin typeface="Arial"/>
                          <a:ea typeface="PMingLiU"/>
                        </a:rPr>
                        <a:t>TSP vs. Proposed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63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latin typeface="Arial"/>
                          <a:ea typeface="PMingLiU"/>
                        </a:rPr>
                        <a:t>Y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latin typeface="Arial"/>
                          <a:ea typeface="PMingLiU"/>
                        </a:rPr>
                        <a:t>U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latin typeface="Arial"/>
                          <a:ea typeface="PMingLiU"/>
                        </a:rPr>
                        <a:t>V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latin typeface="Arial"/>
                          <a:ea typeface="PMingLiU"/>
                        </a:rPr>
                        <a:t>Y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latin typeface="Arial"/>
                          <a:ea typeface="PMingLiU"/>
                        </a:rPr>
                        <a:t>U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latin typeface="Arial"/>
                          <a:ea typeface="PMingLiU"/>
                        </a:rPr>
                        <a:t>V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latin typeface="Arial"/>
                          <a:ea typeface="PMingLiU"/>
                        </a:rPr>
                        <a:t>Y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latin typeface="Arial"/>
                          <a:ea typeface="PMingLiU"/>
                        </a:rPr>
                        <a:t>U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latin typeface="Arial"/>
                          <a:ea typeface="PMingLiU"/>
                        </a:rPr>
                        <a:t>V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3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latin typeface="Arial"/>
                          <a:ea typeface="PMingLiU"/>
                        </a:rPr>
                        <a:t>70</a:t>
                      </a:r>
                      <a:r>
                        <a:rPr lang="en-CA" sz="1200" baseline="30000" dirty="0">
                          <a:latin typeface="Arial"/>
                          <a:ea typeface="PMingLiU"/>
                        </a:rPr>
                        <a:t>o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-44.6%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-44.9%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-45.7%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-51.2%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-51.4%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-52.1%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-11.8%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-11.7%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-11.8%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3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latin typeface="Arial"/>
                          <a:ea typeface="PMingLiU"/>
                        </a:rPr>
                        <a:t>80</a:t>
                      </a:r>
                      <a:r>
                        <a:rPr lang="en-CA" sz="1200" baseline="30000" dirty="0">
                          <a:latin typeface="Arial"/>
                          <a:ea typeface="PMingLiU"/>
                        </a:rPr>
                        <a:t>o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-47.0%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-47.8%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-48.5%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-54.8%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-54.5%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-55.0%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-14.7%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-12.9%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-12.5%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3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latin typeface="Arial"/>
                          <a:ea typeface="PMingLiU"/>
                        </a:rPr>
                        <a:t>90</a:t>
                      </a:r>
                      <a:r>
                        <a:rPr lang="en-CA" sz="1200" baseline="30000" dirty="0">
                          <a:latin typeface="Arial"/>
                          <a:ea typeface="PMingLiU"/>
                        </a:rPr>
                        <a:t>o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-44.4%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-46.3%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-47.8%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-57.5%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-56.9%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-57.2%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-23.5%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-19.6%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-17.9%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3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latin typeface="Arial"/>
                          <a:ea typeface="PMingLiU"/>
                        </a:rPr>
                        <a:t>100</a:t>
                      </a:r>
                      <a:r>
                        <a:rPr lang="en-CA" sz="1200" baseline="30000" dirty="0">
                          <a:latin typeface="Arial"/>
                          <a:ea typeface="PMingLiU"/>
                        </a:rPr>
                        <a:t>o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-32.9%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-39.7%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-42.2%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-57.5%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-57.0%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-57.4%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-36.8%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-29.0%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-26.5%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3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latin typeface="Arial"/>
                          <a:ea typeface="PMingLiU"/>
                        </a:rPr>
                        <a:t>110</a:t>
                      </a:r>
                      <a:r>
                        <a:rPr lang="en-CA" sz="1200" baseline="30000" dirty="0">
                          <a:latin typeface="Arial"/>
                          <a:ea typeface="PMingLiU"/>
                        </a:rPr>
                        <a:t>o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-22.3%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-34.4%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-37.3%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-53.6%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-54.4%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-54.9%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-40.7%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-30.4%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-28.1%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3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latin typeface="Arial"/>
                          <a:ea typeface="PMingLiU"/>
                        </a:rPr>
                        <a:t>120</a:t>
                      </a:r>
                      <a:r>
                        <a:rPr lang="en-CA" sz="1200" baseline="30000" dirty="0">
                          <a:latin typeface="Arial"/>
                          <a:ea typeface="PMingLiU"/>
                        </a:rPr>
                        <a:t>o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-10.0%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-28.6%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-32.1%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-46.2%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-49.5%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-50.5%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-41.1%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-29.3%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-27.2%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3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latin typeface="Arial"/>
                          <a:ea typeface="PMingLiU"/>
                        </a:rPr>
                        <a:t>130</a:t>
                      </a:r>
                      <a:r>
                        <a:rPr lang="en-CA" sz="1200" baseline="30000" dirty="0">
                          <a:latin typeface="Arial"/>
                          <a:ea typeface="PMingLiU"/>
                        </a:rPr>
                        <a:t>o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3.4%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-23.0%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-26.8%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-35.0%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-43.3%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-44.8%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-38.6%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-26.4%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-24.6%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3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latin typeface="Arial"/>
                          <a:ea typeface="PMingLiU"/>
                        </a:rPr>
                        <a:t>140</a:t>
                      </a:r>
                      <a:r>
                        <a:rPr lang="en-CA" sz="1200" baseline="30000" dirty="0">
                          <a:latin typeface="Arial"/>
                          <a:ea typeface="PMingLiU"/>
                        </a:rPr>
                        <a:t>o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21.4%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-17.3%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-21.3%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-17.6%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-36.0%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-37.8%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-33.6%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-22.6%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-21.0%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3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latin typeface="Arial"/>
                          <a:ea typeface="PMingLiU"/>
                        </a:rPr>
                        <a:t>150</a:t>
                      </a:r>
                      <a:r>
                        <a:rPr lang="en-CA" sz="1200" baseline="30000" dirty="0">
                          <a:latin typeface="Arial"/>
                          <a:ea typeface="PMingLiU"/>
                        </a:rPr>
                        <a:t>o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42.2%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-11.7%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-15.9%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6.9%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-27.8%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-30.0%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-25.5%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-18.1%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-16.8%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3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latin typeface="Arial"/>
                          <a:ea typeface="PMingLiU"/>
                        </a:rPr>
                        <a:t>160</a:t>
                      </a:r>
                      <a:r>
                        <a:rPr lang="en-CA" sz="1200" baseline="30000" dirty="0">
                          <a:latin typeface="Arial"/>
                          <a:ea typeface="PMingLiU"/>
                        </a:rPr>
                        <a:t>o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65.4%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-6.7%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-11.0%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44.9%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-18.9%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-21.7%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-11.8%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-12.8%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-11.9%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3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latin typeface="Arial"/>
                          <a:ea typeface="PMingLiU"/>
                        </a:rPr>
                        <a:t>170</a:t>
                      </a:r>
                      <a:r>
                        <a:rPr lang="en-CA" sz="1200" baseline="30000" dirty="0">
                          <a:latin typeface="Arial"/>
                          <a:ea typeface="PMingLiU"/>
                        </a:rPr>
                        <a:t>o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94.2%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-2.4%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-6.4%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N/A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N/A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N/A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7.5%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-7.5%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-6.6%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3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latin typeface="Arial"/>
                          <a:ea typeface="PMingLiU"/>
                        </a:rPr>
                        <a:t>180</a:t>
                      </a:r>
                      <a:r>
                        <a:rPr lang="en-CA" sz="1200" baseline="30000" dirty="0">
                          <a:latin typeface="Arial"/>
                          <a:ea typeface="PMingLiU"/>
                        </a:rPr>
                        <a:t>o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137.5%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1.2%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-2.6%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N/A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N/A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N/A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29.6%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-2.0%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PMingLiU"/>
                        </a:rPr>
                        <a:t>-0.9%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9846">
                <a:tc gridSpan="10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latin typeface="Arial"/>
                          <a:ea typeface="PMingLiU"/>
                        </a:rPr>
                        <a:t>Note: 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latin typeface="Arial"/>
                          <a:ea typeface="PMingLiU"/>
                        </a:rPr>
                        <a:t>1. A vs. B represents that A is anchor projection and B is tested projection.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latin typeface="Arial"/>
                          <a:ea typeface="PMingLiU"/>
                        </a:rPr>
                        <a:t>2. Several fields are N/A because the BD-rate performance cannot be calculated.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ediaTek-Confidential_B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MediaTek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_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1_MediaTek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2_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MediaTek-Confidential_A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3_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MediaTek-Confidential_B</Template>
  <TotalTime>2112</TotalTime>
  <Words>1314</Words>
  <Application>Microsoft Office PowerPoint</Application>
  <PresentationFormat>On-screen Show (4:3)</PresentationFormat>
  <Paragraphs>346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8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MediaTek-Confidential_B</vt:lpstr>
      <vt:lpstr>Custom Design</vt:lpstr>
      <vt:lpstr>MediaTek</vt:lpstr>
      <vt:lpstr>1_Custom Design</vt:lpstr>
      <vt:lpstr>1_MediaTek</vt:lpstr>
      <vt:lpstr>2_Custom Design</vt:lpstr>
      <vt:lpstr>MediaTek-Confidential_A</vt:lpstr>
      <vt:lpstr>3_Custom Design</vt:lpstr>
      <vt:lpstr>AHG 8: A viewport-based pyramid projection for VR360 video streaming</vt:lpstr>
      <vt:lpstr>Overall Summary</vt:lpstr>
      <vt:lpstr>Viewport-based Projection</vt:lpstr>
      <vt:lpstr>Pyramid Projection</vt:lpstr>
      <vt:lpstr>Compact Pyramid Layout</vt:lpstr>
      <vt:lpstr>Non-uniform mapping curve</vt:lpstr>
      <vt:lpstr>Viewport Image</vt:lpstr>
      <vt:lpstr>Window-sized S-PSNR</vt:lpstr>
      <vt:lpstr>Experimental Results (Window-sized S-PSNR-NN)</vt:lpstr>
      <vt:lpstr>Experimental Results (Window-sized S-PSNR-I)</vt:lpstr>
      <vt:lpstr>Conclusions</vt:lpstr>
      <vt:lpstr>Slide 12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Title (Confidential A)</dc:title>
  <dc:creator>yuwen</dc:creator>
  <cp:lastModifiedBy>JL Lin (林建良)</cp:lastModifiedBy>
  <cp:revision>155</cp:revision>
  <dcterms:created xsi:type="dcterms:W3CDTF">2014-03-11T04:25:26Z</dcterms:created>
  <dcterms:modified xsi:type="dcterms:W3CDTF">2017-01-15T08:51:02Z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