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3" r:id="rId5"/>
    <p:sldMasterId id="2147483686" r:id="rId6"/>
    <p:sldMasterId id="2147483699" r:id="rId7"/>
    <p:sldMasterId id="2147483712" r:id="rId8"/>
    <p:sldMasterId id="2147483726" r:id="rId9"/>
    <p:sldMasterId id="2147483739" r:id="rId10"/>
    <p:sldMasterId id="2147483752" r:id="rId11"/>
  </p:sldMasterIdLst>
  <p:notesMasterIdLst>
    <p:notesMasterId r:id="rId20"/>
  </p:notesMasterIdLst>
  <p:handoutMasterIdLst>
    <p:handoutMasterId r:id="rId21"/>
  </p:handoutMasterIdLst>
  <p:sldIdLst>
    <p:sldId id="272" r:id="rId12"/>
    <p:sldId id="349" r:id="rId13"/>
    <p:sldId id="358" r:id="rId14"/>
    <p:sldId id="317" r:id="rId15"/>
    <p:sldId id="344" r:id="rId16"/>
    <p:sldId id="350" r:id="rId17"/>
    <p:sldId id="351" r:id="rId18"/>
    <p:sldId id="297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5718" autoAdjust="0"/>
  </p:normalViewPr>
  <p:slideViewPr>
    <p:cSldViewPr>
      <p:cViewPr varScale="1">
        <p:scale>
          <a:sx n="74" d="100"/>
          <a:sy n="74" d="100"/>
        </p:scale>
        <p:origin x="3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5540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1388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JVET-E0056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n-ea"/>
                <a:cs typeface="Times New Roman" pitchFamily="18" charset="0"/>
              </a:rPr>
              <a:t>JVET-E0056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675638" y="142852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600" b="0" kern="1200" spc="-150" dirty="0" smtClean="0">
                <a:solidFill>
                  <a:schemeClr val="accent1"/>
                </a:solidFill>
                <a:latin typeface="+mn-lt"/>
                <a:ea typeface="+mj-ea"/>
                <a:cs typeface="Times New Roman" pitchFamily="18" charset="0"/>
              </a:rPr>
              <a:t>JCT3V-I0097</a:t>
            </a:r>
            <a:endParaRPr lang="en-US" altLang="en-US" sz="1600" b="0" kern="1200" spc="-150" dirty="0">
              <a:solidFill>
                <a:schemeClr val="accent1"/>
              </a:solidFill>
              <a:latin typeface="+mn-lt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2017/1/15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2017/1/15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TW" dirty="0" smtClean="0"/>
              <a:t>Hung-</a:t>
            </a:r>
            <a:r>
              <a:rPr lang="en-US" altLang="zh-TW" dirty="0" err="1" smtClean="0"/>
              <a:t>Chih</a:t>
            </a:r>
            <a:r>
              <a:rPr lang="en-US" altLang="zh-TW" dirty="0" smtClean="0"/>
              <a:t> Lin, </a:t>
            </a:r>
            <a:r>
              <a:rPr lang="en-US" altLang="zh-TW" dirty="0"/>
              <a:t>Chao-</a:t>
            </a:r>
            <a:r>
              <a:rPr lang="en-US" altLang="zh-TW" dirty="0" err="1"/>
              <a:t>Chih</a:t>
            </a:r>
            <a:r>
              <a:rPr lang="en-US" altLang="zh-TW" dirty="0"/>
              <a:t> </a:t>
            </a:r>
            <a:r>
              <a:rPr lang="en-US" altLang="zh-TW" dirty="0" smtClean="0"/>
              <a:t>Huang, Chia-Ying Li, </a:t>
            </a:r>
            <a:r>
              <a:rPr lang="en-US" altLang="zh-TW" dirty="0" err="1" smtClean="0"/>
              <a:t>Ya-Hsuan</a:t>
            </a:r>
            <a:r>
              <a:rPr lang="en-US" altLang="zh-TW" dirty="0" smtClean="0"/>
              <a:t> Lee, Jian-Liang Lin, and Shen-Kai Chang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298380" cy="2770497"/>
          </a:xfrm>
        </p:spPr>
        <p:txBody>
          <a:bodyPr>
            <a:noAutofit/>
          </a:bodyPr>
          <a:lstStyle/>
          <a:p>
            <a:r>
              <a:rPr lang="en-US" altLang="zh-TW" sz="5400" dirty="0" smtClean="0"/>
              <a:t>AHG8: </a:t>
            </a:r>
            <a:br>
              <a:rPr lang="en-US" altLang="zh-TW" sz="5400" dirty="0" smtClean="0"/>
            </a:br>
            <a:r>
              <a:rPr lang="en-CA" sz="5400" dirty="0" smtClean="0"/>
              <a:t>An </a:t>
            </a:r>
            <a:r>
              <a:rPr lang="en-CA" sz="5400" dirty="0"/>
              <a:t>improvement on the compact OHP layout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Propose 90-degree rotation on compact OHP </a:t>
            </a:r>
          </a:p>
          <a:p>
            <a:pPr lvl="1"/>
            <a:r>
              <a:rPr lang="en-US" altLang="zh-TW" dirty="0" smtClean="0">
                <a:solidFill>
                  <a:srgbClr val="0070C0"/>
                </a:solidFill>
              </a:rPr>
              <a:t>Higher</a:t>
            </a:r>
            <a:r>
              <a:rPr lang="en-US" altLang="zh-TW" dirty="0" smtClean="0"/>
              <a:t> compression efficiency</a:t>
            </a:r>
          </a:p>
          <a:p>
            <a:pPr lvl="1"/>
            <a:r>
              <a:rPr lang="en-US" altLang="zh-TW" dirty="0" smtClean="0">
                <a:solidFill>
                  <a:srgbClr val="0070C0"/>
                </a:solidFill>
              </a:rPr>
              <a:t>Smaller</a:t>
            </a:r>
            <a:r>
              <a:rPr lang="en-US" altLang="zh-TW" dirty="0" smtClean="0"/>
              <a:t> memory footprint of line buffer</a:t>
            </a:r>
          </a:p>
          <a:p>
            <a:pPr lvl="0"/>
            <a:r>
              <a:rPr lang="en-CA" altLang="zh-TW" dirty="0" smtClean="0"/>
              <a:t>Enhanced coding efficiency in BD-rate reduction</a:t>
            </a:r>
          </a:p>
          <a:p>
            <a:pPr lvl="1"/>
            <a:r>
              <a:rPr lang="en-CA" altLang="zh-TW" dirty="0" smtClean="0"/>
              <a:t>Compared to original COHP layout (JVET-D0142): </a:t>
            </a:r>
            <a:r>
              <a:rPr lang="en-CA" altLang="zh-TW" dirty="0" smtClean="0">
                <a:solidFill>
                  <a:srgbClr val="0070C0"/>
                </a:solidFill>
              </a:rPr>
              <a:t>6.0%</a:t>
            </a:r>
            <a:r>
              <a:rPr lang="en-CA" altLang="zh-TW" dirty="0" smtClean="0"/>
              <a:t> in S-PSNR-NN, </a:t>
            </a:r>
            <a:r>
              <a:rPr lang="en-CA" altLang="zh-TW" dirty="0" smtClean="0">
                <a:solidFill>
                  <a:srgbClr val="0070C0"/>
                </a:solidFill>
              </a:rPr>
              <a:t>5.8%</a:t>
            </a:r>
            <a:r>
              <a:rPr lang="en-CA" altLang="zh-TW" dirty="0" smtClean="0"/>
              <a:t> </a:t>
            </a:r>
            <a:r>
              <a:rPr lang="en-CA" altLang="zh-TW" dirty="0"/>
              <a:t>in </a:t>
            </a:r>
            <a:r>
              <a:rPr lang="en-CA" altLang="zh-TW" dirty="0" smtClean="0"/>
              <a:t>WS-PSNR, </a:t>
            </a:r>
            <a:r>
              <a:rPr lang="en-CA" altLang="zh-TW" dirty="0" smtClean="0">
                <a:solidFill>
                  <a:srgbClr val="0070C0"/>
                </a:solidFill>
              </a:rPr>
              <a:t>6.8%</a:t>
            </a:r>
            <a:r>
              <a:rPr lang="en-CA" altLang="zh-TW" dirty="0" smtClean="0"/>
              <a:t> </a:t>
            </a:r>
            <a:r>
              <a:rPr lang="en-CA" altLang="zh-TW" dirty="0"/>
              <a:t>in </a:t>
            </a:r>
            <a:r>
              <a:rPr lang="en-CA" altLang="zh-TW" dirty="0" smtClean="0"/>
              <a:t>S-PSNR-I, </a:t>
            </a:r>
            <a:r>
              <a:rPr lang="en-CA" altLang="zh-TW" dirty="0" smtClean="0">
                <a:solidFill>
                  <a:srgbClr val="0070C0"/>
                </a:solidFill>
              </a:rPr>
              <a:t>6.6%</a:t>
            </a:r>
            <a:r>
              <a:rPr lang="en-CA" altLang="zh-TW" dirty="0" smtClean="0"/>
              <a:t> </a:t>
            </a:r>
            <a:r>
              <a:rPr lang="en-CA" altLang="zh-TW" dirty="0"/>
              <a:t>in </a:t>
            </a:r>
            <a:r>
              <a:rPr lang="en-CA" altLang="zh-TW" dirty="0" smtClean="0"/>
              <a:t>CPP-PSNR</a:t>
            </a:r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6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Relative Location of Sphere and Octahedron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90-degree rotation</a:t>
            </a:r>
            <a:r>
              <a:rPr lang="en-US" altLang="zh-TW" dirty="0" smtClean="0"/>
              <a:t> on the octahedron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1931836" y="2353639"/>
            <a:ext cx="900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COHP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4644008" y="2435987"/>
            <a:ext cx="416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Proposed 90-degree rotation</a:t>
            </a:r>
            <a:endParaRPr lang="en-US" sz="2400" dirty="0">
              <a:solidFill>
                <a:srgbClr val="002060"/>
              </a:solidFill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5578462" y="4077072"/>
            <a:ext cx="2296127" cy="3108623"/>
            <a:chOff x="6532849" y="2901306"/>
            <a:chExt cx="2296127" cy="3108623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7612456" y="3023470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4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 flipV="1">
              <a:off x="6748360" y="3026256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8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800000">
              <a:off x="7830021" y="4401112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3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9000000">
              <a:off x="7830021" y="3649169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1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613483" y="4025210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2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000000" flipV="1">
              <a:off x="6532851" y="4401112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7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800000" flipV="1">
              <a:off x="6532849" y="3653415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5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 flipV="1">
              <a:off x="6749387" y="4025210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6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7613485" y="5023669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4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5400000" flipV="1">
              <a:off x="6749389" y="5023669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8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7419648" y="2275067"/>
              <a:ext cx="551090" cy="1803568"/>
            </a:xfrm>
            <a:prstGeom prst="rect">
              <a:avLst/>
            </a:prstGeom>
            <a:solidFill>
              <a:srgbClr val="FFFFFF"/>
            </a:solidFill>
            <a:ln w="317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矩形 24"/>
            <p:cNvSpPr/>
            <p:nvPr/>
          </p:nvSpPr>
          <p:spPr>
            <a:xfrm rot="5400000">
              <a:off x="7405366" y="4832600"/>
              <a:ext cx="551090" cy="1803568"/>
            </a:xfrm>
            <a:prstGeom prst="rect">
              <a:avLst/>
            </a:prstGeom>
            <a:solidFill>
              <a:srgbClr val="FFFFFF"/>
            </a:solidFill>
            <a:ln w="317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816817" y="3461559"/>
              <a:ext cx="1728193" cy="2002766"/>
            </a:xfrm>
            <a:prstGeom prst="rect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直線接點 26"/>
            <p:cNvCxnSpPr>
              <a:stCxn id="23" idx="2"/>
            </p:cNvCxnSpPr>
            <p:nvPr/>
          </p:nvCxnSpPr>
          <p:spPr>
            <a:xfrm>
              <a:off x="7680915" y="4956240"/>
              <a:ext cx="864096" cy="508085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>
              <a:endCxn id="16" idx="2"/>
            </p:cNvCxnSpPr>
            <p:nvPr/>
          </p:nvCxnSpPr>
          <p:spPr>
            <a:xfrm flipV="1">
              <a:off x="6816818" y="4957586"/>
              <a:ext cx="864096" cy="506739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>
              <a:stCxn id="20" idx="4"/>
              <a:endCxn id="14" idx="0"/>
            </p:cNvCxnSpPr>
            <p:nvPr/>
          </p:nvCxnSpPr>
          <p:spPr>
            <a:xfrm flipV="1">
              <a:off x="7680911" y="3455519"/>
              <a:ext cx="863071" cy="505518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>
              <a:stCxn id="15" idx="0"/>
              <a:endCxn id="17" idx="4"/>
            </p:cNvCxnSpPr>
            <p:nvPr/>
          </p:nvCxnSpPr>
          <p:spPr>
            <a:xfrm>
              <a:off x="6815790" y="3458305"/>
              <a:ext cx="865124" cy="498486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>
              <a:stCxn id="15" idx="0"/>
              <a:endCxn id="17" idx="2"/>
            </p:cNvCxnSpPr>
            <p:nvPr/>
          </p:nvCxnSpPr>
          <p:spPr>
            <a:xfrm flipV="1">
              <a:off x="6815790" y="3457314"/>
              <a:ext cx="1730245" cy="991"/>
            </a:xfrm>
            <a:prstGeom prst="line">
              <a:avLst/>
            </a:prstGeom>
            <a:ln w="50800">
              <a:solidFill>
                <a:schemeClr val="tx1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>
              <a:off x="6815789" y="5464325"/>
              <a:ext cx="1728193" cy="1"/>
            </a:xfrm>
            <a:prstGeom prst="line">
              <a:avLst/>
            </a:prstGeom>
            <a:ln w="50800">
              <a:solidFill>
                <a:schemeClr val="tx1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504" y="2742849"/>
            <a:ext cx="1720783" cy="22078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" name="群組 69"/>
          <p:cNvGrpSpPr/>
          <p:nvPr/>
        </p:nvGrpSpPr>
        <p:grpSpPr>
          <a:xfrm>
            <a:off x="840463" y="4733273"/>
            <a:ext cx="3095744" cy="2296127"/>
            <a:chOff x="5257617" y="2216281"/>
            <a:chExt cx="3095744" cy="2296127"/>
          </a:xfrm>
        </p:grpSpPr>
        <p:sp>
          <p:nvSpPr>
            <p:cNvPr id="34" name="等腰三角形 33"/>
            <p:cNvSpPr/>
            <p:nvPr/>
          </p:nvSpPr>
          <p:spPr>
            <a:xfrm>
              <a:off x="5299473" y="2501276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4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flipV="1">
              <a:off x="5302259" y="3365372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8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8000000">
              <a:off x="6677115" y="2283711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3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3600000">
              <a:off x="5925172" y="2283711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1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6301213" y="2500249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2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3600000" flipV="1">
              <a:off x="6677115" y="3580881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7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8000000" flipV="1">
              <a:off x="5929418" y="3580883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5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flipV="1">
              <a:off x="6301213" y="3364345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6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>
              <a:off x="7299672" y="2500247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4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7299672" y="3364343"/>
              <a:ext cx="998955" cy="864096"/>
            </a:xfrm>
            <a:prstGeom prst="triangle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>
                  <a:solidFill>
                    <a:srgbClr val="002060"/>
                  </a:solidFill>
                </a:rPr>
                <a:t>8</a:t>
              </a:r>
              <a:endParaRPr lang="en-US" sz="4400" dirty="0">
                <a:solidFill>
                  <a:srgbClr val="002060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257617" y="2448281"/>
              <a:ext cx="551090" cy="1803568"/>
            </a:xfrm>
            <a:prstGeom prst="rect">
              <a:avLst/>
            </a:prstGeom>
            <a:solidFill>
              <a:srgbClr val="FFFFFF"/>
            </a:solidFill>
            <a:ln w="317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7802271" y="2462563"/>
              <a:ext cx="551090" cy="1803568"/>
            </a:xfrm>
            <a:prstGeom prst="rect">
              <a:avLst/>
            </a:prstGeom>
            <a:solidFill>
              <a:srgbClr val="FFFFFF"/>
            </a:solidFill>
            <a:ln w="317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矩形 45"/>
            <p:cNvSpPr/>
            <p:nvPr/>
          </p:nvSpPr>
          <p:spPr>
            <a:xfrm rot="16200000">
              <a:off x="5942278" y="2362961"/>
              <a:ext cx="1728193" cy="2002766"/>
            </a:xfrm>
            <a:prstGeom prst="rect">
              <a:avLst/>
            </a:prstGeom>
            <a:noFill/>
            <a:ln w="1905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直線接點 46"/>
            <p:cNvCxnSpPr>
              <a:stCxn id="43" idx="2"/>
            </p:cNvCxnSpPr>
            <p:nvPr/>
          </p:nvCxnSpPr>
          <p:spPr>
            <a:xfrm rot="16200000">
              <a:off x="7121667" y="2678252"/>
              <a:ext cx="864096" cy="508085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接點 47"/>
            <p:cNvCxnSpPr>
              <a:endCxn id="36" idx="2"/>
            </p:cNvCxnSpPr>
            <p:nvPr/>
          </p:nvCxnSpPr>
          <p:spPr>
            <a:xfrm rot="16200000" flipV="1">
              <a:off x="7122340" y="3543022"/>
              <a:ext cx="864096" cy="506739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接點 48"/>
            <p:cNvCxnSpPr>
              <a:stCxn id="40" idx="4"/>
              <a:endCxn id="34" idx="0"/>
            </p:cNvCxnSpPr>
            <p:nvPr/>
          </p:nvCxnSpPr>
          <p:spPr>
            <a:xfrm rot="16200000" flipV="1">
              <a:off x="5620175" y="2680052"/>
              <a:ext cx="863071" cy="505518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>
              <a:stCxn id="35" idx="0"/>
              <a:endCxn id="37" idx="4"/>
            </p:cNvCxnSpPr>
            <p:nvPr/>
          </p:nvCxnSpPr>
          <p:spPr>
            <a:xfrm rot="16200000">
              <a:off x="5618418" y="3547663"/>
              <a:ext cx="865124" cy="498486"/>
            </a:xfrm>
            <a:prstGeom prst="line">
              <a:avLst/>
            </a:prstGeom>
            <a:ln w="508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接點 51"/>
            <p:cNvCxnSpPr>
              <a:stCxn id="43" idx="2"/>
            </p:cNvCxnSpPr>
            <p:nvPr/>
          </p:nvCxnSpPr>
          <p:spPr>
            <a:xfrm flipV="1">
              <a:off x="7299672" y="2496993"/>
              <a:ext cx="517250" cy="867350"/>
            </a:xfrm>
            <a:prstGeom prst="line">
              <a:avLst/>
            </a:prstGeom>
            <a:ln w="50800">
              <a:solidFill>
                <a:schemeClr val="tx1">
                  <a:lumMod val="5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線接點 52"/>
          <p:cNvCxnSpPr>
            <a:stCxn id="26" idx="1"/>
            <a:endCxn id="18" idx="0"/>
          </p:cNvCxnSpPr>
          <p:nvPr/>
        </p:nvCxnSpPr>
        <p:spPr>
          <a:xfrm flipV="1">
            <a:off x="5862430" y="5633025"/>
            <a:ext cx="1728192" cy="5683"/>
          </a:xfrm>
          <a:prstGeom prst="line">
            <a:avLst/>
          </a:prstGeom>
          <a:ln w="50800">
            <a:solidFill>
              <a:schemeClr val="tx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/>
          <p:cNvCxnSpPr>
            <a:stCxn id="39" idx="4"/>
            <a:endCxn id="43" idx="2"/>
          </p:cNvCxnSpPr>
          <p:nvPr/>
        </p:nvCxnSpPr>
        <p:spPr>
          <a:xfrm flipH="1" flipV="1">
            <a:off x="2882518" y="5881335"/>
            <a:ext cx="500824" cy="865122"/>
          </a:xfrm>
          <a:prstGeom prst="line">
            <a:avLst/>
          </a:prstGeom>
          <a:ln w="50800">
            <a:solidFill>
              <a:schemeClr val="tx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接點 59"/>
          <p:cNvCxnSpPr>
            <a:stCxn id="41" idx="2"/>
            <a:endCxn id="37" idx="2"/>
          </p:cNvCxnSpPr>
          <p:nvPr/>
        </p:nvCxnSpPr>
        <p:spPr>
          <a:xfrm flipH="1" flipV="1">
            <a:off x="1383592" y="5016215"/>
            <a:ext cx="500467" cy="865122"/>
          </a:xfrm>
          <a:prstGeom prst="line">
            <a:avLst/>
          </a:prstGeom>
          <a:ln w="50800">
            <a:solidFill>
              <a:schemeClr val="tx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線接點 62"/>
          <p:cNvCxnSpPr>
            <a:stCxn id="37" idx="4"/>
            <a:endCxn id="35" idx="0"/>
          </p:cNvCxnSpPr>
          <p:nvPr/>
        </p:nvCxnSpPr>
        <p:spPr>
          <a:xfrm flipH="1">
            <a:off x="1384583" y="5881335"/>
            <a:ext cx="498487" cy="865125"/>
          </a:xfrm>
          <a:prstGeom prst="line">
            <a:avLst/>
          </a:prstGeom>
          <a:ln w="50800">
            <a:solidFill>
              <a:schemeClr val="tx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接點 66"/>
          <p:cNvCxnSpPr>
            <a:stCxn id="46" idx="2"/>
            <a:endCxn id="35" idx="3"/>
          </p:cNvCxnSpPr>
          <p:nvPr/>
        </p:nvCxnSpPr>
        <p:spPr>
          <a:xfrm flipH="1">
            <a:off x="1384583" y="5881336"/>
            <a:ext cx="2006021" cy="1028"/>
          </a:xfrm>
          <a:prstGeom prst="line">
            <a:avLst/>
          </a:prstGeom>
          <a:ln w="50800">
            <a:solidFill>
              <a:schemeClr val="tx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ight Arrow 7"/>
          <p:cNvSpPr/>
          <p:nvPr/>
        </p:nvSpPr>
        <p:spPr>
          <a:xfrm>
            <a:off x="4211960" y="4348139"/>
            <a:ext cx="720080" cy="576064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60864"/>
            <a:ext cx="2210671" cy="1720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66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Smaller</a:t>
            </a:r>
            <a:r>
              <a:rPr lang="en-US" altLang="zh-TW" dirty="0" smtClean="0"/>
              <a:t> memory usage of line buffer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Compact OHP Layout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792" y="2420888"/>
            <a:ext cx="3240000" cy="374487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0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73323"/>
            <a:ext cx="3747794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695606" y="5877726"/>
            <a:ext cx="3291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Original COHP Layout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4647089" y="6165758"/>
            <a:ext cx="4389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Proposed 90-degree rotation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658110"/>
              </p:ext>
            </p:extLst>
          </p:nvPr>
        </p:nvGraphicFramePr>
        <p:xfrm>
          <a:off x="709228" y="2862808"/>
          <a:ext cx="8111244" cy="28651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530623"/>
                <a:gridCol w="2034309"/>
                <a:gridCol w="1773156"/>
                <a:gridCol w="1773156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Quality Metric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S-PSNR-NN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-6.0%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-6.8%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-6.9%</a:t>
                      </a:r>
                      <a:endParaRPr lang="en-US" sz="4000" b="1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WS-PSNR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-5.8%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-5.3%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-5.8%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S-PSNR-I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-6.8%</a:t>
                      </a:r>
                      <a:endParaRPr lang="en-US" sz="4000" b="1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-7.0%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-7.3%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CPP-PSNR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-6.6%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-6.2%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-6.8%</a:t>
                      </a:r>
                      <a:endParaRPr lang="en-US" sz="40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289481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</a:rPr>
              <a:t>Compared to COHP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709228" y="5867980"/>
            <a:ext cx="5328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Thanks Samsung for cross-checking. (JVET-E0128)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57200" y="1744133"/>
            <a:ext cx="8229600" cy="4289481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50000"/>
                  </a:schemeClr>
                </a:solidFill>
              </a:rPr>
              <a:t>Compared to COHP2 (JVET-D0021)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Experimental Results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085616"/>
              </p:ext>
            </p:extLst>
          </p:nvPr>
        </p:nvGraphicFramePr>
        <p:xfrm>
          <a:off x="709228" y="3912396"/>
          <a:ext cx="8111244" cy="28651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530623"/>
                <a:gridCol w="2034309"/>
                <a:gridCol w="1773156"/>
                <a:gridCol w="1773156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Quality Metric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8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sz="36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S-PSNR-NN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-5.6%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-9.4%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-9.7%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WS-PSNR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-5.6%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-11.7%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-11.3%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S-PSNR-I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-6.3%</a:t>
                      </a:r>
                      <a:endParaRPr lang="en-US" sz="4000" b="1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-8.7%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-9.3%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32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CPP-PSNR</a:t>
                      </a:r>
                      <a:endParaRPr lang="en-US" sz="4000" b="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-6.5%</a:t>
                      </a:r>
                      <a:endParaRPr lang="en-US" sz="4000" b="1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-9.1%</a:t>
                      </a:r>
                      <a:endParaRPr lang="en-US" sz="4000" b="1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-9.6%</a:t>
                      </a:r>
                      <a:endParaRPr lang="en-US" sz="4000" b="1" dirty="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38" y="2276872"/>
            <a:ext cx="7318878" cy="158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9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sz="3600" dirty="0"/>
              <a:t>Propose </a:t>
            </a:r>
            <a:r>
              <a:rPr lang="en-US" altLang="zh-TW" sz="3600" dirty="0" smtClean="0"/>
              <a:t>90-degree rotation on COHP</a:t>
            </a:r>
            <a:endParaRPr lang="en-US" altLang="zh-TW" sz="3600" dirty="0"/>
          </a:p>
          <a:p>
            <a:pPr lvl="1"/>
            <a:r>
              <a:rPr lang="en-US" altLang="zh-TW" sz="3100" dirty="0" smtClean="0">
                <a:solidFill>
                  <a:srgbClr val="0070C0"/>
                </a:solidFill>
              </a:rPr>
              <a:t>Higher</a:t>
            </a:r>
            <a:r>
              <a:rPr lang="en-US" altLang="zh-TW" sz="3100" dirty="0" smtClean="0"/>
              <a:t> </a:t>
            </a:r>
            <a:r>
              <a:rPr lang="en-US" altLang="zh-TW" sz="3100" dirty="0"/>
              <a:t>compression efficiency</a:t>
            </a:r>
          </a:p>
          <a:p>
            <a:pPr lvl="1"/>
            <a:r>
              <a:rPr lang="en-US" altLang="zh-TW" sz="3100" dirty="0">
                <a:solidFill>
                  <a:srgbClr val="0070C0"/>
                </a:solidFill>
              </a:rPr>
              <a:t>Smaller</a:t>
            </a:r>
            <a:r>
              <a:rPr lang="en-US" altLang="zh-TW" sz="3100" dirty="0"/>
              <a:t> memory footprint of line </a:t>
            </a:r>
            <a:r>
              <a:rPr lang="en-US" altLang="zh-TW" sz="3100" dirty="0" smtClean="0"/>
              <a:t>buffer</a:t>
            </a:r>
          </a:p>
          <a:p>
            <a:pPr lvl="1"/>
            <a:r>
              <a:rPr lang="en-US" altLang="zh-TW" sz="3100" dirty="0" smtClean="0">
                <a:solidFill>
                  <a:srgbClr val="0070C0"/>
                </a:solidFill>
              </a:rPr>
              <a:t>Minimum</a:t>
            </a:r>
            <a:r>
              <a:rPr lang="en-US" altLang="zh-TW" sz="3100" dirty="0" smtClean="0"/>
              <a:t> discontinuous edges</a:t>
            </a:r>
            <a:endParaRPr lang="en-US" altLang="zh-TW" sz="3100" dirty="0"/>
          </a:p>
          <a:p>
            <a:pPr lvl="0"/>
            <a:r>
              <a:rPr lang="en-CA" altLang="zh-TW" sz="3600" dirty="0" smtClean="0"/>
              <a:t>Improved </a:t>
            </a:r>
            <a:r>
              <a:rPr lang="en-CA" altLang="zh-TW" sz="3600" dirty="0"/>
              <a:t>coding efficiency </a:t>
            </a:r>
            <a:r>
              <a:rPr lang="en-CA" altLang="zh-TW" sz="3600" dirty="0" smtClean="0"/>
              <a:t>as compared to COHP layout</a:t>
            </a:r>
            <a:endParaRPr lang="en-CA" altLang="zh-TW" sz="3600" dirty="0"/>
          </a:p>
          <a:p>
            <a:pPr lvl="1"/>
            <a:r>
              <a:rPr lang="en-CA" altLang="zh-TW" sz="3100" dirty="0" smtClean="0">
                <a:solidFill>
                  <a:srgbClr val="0070C0"/>
                </a:solidFill>
              </a:rPr>
              <a:t>6.0</a:t>
            </a:r>
            <a:r>
              <a:rPr lang="en-CA" altLang="zh-TW" sz="3100" dirty="0">
                <a:solidFill>
                  <a:srgbClr val="0070C0"/>
                </a:solidFill>
              </a:rPr>
              <a:t>%</a:t>
            </a:r>
            <a:r>
              <a:rPr lang="en-CA" altLang="zh-TW" sz="3100" dirty="0"/>
              <a:t> in S-PSNR-NN, </a:t>
            </a:r>
            <a:r>
              <a:rPr lang="en-CA" altLang="zh-TW" sz="3100" dirty="0">
                <a:solidFill>
                  <a:srgbClr val="0070C0"/>
                </a:solidFill>
              </a:rPr>
              <a:t>5.8%</a:t>
            </a:r>
            <a:r>
              <a:rPr lang="en-CA" altLang="zh-TW" sz="3100" dirty="0"/>
              <a:t> in WS-PSNR, </a:t>
            </a:r>
            <a:r>
              <a:rPr lang="en-CA" altLang="zh-TW" sz="3100" dirty="0">
                <a:solidFill>
                  <a:srgbClr val="0070C0"/>
                </a:solidFill>
              </a:rPr>
              <a:t>6.8%</a:t>
            </a:r>
            <a:r>
              <a:rPr lang="en-CA" altLang="zh-TW" sz="3100" dirty="0"/>
              <a:t> in S-PSNR-I, </a:t>
            </a:r>
            <a:r>
              <a:rPr lang="en-CA" altLang="zh-TW" sz="3100" dirty="0">
                <a:solidFill>
                  <a:srgbClr val="0070C0"/>
                </a:solidFill>
              </a:rPr>
              <a:t>6.6%</a:t>
            </a:r>
            <a:r>
              <a:rPr lang="en-CA" altLang="zh-TW" sz="3100" dirty="0"/>
              <a:t> in </a:t>
            </a:r>
            <a:r>
              <a:rPr lang="en-CA" altLang="zh-TW" sz="3100" dirty="0" smtClean="0"/>
              <a:t>CPP-PSNR</a:t>
            </a:r>
            <a:endParaRPr lang="zh-TW" alt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C7EDCC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9B79CB7A6DB34CB4073A8ECC4A015C" ma:contentTypeVersion="0" ma:contentTypeDescription="Create a new document." ma:contentTypeScope="" ma:versionID="013266356c9667724e8723ede78bd68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00CDCCC-2047-4F6F-97CF-FD2D46933022}">
  <ds:schemaRefs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BBF048F-3399-44A3-9C61-ADB2E48550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FCDDEF-6DE0-485D-BC47-32BD0CB39B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1397</TotalTime>
  <Words>282</Words>
  <Application>Microsoft Office PowerPoint</Application>
  <PresentationFormat>如螢幕大小 (4:3)</PresentationFormat>
  <Paragraphs>94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8</vt:i4>
      </vt:variant>
      <vt:variant>
        <vt:lpstr>投影片標題</vt:lpstr>
      </vt:variant>
      <vt:variant>
        <vt:i4>8</vt:i4>
      </vt:variant>
    </vt:vector>
  </HeadingPairs>
  <TitlesOfParts>
    <vt:vector size="22" baseType="lpstr">
      <vt:lpstr>SimHei</vt:lpstr>
      <vt:lpstr>新細明體</vt:lpstr>
      <vt:lpstr>Arial</vt:lpstr>
      <vt:lpstr>Calibri</vt:lpstr>
      <vt:lpstr>Times New Roman</vt:lpstr>
      <vt:lpstr>Wingdings</vt:lpstr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AHG8:  An improvement on the compact OHP layout</vt:lpstr>
      <vt:lpstr>Overall Summary</vt:lpstr>
      <vt:lpstr>Relative Location of Sphere and Octahedron</vt:lpstr>
      <vt:lpstr>Compact OHP Layout</vt:lpstr>
      <vt:lpstr>Experimental Results</vt:lpstr>
      <vt:lpstr>Experimental Results</vt:lpstr>
      <vt:lpstr>Conclusions</vt:lpstr>
      <vt:lpstr>PowerPoint 簡報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HungChih Lin (林鴻志)</cp:lastModifiedBy>
  <cp:revision>211</cp:revision>
  <dcterms:created xsi:type="dcterms:W3CDTF">2014-03-11T04:25:26Z</dcterms:created>
  <dcterms:modified xsi:type="dcterms:W3CDTF">2017-01-15T08:07:41Z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  <property fmtid="{D5CDD505-2E9C-101B-9397-08002B2CF9AE}" pid="8" name="ContentTypeId">
    <vt:lpwstr>0x010100E99B79CB7A6DB34CB4073A8ECC4A015C</vt:lpwstr>
  </property>
</Properties>
</file>