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22"/>
  </p:notesMasterIdLst>
  <p:handoutMasterIdLst>
    <p:handoutMasterId r:id="rId23"/>
  </p:handoutMasterIdLst>
  <p:sldIdLst>
    <p:sldId id="366" r:id="rId2"/>
    <p:sldId id="375" r:id="rId3"/>
    <p:sldId id="421" r:id="rId4"/>
    <p:sldId id="406" r:id="rId5"/>
    <p:sldId id="407" r:id="rId6"/>
    <p:sldId id="405" r:id="rId7"/>
    <p:sldId id="402" r:id="rId8"/>
    <p:sldId id="409" r:id="rId9"/>
    <p:sldId id="410" r:id="rId10"/>
    <p:sldId id="412" r:id="rId11"/>
    <p:sldId id="408" r:id="rId12"/>
    <p:sldId id="411" r:id="rId13"/>
    <p:sldId id="413" r:id="rId14"/>
    <p:sldId id="414" r:id="rId15"/>
    <p:sldId id="415" r:id="rId16"/>
    <p:sldId id="416" r:id="rId17"/>
    <p:sldId id="417" r:id="rId18"/>
    <p:sldId id="418" r:id="rId19"/>
    <p:sldId id="419" r:id="rId20"/>
    <p:sldId id="420" r:id="rId21"/>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7057" autoAdjust="0"/>
  </p:normalViewPr>
  <p:slideViewPr>
    <p:cSldViewPr snapToGrid="0" snapToObjects="1">
      <p:cViewPr varScale="1">
        <p:scale>
          <a:sx n="92" d="100"/>
          <a:sy n="92" d="100"/>
        </p:scale>
        <p:origin x="1374" y="66"/>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1/13/2017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1/13/2017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5</a:t>
            </a:r>
            <a:r>
              <a:rPr lang="en-US" sz="1000" kern="1200" baseline="30000" dirty="0" smtClean="0">
                <a:solidFill>
                  <a:schemeClr val="bg1">
                    <a:lumMod val="75000"/>
                  </a:schemeClr>
                </a:solidFill>
                <a:latin typeface="+mn-lt"/>
                <a:ea typeface="+mn-ea"/>
                <a:cs typeface="+mn-cs"/>
              </a:rPr>
              <a:t>th</a:t>
            </a:r>
            <a:r>
              <a:rPr lang="en-US" sz="1000" kern="1200" dirty="0" smtClean="0">
                <a:solidFill>
                  <a:schemeClr val="bg1">
                    <a:lumMod val="75000"/>
                  </a:schemeClr>
                </a:solidFill>
                <a:latin typeface="+mn-lt"/>
                <a:ea typeface="+mn-ea"/>
                <a:cs typeface="+mn-cs"/>
              </a:rPr>
              <a:t> JVET meeting, Geneva,</a:t>
            </a:r>
            <a:r>
              <a:rPr lang="en-US" sz="1000" kern="1200" baseline="0" dirty="0" smtClean="0">
                <a:solidFill>
                  <a:schemeClr val="bg1">
                    <a:lumMod val="75000"/>
                  </a:schemeClr>
                </a:solidFill>
                <a:latin typeface="+mn-lt"/>
                <a:ea typeface="+mn-ea"/>
                <a:cs typeface="+mn-cs"/>
              </a:rPr>
              <a:t> Jan.2017</a:t>
            </a:r>
            <a:endParaRPr lang="en-US" sz="1000" kern="1200" dirty="0" smtClean="0">
              <a:solidFill>
                <a:schemeClr val="bg1">
                  <a:lumMod val="75000"/>
                </a:schemeClr>
              </a:solidFill>
              <a:latin typeface="+mn-lt"/>
              <a:ea typeface="+mn-ea"/>
              <a:cs typeface="+mn-cs"/>
            </a:endParaRP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1/13/2017</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oleObject" Target="../embeddings/oleObject3.bin"/><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1671976"/>
            <a:ext cx="8706075" cy="1481944"/>
          </a:xfrm>
        </p:spPr>
        <p:txBody>
          <a:bodyPr/>
          <a:lstStyle/>
          <a:p>
            <a:r>
              <a:rPr lang="en-US" sz="3600" dirty="0" smtClean="0"/>
              <a:t>JVET-E0055:  “EE6</a:t>
            </a:r>
            <a:r>
              <a:rPr lang="en-US" sz="3600" dirty="0"/>
              <a:t>: Performance evaluation of adaptive scaling of JVET-D0118 for extended color volume </a:t>
            </a:r>
            <a:r>
              <a:rPr lang="en-US" sz="3600" dirty="0" smtClean="0"/>
              <a:t>material”</a:t>
            </a:r>
            <a:endParaRPr lang="en-US" sz="3600" dirty="0"/>
          </a:p>
        </p:txBody>
      </p:sp>
      <p:sp>
        <p:nvSpPr>
          <p:cNvPr id="8" name="Subtitle 7"/>
          <p:cNvSpPr>
            <a:spLocks noGrp="1"/>
          </p:cNvSpPr>
          <p:nvPr>
            <p:ph type="subTitle" idx="1"/>
          </p:nvPr>
        </p:nvSpPr>
        <p:spPr>
          <a:xfrm>
            <a:off x="198934" y="484241"/>
            <a:ext cx="5954528" cy="789447"/>
          </a:xfrm>
        </p:spPr>
        <p:txBody>
          <a:bodyPr/>
          <a:lstStyle/>
          <a:p>
            <a:r>
              <a:rPr lang="en-US" dirty="0" smtClean="0"/>
              <a:t>D. Rusanovskyy, A.K. Ramasubramonian, </a:t>
            </a:r>
            <a:r>
              <a:rPr lang="en-US" dirty="0" err="1" smtClean="0"/>
              <a:t>J.Sole</a:t>
            </a:r>
            <a:r>
              <a:rPr lang="en-US" dirty="0" smtClean="0"/>
              <a:t>, M. Karczewicz</a:t>
            </a:r>
            <a:endParaRPr lang="en-US" dirty="0"/>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4879797"/>
          </a:xfrm>
        </p:spPr>
        <p:txBody>
          <a:bodyPr/>
          <a:lstStyle/>
          <a:p>
            <a:r>
              <a:rPr lang="en-US" dirty="0" smtClean="0"/>
              <a:t>JEM4.0 SW branch</a:t>
            </a:r>
          </a:p>
          <a:p>
            <a:r>
              <a:rPr lang="en-US" dirty="0" err="1" smtClean="0"/>
              <a:t>Luma</a:t>
            </a:r>
            <a:r>
              <a:rPr lang="en-US" dirty="0" smtClean="0"/>
              <a:t> adaptive </a:t>
            </a:r>
            <a:r>
              <a:rPr lang="en-US" dirty="0" err="1" smtClean="0"/>
              <a:t>dQP</a:t>
            </a:r>
            <a:endParaRPr lang="en-US" dirty="0" smtClean="0"/>
          </a:p>
          <a:p>
            <a:pPr lvl="1"/>
            <a:r>
              <a:rPr lang="en-US" dirty="0" err="1"/>
              <a:t>LumaLevelToDeltaQPMode</a:t>
            </a:r>
            <a:r>
              <a:rPr lang="en-US" dirty="0"/>
              <a:t>        </a:t>
            </a:r>
            <a:r>
              <a:rPr lang="en-US" dirty="0" smtClean="0"/>
              <a:t>	: 1</a:t>
            </a:r>
          </a:p>
          <a:p>
            <a:pPr lvl="1"/>
            <a:r>
              <a:rPr lang="en-US" dirty="0" err="1"/>
              <a:t>MaxCuDQPDepth</a:t>
            </a:r>
            <a:r>
              <a:rPr lang="en-US" dirty="0"/>
              <a:t>                 </a:t>
            </a:r>
            <a:r>
              <a:rPr lang="en-US" dirty="0" smtClean="0"/>
              <a:t>		: </a:t>
            </a:r>
            <a:r>
              <a:rPr lang="en-US" dirty="0"/>
              <a:t>0</a:t>
            </a:r>
            <a:endParaRPr lang="en-US" dirty="0" smtClean="0"/>
          </a:p>
          <a:p>
            <a:pPr lvl="1"/>
            <a:r>
              <a:rPr lang="en-US" dirty="0" err="1"/>
              <a:t>isSDR</a:t>
            </a:r>
            <a:r>
              <a:rPr lang="en-US" dirty="0"/>
              <a:t>                         </a:t>
            </a:r>
            <a:r>
              <a:rPr lang="en-US" dirty="0" smtClean="0"/>
              <a:t>			: 0/1</a:t>
            </a:r>
          </a:p>
          <a:p>
            <a:r>
              <a:rPr lang="en-US" dirty="0" err="1" smtClean="0"/>
              <a:t>ChromaQP</a:t>
            </a:r>
            <a:r>
              <a:rPr lang="en-US" dirty="0" smtClean="0"/>
              <a:t> offset</a:t>
            </a:r>
          </a:p>
          <a:p>
            <a:pPr lvl="1"/>
            <a:r>
              <a:rPr lang="en-US" dirty="0" smtClean="0"/>
              <a:t>Subject of native </a:t>
            </a:r>
            <a:r>
              <a:rPr lang="en-US" dirty="0" err="1" smtClean="0"/>
              <a:t>colour</a:t>
            </a:r>
            <a:r>
              <a:rPr lang="en-US" dirty="0" smtClean="0"/>
              <a:t> container</a:t>
            </a:r>
          </a:p>
          <a:p>
            <a:pPr lvl="1"/>
            <a:r>
              <a:rPr lang="en-US" dirty="0" smtClean="0"/>
              <a:t>BT.709 of P3</a:t>
            </a:r>
          </a:p>
          <a:p>
            <a:pPr lvl="1"/>
            <a:r>
              <a:rPr lang="en-US" dirty="0" smtClean="0">
                <a:solidFill>
                  <a:srgbClr val="FF0000"/>
                </a:solidFill>
              </a:rPr>
              <a:t>HDR BT.709 and SDR BT.709?</a:t>
            </a:r>
          </a:p>
          <a:p>
            <a:pPr marL="300038" lvl="1" indent="0">
              <a:buNone/>
            </a:pPr>
            <a:endParaRPr lang="en-US" dirty="0"/>
          </a:p>
          <a:p>
            <a:pPr lvl="1"/>
            <a:r>
              <a:rPr lang="en-US" dirty="0" smtClean="0"/>
              <a:t>Agreed </a:t>
            </a:r>
            <a:r>
              <a:rPr lang="en-US" dirty="0"/>
              <a:t>implementation is yet to be resolved</a:t>
            </a:r>
          </a:p>
          <a:p>
            <a:pPr marL="300038" lvl="1" indent="0">
              <a:buNone/>
            </a:pPr>
            <a:endParaRPr lang="en-US" dirty="0" smtClean="0"/>
          </a:p>
          <a:p>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Experimental setup:</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Key elements of JVET HDR Anchor</a:t>
            </a:r>
            <a:endParaRPr lang="en-US" dirty="0"/>
          </a:p>
        </p:txBody>
      </p:sp>
    </p:spTree>
    <p:extLst>
      <p:ext uri="{BB962C8B-B14F-4D97-AF65-F5344CB8AC3E}">
        <p14:creationId xmlns:p14="http://schemas.microsoft.com/office/powerpoint/2010/main" val="13314943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1835887"/>
          </a:xfrm>
        </p:spPr>
        <p:txBody>
          <a:bodyPr/>
          <a:lstStyle/>
          <a:p>
            <a:r>
              <a:rPr lang="en-US" dirty="0" smtClean="0"/>
              <a:t>Computed objective metrics:</a:t>
            </a:r>
          </a:p>
          <a:p>
            <a:pPr lvl="1"/>
            <a:r>
              <a:rPr lang="en-US" dirty="0" smtClean="0"/>
              <a:t>In </a:t>
            </a:r>
            <a:r>
              <a:rPr lang="en-US" dirty="0" err="1" smtClean="0"/>
              <a:t>YCbCr</a:t>
            </a:r>
            <a:r>
              <a:rPr lang="en-US" dirty="0" smtClean="0"/>
              <a:t>:  PSNR, </a:t>
            </a:r>
            <a:r>
              <a:rPr lang="en-US" dirty="0" err="1" smtClean="0"/>
              <a:t>wPSNR</a:t>
            </a:r>
            <a:endParaRPr lang="en-US" dirty="0" smtClean="0"/>
          </a:p>
          <a:p>
            <a:pPr lvl="1"/>
            <a:r>
              <a:rPr lang="en-US" dirty="0" smtClean="0"/>
              <a:t>In RGB:  </a:t>
            </a:r>
            <a:r>
              <a:rPr lang="en-US" dirty="0" err="1" smtClean="0"/>
              <a:t>tPSNRY</a:t>
            </a:r>
            <a:r>
              <a:rPr lang="en-US" dirty="0" smtClean="0"/>
              <a:t>, </a:t>
            </a:r>
            <a:r>
              <a:rPr lang="en-US" dirty="0" err="1" smtClean="0"/>
              <a:t>DeltaE</a:t>
            </a:r>
            <a:r>
              <a:rPr lang="en-US" dirty="0" smtClean="0"/>
              <a:t>, PSNR-L100</a:t>
            </a:r>
          </a:p>
          <a:p>
            <a:pPr lvl="1"/>
            <a:r>
              <a:rPr lang="en-US" dirty="0" smtClean="0"/>
              <a:t>Input YUV data used to produce reference RGB data</a:t>
            </a:r>
          </a:p>
          <a:p>
            <a:pPr lvl="1"/>
            <a:endParaRPr lang="en-US" dirty="0"/>
          </a:p>
        </p:txBody>
      </p:sp>
      <p:sp>
        <p:nvSpPr>
          <p:cNvPr id="3" name="Title 2"/>
          <p:cNvSpPr>
            <a:spLocks noGrp="1"/>
          </p:cNvSpPr>
          <p:nvPr>
            <p:ph type="title"/>
          </p:nvPr>
        </p:nvSpPr>
        <p:spPr>
          <a:xfrm>
            <a:off x="212655" y="740540"/>
            <a:ext cx="8574733" cy="484748"/>
          </a:xfrm>
        </p:spPr>
        <p:txBody>
          <a:bodyPr/>
          <a:lstStyle/>
          <a:p>
            <a:r>
              <a:rPr lang="en-US" dirty="0" smtClean="0"/>
              <a:t>Objective quality assessment process:</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Block diagram of the test for performance evaluation of D0118</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6" name="Group 1"/>
          <p:cNvGrpSpPr>
            <a:grpSpLocks noChangeAspect="1"/>
          </p:cNvGrpSpPr>
          <p:nvPr/>
        </p:nvGrpSpPr>
        <p:grpSpPr bwMode="auto">
          <a:xfrm>
            <a:off x="1528221" y="3534843"/>
            <a:ext cx="5943600" cy="2860675"/>
            <a:chOff x="1440" y="5335"/>
            <a:chExt cx="9360" cy="4506"/>
          </a:xfrm>
        </p:grpSpPr>
        <p:sp>
          <p:nvSpPr>
            <p:cNvPr id="7" name="AutoShape 21"/>
            <p:cNvSpPr>
              <a:spLocks noChangeAspect="1" noChangeArrowheads="1" noTextEdit="1"/>
            </p:cNvSpPr>
            <p:nvPr/>
          </p:nvSpPr>
          <p:spPr bwMode="auto">
            <a:xfrm>
              <a:off x="1440" y="5335"/>
              <a:ext cx="9360" cy="450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20"/>
            <p:cNvSpPr>
              <a:spLocks noChangeArrowheads="1"/>
            </p:cNvSpPr>
            <p:nvPr/>
          </p:nvSpPr>
          <p:spPr bwMode="auto">
            <a:xfrm>
              <a:off x="5041" y="5609"/>
              <a:ext cx="1664" cy="103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Codec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9" name="AutoShape 19"/>
            <p:cNvSpPr>
              <a:spLocks noChangeArrowheads="1"/>
            </p:cNvSpPr>
            <p:nvPr/>
          </p:nvSpPr>
          <p:spPr bwMode="auto">
            <a:xfrm>
              <a:off x="2160" y="5611"/>
              <a:ext cx="2190" cy="1049"/>
            </a:xfrm>
            <a:prstGeom prst="parallelogram">
              <a:avLst>
                <a:gd name="adj" fmla="val 52193"/>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Input YUV</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 name="AutoShape 18"/>
            <p:cNvSpPr>
              <a:spLocks noChangeArrowheads="1"/>
            </p:cNvSpPr>
            <p:nvPr/>
          </p:nvSpPr>
          <p:spPr bwMode="auto">
            <a:xfrm>
              <a:off x="7576" y="5581"/>
              <a:ext cx="2189" cy="1049"/>
            </a:xfrm>
            <a:prstGeom prst="parallelogram">
              <a:avLst>
                <a:gd name="adj" fmla="val 52169"/>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Dec. YUV</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 name="AutoShape 17"/>
            <p:cNvSpPr>
              <a:spLocks noChangeShapeType="1"/>
            </p:cNvSpPr>
            <p:nvPr/>
          </p:nvSpPr>
          <p:spPr bwMode="auto">
            <a:xfrm flipV="1">
              <a:off x="4076" y="6128"/>
              <a:ext cx="965" cy="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6"/>
            <p:cNvSpPr>
              <a:spLocks noChangeShapeType="1"/>
            </p:cNvSpPr>
            <p:nvPr/>
          </p:nvSpPr>
          <p:spPr bwMode="auto">
            <a:xfrm flipV="1">
              <a:off x="6705" y="6106"/>
              <a:ext cx="1145" cy="2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Rectangle 15"/>
            <p:cNvSpPr>
              <a:spLocks noChangeArrowheads="1"/>
            </p:cNvSpPr>
            <p:nvPr/>
          </p:nvSpPr>
          <p:spPr bwMode="auto">
            <a:xfrm>
              <a:off x="5071" y="7064"/>
              <a:ext cx="1664" cy="1037"/>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YCbCr metrics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4" name="Rectangle 14"/>
            <p:cNvSpPr>
              <a:spLocks noChangeArrowheads="1"/>
            </p:cNvSpPr>
            <p:nvPr/>
          </p:nvSpPr>
          <p:spPr bwMode="auto">
            <a:xfrm>
              <a:off x="5071" y="8503"/>
              <a:ext cx="1664" cy="1037"/>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RGB metrics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5" name="Rectangle 13"/>
            <p:cNvSpPr>
              <a:spLocks noChangeArrowheads="1"/>
            </p:cNvSpPr>
            <p:nvPr/>
          </p:nvSpPr>
          <p:spPr bwMode="auto">
            <a:xfrm>
              <a:off x="2161" y="7033"/>
              <a:ext cx="1664" cy="103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YCbCr 420 to RGB</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6" name="Rectangle 12"/>
            <p:cNvSpPr>
              <a:spLocks noChangeArrowheads="1"/>
            </p:cNvSpPr>
            <p:nvPr/>
          </p:nvSpPr>
          <p:spPr bwMode="auto">
            <a:xfrm>
              <a:off x="7771" y="7033"/>
              <a:ext cx="1664" cy="103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YCbCr 420 to RGB</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7" name="AutoShape 11"/>
            <p:cNvSpPr>
              <a:spLocks noChangeArrowheads="1"/>
            </p:cNvSpPr>
            <p:nvPr/>
          </p:nvSpPr>
          <p:spPr bwMode="auto">
            <a:xfrm>
              <a:off x="1816" y="8491"/>
              <a:ext cx="2325" cy="1049"/>
            </a:xfrm>
            <a:prstGeom prst="parallelogram">
              <a:avLst>
                <a:gd name="adj" fmla="val 5541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Input in RGB</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8" name="AutoShape 10"/>
            <p:cNvSpPr>
              <a:spLocks noChangeArrowheads="1"/>
            </p:cNvSpPr>
            <p:nvPr/>
          </p:nvSpPr>
          <p:spPr bwMode="auto">
            <a:xfrm>
              <a:off x="7277" y="8476"/>
              <a:ext cx="2729" cy="1049"/>
            </a:xfrm>
            <a:prstGeom prst="parallelogram">
              <a:avLst>
                <a:gd name="adj" fmla="val 65038"/>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Output in RGB</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9" name="AutoShape 9"/>
            <p:cNvSpPr>
              <a:spLocks noChangeShapeType="1"/>
            </p:cNvSpPr>
            <p:nvPr/>
          </p:nvSpPr>
          <p:spPr bwMode="auto">
            <a:xfrm>
              <a:off x="3850" y="9016"/>
              <a:ext cx="1221" cy="6"/>
            </a:xfrm>
            <a:prstGeom prst="straightConnector1">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AutoShape 8"/>
            <p:cNvSpPr>
              <a:spLocks noChangeShapeType="1"/>
            </p:cNvSpPr>
            <p:nvPr/>
          </p:nvSpPr>
          <p:spPr bwMode="auto">
            <a:xfrm flipV="1">
              <a:off x="6735" y="9001"/>
              <a:ext cx="883" cy="21"/>
            </a:xfrm>
            <a:prstGeom prst="straightConnector1">
              <a:avLst/>
            </a:prstGeom>
            <a:noFill/>
            <a:ln w="952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AutoShape 7"/>
            <p:cNvSpPr>
              <a:spLocks noChangeShapeType="1"/>
            </p:cNvSpPr>
            <p:nvPr/>
          </p:nvSpPr>
          <p:spPr bwMode="auto">
            <a:xfrm>
              <a:off x="2981" y="6660"/>
              <a:ext cx="12" cy="37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AutoShape 6"/>
            <p:cNvSpPr>
              <a:spLocks noChangeShapeType="1"/>
            </p:cNvSpPr>
            <p:nvPr/>
          </p:nvSpPr>
          <p:spPr bwMode="auto">
            <a:xfrm flipH="1">
              <a:off x="2979" y="8070"/>
              <a:ext cx="14" cy="42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AutoShape 5"/>
            <p:cNvSpPr>
              <a:spLocks noChangeShapeType="1"/>
            </p:cNvSpPr>
            <p:nvPr/>
          </p:nvSpPr>
          <p:spPr bwMode="auto">
            <a:xfrm>
              <a:off x="8460" y="6630"/>
              <a:ext cx="12" cy="37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AutoShape 4"/>
            <p:cNvSpPr>
              <a:spLocks noChangeShapeType="1"/>
            </p:cNvSpPr>
            <p:nvPr/>
          </p:nvSpPr>
          <p:spPr bwMode="auto">
            <a:xfrm>
              <a:off x="8603" y="8070"/>
              <a:ext cx="39" cy="40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AutoShape 3"/>
            <p:cNvSpPr>
              <a:spLocks noChangeShapeType="1"/>
            </p:cNvSpPr>
            <p:nvPr/>
          </p:nvSpPr>
          <p:spPr bwMode="auto">
            <a:xfrm>
              <a:off x="4076" y="6136"/>
              <a:ext cx="995" cy="1447"/>
            </a:xfrm>
            <a:prstGeom prst="bentConnector3">
              <a:avLst>
                <a:gd name="adj1" fmla="val 63718"/>
              </a:avLst>
            </a:prstGeom>
            <a:noFill/>
            <a:ln w="9525">
              <a:solidFill>
                <a:srgbClr val="000000"/>
              </a:solidFill>
              <a:prstDash val="dash"/>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AutoShape 2"/>
            <p:cNvSpPr>
              <a:spLocks noChangeShapeType="1"/>
            </p:cNvSpPr>
            <p:nvPr/>
          </p:nvSpPr>
          <p:spPr bwMode="auto">
            <a:xfrm>
              <a:off x="6705" y="6128"/>
              <a:ext cx="30" cy="1455"/>
            </a:xfrm>
            <a:prstGeom prst="bentConnector3">
              <a:avLst>
                <a:gd name="adj1" fmla="val 1300000"/>
              </a:avLst>
            </a:prstGeom>
            <a:noFill/>
            <a:ln w="9525">
              <a:solidFill>
                <a:srgbClr val="000000"/>
              </a:solidFill>
              <a:prstDash val="dash"/>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855863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5021375"/>
          </a:xfrm>
        </p:spPr>
        <p:txBody>
          <a:bodyPr/>
          <a:lstStyle/>
          <a:p>
            <a:r>
              <a:rPr lang="en-US" dirty="0" smtClean="0"/>
              <a:t>Pre-processing stage as specified in this contribution</a:t>
            </a:r>
          </a:p>
          <a:p>
            <a:r>
              <a:rPr lang="en-US" dirty="0" smtClean="0"/>
              <a:t>JVET HDR Anchor configuration files</a:t>
            </a:r>
          </a:p>
          <a:p>
            <a:r>
              <a:rPr lang="en-US" dirty="0" smtClean="0"/>
              <a:t>AI, RA and LDB</a:t>
            </a:r>
          </a:p>
          <a:p>
            <a:r>
              <a:rPr lang="en-US" dirty="0" smtClean="0"/>
              <a:t>Reported QPs: [22,27,32,37]</a:t>
            </a:r>
            <a:endParaRPr lang="en-US" dirty="0"/>
          </a:p>
          <a:p>
            <a:r>
              <a:rPr lang="en-US" dirty="0" smtClean="0"/>
              <a:t>Reported metrics: </a:t>
            </a:r>
          </a:p>
          <a:p>
            <a:pPr lvl="1"/>
            <a:r>
              <a:rPr lang="en-US" dirty="0" smtClean="0"/>
              <a:t>PSNR, </a:t>
            </a:r>
            <a:r>
              <a:rPr lang="en-US" dirty="0" err="1" smtClean="0"/>
              <a:t>wPSNR</a:t>
            </a:r>
            <a:endParaRPr lang="en-US" dirty="0" smtClean="0"/>
          </a:p>
          <a:p>
            <a:pPr lvl="1"/>
            <a:r>
              <a:rPr lang="en-US" dirty="0" err="1" smtClean="0"/>
              <a:t>tPSNRY</a:t>
            </a:r>
            <a:r>
              <a:rPr lang="en-US" dirty="0" smtClean="0"/>
              <a:t>, </a:t>
            </a:r>
            <a:r>
              <a:rPr lang="en-US" dirty="0" err="1" smtClean="0"/>
              <a:t>deltaE</a:t>
            </a:r>
            <a:r>
              <a:rPr lang="en-US" dirty="0" smtClean="0"/>
              <a:t>, PSNR L100</a:t>
            </a:r>
          </a:p>
          <a:p>
            <a:r>
              <a:rPr lang="en-US" dirty="0" smtClean="0"/>
              <a:t>Expert viewing on:</a:t>
            </a:r>
          </a:p>
          <a:p>
            <a:pPr lvl="1"/>
            <a:r>
              <a:rPr lang="en-US" dirty="0" smtClean="0"/>
              <a:t>Sony X300</a:t>
            </a:r>
          </a:p>
          <a:p>
            <a:pPr lvl="1"/>
            <a:r>
              <a:rPr lang="en-US" dirty="0" smtClean="0"/>
              <a:t>Samsung S9xxx TVs</a:t>
            </a:r>
          </a:p>
          <a:p>
            <a:pPr lvl="1"/>
            <a:r>
              <a:rPr lang="en-US" dirty="0" smtClean="0"/>
              <a:t>SIM2</a:t>
            </a:r>
            <a:endParaRPr lang="en-US" dirty="0"/>
          </a:p>
          <a:p>
            <a:pPr marL="300038" lvl="1" indent="0">
              <a:buNone/>
            </a:pPr>
            <a:endParaRPr lang="en-US" dirty="0"/>
          </a:p>
          <a:p>
            <a:pPr lvl="1"/>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Simulation results:</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Tested configurations:</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569563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2655" y="740540"/>
            <a:ext cx="8574733" cy="484748"/>
          </a:xfrm>
        </p:spPr>
        <p:txBody>
          <a:bodyPr/>
          <a:lstStyle/>
          <a:p>
            <a:r>
              <a:rPr lang="en-US" dirty="0" smtClean="0"/>
              <a:t>Simulation results:</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D0118 vs JVET </a:t>
            </a:r>
            <a:r>
              <a:rPr lang="en-US" dirty="0"/>
              <a:t>HDR Anchor, All </a:t>
            </a:r>
            <a:r>
              <a:rPr lang="en-US" dirty="0" smtClean="0"/>
              <a:t>Intra</a:t>
            </a:r>
            <a:r>
              <a:rPr lang="en-US" dirty="0"/>
              <a:t>:</a:t>
            </a:r>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7"/>
          <p:cNvPicPr>
            <a:picLocks noChangeAspect="1"/>
          </p:cNvPicPr>
          <p:nvPr/>
        </p:nvPicPr>
        <p:blipFill>
          <a:blip r:embed="rId2"/>
          <a:stretch>
            <a:fillRect/>
          </a:stretch>
        </p:blipFill>
        <p:spPr>
          <a:xfrm>
            <a:off x="815757" y="2105712"/>
            <a:ext cx="6995807" cy="3113988"/>
          </a:xfrm>
          <a:prstGeom prst="rect">
            <a:avLst/>
          </a:prstGeom>
        </p:spPr>
      </p:pic>
      <p:sp>
        <p:nvSpPr>
          <p:cNvPr id="9" name="Content Placeholder 3"/>
          <p:cNvSpPr>
            <a:spLocks noGrp="1"/>
          </p:cNvSpPr>
          <p:nvPr>
            <p:ph idx="1"/>
          </p:nvPr>
        </p:nvSpPr>
        <p:spPr>
          <a:xfrm>
            <a:off x="216795" y="1931779"/>
            <a:ext cx="8572500" cy="5021375"/>
          </a:xfrm>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r>
              <a:rPr lang="en-US" dirty="0" err="1" smtClean="0"/>
              <a:t>wPSNR</a:t>
            </a:r>
            <a:r>
              <a:rPr lang="en-US" dirty="0" smtClean="0"/>
              <a:t>: gain around 1.9% of </a:t>
            </a:r>
            <a:r>
              <a:rPr lang="en-US" dirty="0" err="1" smtClean="0"/>
              <a:t>dBR</a:t>
            </a:r>
            <a:r>
              <a:rPr lang="en-US" dirty="0" smtClean="0"/>
              <a:t> reduction for Y</a:t>
            </a:r>
          </a:p>
          <a:p>
            <a:r>
              <a:rPr lang="en-US" dirty="0" err="1" smtClean="0"/>
              <a:t>tPSNR</a:t>
            </a:r>
            <a:r>
              <a:rPr lang="en-US" dirty="0" smtClean="0"/>
              <a:t>:  penalty around 1.4% of </a:t>
            </a:r>
            <a:r>
              <a:rPr lang="en-US" dirty="0" err="1" smtClean="0"/>
              <a:t>dBR</a:t>
            </a:r>
            <a:endParaRPr lang="en-US" dirty="0" smtClean="0"/>
          </a:p>
          <a:p>
            <a:r>
              <a:rPr lang="en-US" dirty="0" err="1" smtClean="0"/>
              <a:t>deltaE</a:t>
            </a:r>
            <a:r>
              <a:rPr lang="en-US" dirty="0"/>
              <a:t>,</a:t>
            </a:r>
            <a:r>
              <a:rPr lang="en-US" dirty="0" smtClean="0"/>
              <a:t> L100: gain around 0.4% for </a:t>
            </a:r>
            <a:r>
              <a:rPr lang="en-US" dirty="0" err="1" smtClean="0"/>
              <a:t>deltaE</a:t>
            </a:r>
            <a:r>
              <a:rPr lang="en-US" dirty="0" smtClean="0"/>
              <a:t> and around 1.4% for L100</a:t>
            </a:r>
            <a:endParaRPr lang="en-US" dirty="0"/>
          </a:p>
          <a:p>
            <a:pPr lvl="1"/>
            <a:endParaRPr lang="en-US" dirty="0" smtClean="0"/>
          </a:p>
        </p:txBody>
      </p:sp>
    </p:spTree>
    <p:extLst>
      <p:ext uri="{BB962C8B-B14F-4D97-AF65-F5344CB8AC3E}">
        <p14:creationId xmlns:p14="http://schemas.microsoft.com/office/powerpoint/2010/main" val="6885014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a:spLocks noGrp="1"/>
          </p:cNvSpPr>
          <p:nvPr>
            <p:ph idx="1"/>
          </p:nvPr>
        </p:nvSpPr>
        <p:spPr>
          <a:xfrm>
            <a:off x="216795" y="1931779"/>
            <a:ext cx="8572500" cy="5021375"/>
          </a:xfrm>
        </p:spPr>
        <p:txBody>
          <a:bodyPr/>
          <a:lstStyle/>
          <a:p>
            <a:endParaRPr lang="en-US" dirty="0" smtClean="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smtClean="0"/>
          </a:p>
          <a:p>
            <a:r>
              <a:rPr lang="en-US" dirty="0" err="1" smtClean="0"/>
              <a:t>wPSNR</a:t>
            </a:r>
            <a:r>
              <a:rPr lang="en-US" dirty="0" smtClean="0"/>
              <a:t>: gain around 2.3% of </a:t>
            </a:r>
            <a:r>
              <a:rPr lang="en-US" dirty="0" err="1" smtClean="0"/>
              <a:t>dBR</a:t>
            </a:r>
            <a:r>
              <a:rPr lang="en-US" dirty="0" smtClean="0"/>
              <a:t> reduction for Y</a:t>
            </a:r>
          </a:p>
          <a:p>
            <a:r>
              <a:rPr lang="en-US" dirty="0" err="1" smtClean="0"/>
              <a:t>tPSNR</a:t>
            </a:r>
            <a:r>
              <a:rPr lang="en-US" dirty="0" smtClean="0"/>
              <a:t>:  penalty around 0.2% of </a:t>
            </a:r>
            <a:r>
              <a:rPr lang="en-US" dirty="0" err="1" smtClean="0"/>
              <a:t>dBR</a:t>
            </a:r>
            <a:endParaRPr lang="en-US" dirty="0" smtClean="0"/>
          </a:p>
          <a:p>
            <a:r>
              <a:rPr lang="en-US" dirty="0" err="1" smtClean="0"/>
              <a:t>deltaE</a:t>
            </a:r>
            <a:r>
              <a:rPr lang="en-US" dirty="0"/>
              <a:t>,</a:t>
            </a:r>
            <a:r>
              <a:rPr lang="en-US" dirty="0" smtClean="0"/>
              <a:t> L100: gain around 1.4% for </a:t>
            </a:r>
            <a:r>
              <a:rPr lang="en-US" dirty="0" err="1" smtClean="0"/>
              <a:t>deltaE</a:t>
            </a:r>
            <a:r>
              <a:rPr lang="en-US" dirty="0" smtClean="0"/>
              <a:t> and around 1.9% for L100</a:t>
            </a:r>
            <a:endParaRPr lang="en-US" dirty="0"/>
          </a:p>
          <a:p>
            <a:pPr lvl="1"/>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Simulation results:</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D0118 vs JVET </a:t>
            </a:r>
            <a:r>
              <a:rPr lang="en-US" dirty="0"/>
              <a:t>HDR Anchor, </a:t>
            </a:r>
            <a:r>
              <a:rPr lang="en-US" dirty="0" smtClean="0"/>
              <a:t>Random Access:</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p:cNvPicPr>
            <a:picLocks noChangeAspect="1"/>
          </p:cNvPicPr>
          <p:nvPr/>
        </p:nvPicPr>
        <p:blipFill>
          <a:blip r:embed="rId2"/>
          <a:stretch>
            <a:fillRect/>
          </a:stretch>
        </p:blipFill>
        <p:spPr>
          <a:xfrm>
            <a:off x="733425" y="2220946"/>
            <a:ext cx="7172325" cy="2914545"/>
          </a:xfrm>
          <a:prstGeom prst="rect">
            <a:avLst/>
          </a:prstGeom>
        </p:spPr>
      </p:pic>
    </p:spTree>
    <p:extLst>
      <p:ext uri="{BB962C8B-B14F-4D97-AF65-F5344CB8AC3E}">
        <p14:creationId xmlns:p14="http://schemas.microsoft.com/office/powerpoint/2010/main" val="20130171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a:spLocks noGrp="1"/>
          </p:cNvSpPr>
          <p:nvPr>
            <p:ph idx="1"/>
          </p:nvPr>
        </p:nvSpPr>
        <p:spPr>
          <a:xfrm>
            <a:off x="216795" y="1931779"/>
            <a:ext cx="8572500" cy="5021375"/>
          </a:xfrm>
        </p:spPr>
        <p:txBody>
          <a:bodyPr/>
          <a:lstStyle/>
          <a:p>
            <a:endParaRPr lang="en-US" dirty="0" smtClean="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smtClean="0"/>
          </a:p>
          <a:p>
            <a:r>
              <a:rPr lang="en-US" dirty="0" err="1" smtClean="0"/>
              <a:t>wPSNR</a:t>
            </a:r>
            <a:r>
              <a:rPr lang="en-US" dirty="0" smtClean="0"/>
              <a:t>: gain around 2.9% of </a:t>
            </a:r>
            <a:r>
              <a:rPr lang="en-US" dirty="0" err="1" smtClean="0"/>
              <a:t>dBR</a:t>
            </a:r>
            <a:r>
              <a:rPr lang="en-US" dirty="0" smtClean="0"/>
              <a:t> reduction for Y</a:t>
            </a:r>
          </a:p>
          <a:p>
            <a:r>
              <a:rPr lang="en-US" dirty="0" err="1" smtClean="0"/>
              <a:t>tPSNR</a:t>
            </a:r>
            <a:r>
              <a:rPr lang="en-US" dirty="0" smtClean="0"/>
              <a:t>:  gain around 0.4% of </a:t>
            </a:r>
            <a:r>
              <a:rPr lang="en-US" dirty="0" err="1" smtClean="0"/>
              <a:t>dBR</a:t>
            </a:r>
            <a:endParaRPr lang="en-US" dirty="0" smtClean="0"/>
          </a:p>
          <a:p>
            <a:r>
              <a:rPr lang="en-US" dirty="0" err="1" smtClean="0"/>
              <a:t>deltaE</a:t>
            </a:r>
            <a:r>
              <a:rPr lang="en-US" dirty="0"/>
              <a:t>,</a:t>
            </a:r>
            <a:r>
              <a:rPr lang="en-US" dirty="0" smtClean="0"/>
              <a:t> L100: gain around 1.7% for </a:t>
            </a:r>
            <a:r>
              <a:rPr lang="en-US" dirty="0" err="1" smtClean="0"/>
              <a:t>deltaE</a:t>
            </a:r>
            <a:r>
              <a:rPr lang="en-US" dirty="0" smtClean="0"/>
              <a:t> and around 2.2% for L100</a:t>
            </a:r>
            <a:endParaRPr lang="en-US" dirty="0"/>
          </a:p>
          <a:p>
            <a:pPr lvl="1"/>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Simulation results:</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D0118 vs JVET </a:t>
            </a:r>
            <a:r>
              <a:rPr lang="en-US" dirty="0"/>
              <a:t>HDR Anchor, </a:t>
            </a:r>
            <a:r>
              <a:rPr lang="en-US" dirty="0" smtClean="0"/>
              <a:t>LDB:</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7"/>
          <p:cNvPicPr>
            <a:picLocks noChangeAspect="1"/>
          </p:cNvPicPr>
          <p:nvPr/>
        </p:nvPicPr>
        <p:blipFill>
          <a:blip r:embed="rId2"/>
          <a:stretch>
            <a:fillRect/>
          </a:stretch>
        </p:blipFill>
        <p:spPr>
          <a:xfrm>
            <a:off x="761173" y="2483822"/>
            <a:ext cx="7145641" cy="2723940"/>
          </a:xfrm>
          <a:prstGeom prst="rect">
            <a:avLst/>
          </a:prstGeom>
        </p:spPr>
      </p:pic>
    </p:spTree>
    <p:extLst>
      <p:ext uri="{BB962C8B-B14F-4D97-AF65-F5344CB8AC3E}">
        <p14:creationId xmlns:p14="http://schemas.microsoft.com/office/powerpoint/2010/main" val="4695807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a:spLocks noGrp="1"/>
          </p:cNvSpPr>
          <p:nvPr>
            <p:ph idx="1"/>
          </p:nvPr>
        </p:nvSpPr>
        <p:spPr>
          <a:xfrm>
            <a:off x="216795" y="1931779"/>
            <a:ext cx="8572500" cy="5021375"/>
          </a:xfrm>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r>
              <a:rPr lang="en-US" dirty="0" err="1" smtClean="0"/>
              <a:t>wPSNR</a:t>
            </a:r>
            <a:r>
              <a:rPr lang="en-US" dirty="0" smtClean="0"/>
              <a:t>: gain around 1.12% of </a:t>
            </a:r>
            <a:r>
              <a:rPr lang="en-US" dirty="0" err="1" smtClean="0"/>
              <a:t>dBR</a:t>
            </a:r>
            <a:r>
              <a:rPr lang="en-US" dirty="0" smtClean="0"/>
              <a:t> reduction for Y</a:t>
            </a:r>
          </a:p>
          <a:p>
            <a:r>
              <a:rPr lang="en-US" dirty="0" err="1" smtClean="0"/>
              <a:t>tPSNR</a:t>
            </a:r>
            <a:r>
              <a:rPr lang="en-US" dirty="0" smtClean="0"/>
              <a:t>:  gain around 0.5% of </a:t>
            </a:r>
            <a:r>
              <a:rPr lang="en-US" dirty="0" err="1" smtClean="0"/>
              <a:t>dBR</a:t>
            </a:r>
            <a:endParaRPr lang="en-US" dirty="0" smtClean="0"/>
          </a:p>
          <a:p>
            <a:r>
              <a:rPr lang="en-US" dirty="0" err="1" smtClean="0"/>
              <a:t>deltaE</a:t>
            </a:r>
            <a:r>
              <a:rPr lang="en-US" dirty="0"/>
              <a:t>,</a:t>
            </a:r>
            <a:r>
              <a:rPr lang="en-US" dirty="0" smtClean="0"/>
              <a:t> L100: penalty around 0.2% for </a:t>
            </a:r>
            <a:r>
              <a:rPr lang="en-US" dirty="0" err="1" smtClean="0"/>
              <a:t>deltaE</a:t>
            </a:r>
            <a:r>
              <a:rPr lang="en-US" dirty="0" smtClean="0"/>
              <a:t> and gain 1.6% for L100</a:t>
            </a:r>
            <a:endParaRPr lang="en-US" dirty="0"/>
          </a:p>
          <a:p>
            <a:pPr lvl="1"/>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Simulation results:</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D0118 vs D0124, </a:t>
            </a:r>
            <a:r>
              <a:rPr lang="en-US" dirty="0"/>
              <a:t>All </a:t>
            </a:r>
            <a:r>
              <a:rPr lang="en-US" dirty="0" smtClean="0"/>
              <a:t>Intra</a:t>
            </a:r>
            <a:r>
              <a:rPr lang="en-US" dirty="0"/>
              <a:t>:</a:t>
            </a:r>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p:cNvPicPr>
            <a:picLocks noChangeAspect="1"/>
          </p:cNvPicPr>
          <p:nvPr/>
        </p:nvPicPr>
        <p:blipFill>
          <a:blip r:embed="rId2"/>
          <a:stretch>
            <a:fillRect/>
          </a:stretch>
        </p:blipFill>
        <p:spPr>
          <a:xfrm>
            <a:off x="858470" y="2054031"/>
            <a:ext cx="7283102" cy="3241869"/>
          </a:xfrm>
          <a:prstGeom prst="rect">
            <a:avLst/>
          </a:prstGeom>
        </p:spPr>
      </p:pic>
    </p:spTree>
    <p:extLst>
      <p:ext uri="{BB962C8B-B14F-4D97-AF65-F5344CB8AC3E}">
        <p14:creationId xmlns:p14="http://schemas.microsoft.com/office/powerpoint/2010/main" val="33559977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a:spLocks noGrp="1"/>
          </p:cNvSpPr>
          <p:nvPr>
            <p:ph idx="1"/>
          </p:nvPr>
        </p:nvSpPr>
        <p:spPr>
          <a:xfrm>
            <a:off x="216795" y="1931779"/>
            <a:ext cx="8572500" cy="5021375"/>
          </a:xfrm>
        </p:spPr>
        <p:txBody>
          <a:bodyPr/>
          <a:lstStyle/>
          <a:p>
            <a:endParaRPr lang="en-US" dirty="0" smtClean="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smtClean="0"/>
          </a:p>
          <a:p>
            <a:r>
              <a:rPr lang="en-US" dirty="0" err="1" smtClean="0"/>
              <a:t>wPSNR</a:t>
            </a:r>
            <a:r>
              <a:rPr lang="en-US" dirty="0" smtClean="0"/>
              <a:t>: gain around 1.5% of </a:t>
            </a:r>
            <a:r>
              <a:rPr lang="en-US" dirty="0" err="1" smtClean="0"/>
              <a:t>dBR</a:t>
            </a:r>
            <a:r>
              <a:rPr lang="en-US" dirty="0" smtClean="0"/>
              <a:t> reduction for Y</a:t>
            </a:r>
          </a:p>
          <a:p>
            <a:r>
              <a:rPr lang="en-US" dirty="0" err="1" smtClean="0"/>
              <a:t>tPSNR</a:t>
            </a:r>
            <a:r>
              <a:rPr lang="en-US" dirty="0" smtClean="0"/>
              <a:t>:  gain around 1.15% of </a:t>
            </a:r>
            <a:r>
              <a:rPr lang="en-US" dirty="0" err="1" smtClean="0"/>
              <a:t>dBR</a:t>
            </a:r>
            <a:endParaRPr lang="en-US" dirty="0" smtClean="0"/>
          </a:p>
          <a:p>
            <a:r>
              <a:rPr lang="en-US" dirty="0" err="1" smtClean="0"/>
              <a:t>deltaE</a:t>
            </a:r>
            <a:r>
              <a:rPr lang="en-US" dirty="0"/>
              <a:t>,</a:t>
            </a:r>
            <a:r>
              <a:rPr lang="en-US" dirty="0" smtClean="0"/>
              <a:t> L100: gain around 0.04% for </a:t>
            </a:r>
            <a:r>
              <a:rPr lang="en-US" dirty="0" err="1" smtClean="0"/>
              <a:t>deltaE</a:t>
            </a:r>
            <a:r>
              <a:rPr lang="en-US" dirty="0" smtClean="0"/>
              <a:t> and around 1.9% for L100</a:t>
            </a:r>
            <a:endParaRPr lang="en-US" dirty="0"/>
          </a:p>
          <a:p>
            <a:pPr lvl="1"/>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Simulation results:</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D0118 vs D0124, Random Access:</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p:cNvPicPr>
            <a:picLocks noChangeAspect="1"/>
          </p:cNvPicPr>
          <p:nvPr/>
        </p:nvPicPr>
        <p:blipFill>
          <a:blip r:embed="rId2"/>
          <a:stretch>
            <a:fillRect/>
          </a:stretch>
        </p:blipFill>
        <p:spPr>
          <a:xfrm>
            <a:off x="690353" y="2162175"/>
            <a:ext cx="7360099" cy="2990849"/>
          </a:xfrm>
          <a:prstGeom prst="rect">
            <a:avLst/>
          </a:prstGeom>
        </p:spPr>
      </p:pic>
    </p:spTree>
    <p:extLst>
      <p:ext uri="{BB962C8B-B14F-4D97-AF65-F5344CB8AC3E}">
        <p14:creationId xmlns:p14="http://schemas.microsoft.com/office/powerpoint/2010/main" val="5332971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a:spLocks noGrp="1"/>
          </p:cNvSpPr>
          <p:nvPr>
            <p:ph idx="1"/>
          </p:nvPr>
        </p:nvSpPr>
        <p:spPr>
          <a:xfrm>
            <a:off x="216795" y="1931779"/>
            <a:ext cx="8572500" cy="4879797"/>
          </a:xfrm>
        </p:spPr>
        <p:txBody>
          <a:bodyPr/>
          <a:lstStyle/>
          <a:p>
            <a:endParaRPr lang="en-US" dirty="0" smtClean="0"/>
          </a:p>
          <a:p>
            <a:endParaRPr lang="en-US" dirty="0" smtClean="0"/>
          </a:p>
          <a:p>
            <a:endParaRPr lang="en-US" dirty="0"/>
          </a:p>
          <a:p>
            <a:endParaRPr lang="en-US" dirty="0" smtClean="0"/>
          </a:p>
          <a:p>
            <a:endParaRPr lang="en-US" dirty="0"/>
          </a:p>
          <a:p>
            <a:endParaRPr lang="en-US" dirty="0" smtClean="0"/>
          </a:p>
          <a:p>
            <a:r>
              <a:rPr lang="en-US" dirty="0" err="1" smtClean="0"/>
              <a:t>wPSNR</a:t>
            </a:r>
            <a:r>
              <a:rPr lang="en-US" dirty="0" smtClean="0"/>
              <a:t>: gain around 1.2% of </a:t>
            </a:r>
            <a:r>
              <a:rPr lang="en-US" dirty="0" err="1" smtClean="0"/>
              <a:t>dBR</a:t>
            </a:r>
            <a:r>
              <a:rPr lang="en-US" dirty="0" smtClean="0"/>
              <a:t> reduction for Y</a:t>
            </a:r>
          </a:p>
          <a:p>
            <a:r>
              <a:rPr lang="en-US" dirty="0" err="1" smtClean="0"/>
              <a:t>tPSNR</a:t>
            </a:r>
            <a:r>
              <a:rPr lang="en-US" dirty="0" smtClean="0"/>
              <a:t>:  gain around 0.88% of </a:t>
            </a:r>
            <a:r>
              <a:rPr lang="en-US" dirty="0" err="1" smtClean="0"/>
              <a:t>dBR</a:t>
            </a:r>
            <a:endParaRPr lang="en-US" dirty="0" smtClean="0"/>
          </a:p>
          <a:p>
            <a:r>
              <a:rPr lang="en-US" dirty="0" err="1" smtClean="0"/>
              <a:t>deltaE</a:t>
            </a:r>
            <a:r>
              <a:rPr lang="en-US" dirty="0"/>
              <a:t>,</a:t>
            </a:r>
            <a:r>
              <a:rPr lang="en-US" dirty="0" smtClean="0"/>
              <a:t> L100: gain around 0.2% for </a:t>
            </a:r>
            <a:r>
              <a:rPr lang="en-US" dirty="0" err="1" smtClean="0"/>
              <a:t>deltaE</a:t>
            </a:r>
            <a:r>
              <a:rPr lang="en-US" dirty="0" smtClean="0"/>
              <a:t> and around 1.5% for L100</a:t>
            </a:r>
            <a:endParaRPr lang="en-US" dirty="0"/>
          </a:p>
          <a:p>
            <a:pPr marL="300038" lvl="1" indent="0">
              <a:buNone/>
            </a:pPr>
            <a:endParaRPr lang="en-US" dirty="0"/>
          </a:p>
          <a:p>
            <a:pPr marL="300038" lvl="1" indent="0">
              <a:buNone/>
            </a:pPr>
            <a:r>
              <a:rPr lang="en-US" dirty="0" smtClean="0"/>
              <a:t>We </a:t>
            </a:r>
            <a:r>
              <a:rPr lang="en-US" dirty="0"/>
              <a:t>are thankful Sharp for their </a:t>
            </a:r>
            <a:r>
              <a:rPr lang="en-US" dirty="0" smtClean="0"/>
              <a:t>cooperation in cross-check of D0118 results</a:t>
            </a:r>
            <a:endParaRPr lang="en-US" dirty="0"/>
          </a:p>
          <a:p>
            <a:pPr marL="300038" lvl="1" indent="0">
              <a:buNone/>
            </a:pPr>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Simulation results:</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D0118 vs D0124, LDB:</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p:cNvPicPr>
            <a:picLocks noChangeAspect="1"/>
          </p:cNvPicPr>
          <p:nvPr/>
        </p:nvPicPr>
        <p:blipFill>
          <a:blip r:embed="rId2"/>
          <a:stretch>
            <a:fillRect/>
          </a:stretch>
        </p:blipFill>
        <p:spPr>
          <a:xfrm>
            <a:off x="774479" y="1931779"/>
            <a:ext cx="7451083" cy="2551556"/>
          </a:xfrm>
          <a:prstGeom prst="rect">
            <a:avLst/>
          </a:prstGeom>
        </p:spPr>
      </p:pic>
    </p:spTree>
    <p:extLst>
      <p:ext uri="{BB962C8B-B14F-4D97-AF65-F5344CB8AC3E}">
        <p14:creationId xmlns:p14="http://schemas.microsoft.com/office/powerpoint/2010/main" val="31638785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a:spLocks noGrp="1"/>
          </p:cNvSpPr>
          <p:nvPr>
            <p:ph idx="1"/>
          </p:nvPr>
        </p:nvSpPr>
        <p:spPr>
          <a:xfrm>
            <a:off x="216795" y="1931779"/>
            <a:ext cx="8572500" cy="4393510"/>
          </a:xfrm>
        </p:spPr>
        <p:txBody>
          <a:bodyPr/>
          <a:lstStyle/>
          <a:p>
            <a:r>
              <a:rPr lang="en-US" dirty="0" smtClean="0"/>
              <a:t>Show that D0118 provides over the Anchor:</a:t>
            </a:r>
          </a:p>
          <a:p>
            <a:pPr lvl="1"/>
            <a:r>
              <a:rPr lang="en-US" dirty="0" smtClean="0"/>
              <a:t>Gains in </a:t>
            </a:r>
            <a:r>
              <a:rPr lang="en-US" dirty="0" err="1" smtClean="0"/>
              <a:t>wPSNRY</a:t>
            </a:r>
            <a:r>
              <a:rPr lang="en-US" dirty="0" smtClean="0"/>
              <a:t>: 1.9% for AI, 2.5% for RA and 3% for LDB</a:t>
            </a:r>
          </a:p>
          <a:p>
            <a:pPr lvl="1"/>
            <a:r>
              <a:rPr lang="en-US" dirty="0" smtClean="0"/>
              <a:t>Mixed results in </a:t>
            </a:r>
            <a:r>
              <a:rPr lang="en-US" dirty="0" err="1" smtClean="0"/>
              <a:t>tPSNRY</a:t>
            </a:r>
            <a:r>
              <a:rPr lang="en-US" dirty="0" smtClean="0"/>
              <a:t>: penalty 1.4% and 0.2% for AI and RA, gain 0.4% for LDB</a:t>
            </a:r>
          </a:p>
          <a:p>
            <a:pPr lvl="1"/>
            <a:r>
              <a:rPr lang="en-US" dirty="0" smtClean="0"/>
              <a:t>Gains for </a:t>
            </a:r>
            <a:r>
              <a:rPr lang="en-US" dirty="0" err="1" smtClean="0"/>
              <a:t>deltaE</a:t>
            </a:r>
            <a:r>
              <a:rPr lang="en-US" dirty="0" smtClean="0"/>
              <a:t>: 0.36%, 1.43%, 1.65% for AI, RA and LDB respectively</a:t>
            </a:r>
          </a:p>
          <a:p>
            <a:pPr lvl="1"/>
            <a:r>
              <a:rPr lang="en-US" dirty="0" smtClean="0"/>
              <a:t>Gains for L100: 1.4%, 1.9%, 2.2%  for AI, RA and LDB</a:t>
            </a:r>
          </a:p>
          <a:p>
            <a:r>
              <a:rPr lang="en-US" dirty="0"/>
              <a:t>Show that D0118 provides over </a:t>
            </a:r>
            <a:r>
              <a:rPr lang="en-US" dirty="0" smtClean="0"/>
              <a:t>D0124:</a:t>
            </a:r>
            <a:endParaRPr lang="en-US" dirty="0"/>
          </a:p>
          <a:p>
            <a:pPr lvl="1"/>
            <a:r>
              <a:rPr lang="en-US" dirty="0"/>
              <a:t>Gains in </a:t>
            </a:r>
            <a:r>
              <a:rPr lang="en-US" dirty="0" err="1"/>
              <a:t>wPSNRY</a:t>
            </a:r>
            <a:r>
              <a:rPr lang="en-US" dirty="0"/>
              <a:t>: </a:t>
            </a:r>
            <a:r>
              <a:rPr lang="en-US" dirty="0" smtClean="0"/>
              <a:t>1.1% </a:t>
            </a:r>
            <a:r>
              <a:rPr lang="en-US" dirty="0"/>
              <a:t>for AI, </a:t>
            </a:r>
            <a:r>
              <a:rPr lang="en-US" dirty="0" smtClean="0"/>
              <a:t>1.5</a:t>
            </a:r>
            <a:r>
              <a:rPr lang="en-US" dirty="0"/>
              <a:t>% for RA and </a:t>
            </a:r>
            <a:r>
              <a:rPr lang="en-US" dirty="0" smtClean="0"/>
              <a:t>1.19% </a:t>
            </a:r>
            <a:r>
              <a:rPr lang="en-US" dirty="0"/>
              <a:t>for LDB</a:t>
            </a:r>
          </a:p>
          <a:p>
            <a:pPr lvl="1"/>
            <a:r>
              <a:rPr lang="en-US" dirty="0" smtClean="0"/>
              <a:t>Gains in </a:t>
            </a:r>
            <a:r>
              <a:rPr lang="en-US" dirty="0" err="1" smtClean="0"/>
              <a:t>tPSNRY</a:t>
            </a:r>
            <a:r>
              <a:rPr lang="en-US" dirty="0"/>
              <a:t>: </a:t>
            </a:r>
            <a:r>
              <a:rPr lang="en-US" dirty="0" smtClean="0"/>
              <a:t>0.5%, 1.15% </a:t>
            </a:r>
            <a:r>
              <a:rPr lang="en-US" dirty="0"/>
              <a:t>and </a:t>
            </a:r>
            <a:r>
              <a:rPr lang="en-US" dirty="0" smtClean="0"/>
              <a:t>0.88% </a:t>
            </a:r>
            <a:r>
              <a:rPr lang="en-US" dirty="0"/>
              <a:t>for </a:t>
            </a:r>
            <a:r>
              <a:rPr lang="en-US" dirty="0" smtClean="0"/>
              <a:t>AI, RA and LDB</a:t>
            </a:r>
            <a:endParaRPr lang="en-US" dirty="0"/>
          </a:p>
          <a:p>
            <a:pPr lvl="1"/>
            <a:r>
              <a:rPr lang="en-US" dirty="0" smtClean="0"/>
              <a:t>Mixed results for </a:t>
            </a:r>
            <a:r>
              <a:rPr lang="en-US" dirty="0" err="1"/>
              <a:t>deltaE</a:t>
            </a:r>
            <a:r>
              <a:rPr lang="en-US" dirty="0"/>
              <a:t>: </a:t>
            </a:r>
            <a:r>
              <a:rPr lang="en-US" dirty="0" smtClean="0"/>
              <a:t>penalty 0.23% for AI, gain 0.04% and 0.17% </a:t>
            </a:r>
            <a:r>
              <a:rPr lang="en-US" dirty="0"/>
              <a:t>for </a:t>
            </a:r>
            <a:r>
              <a:rPr lang="en-US" dirty="0" smtClean="0"/>
              <a:t>RA </a:t>
            </a:r>
            <a:r>
              <a:rPr lang="en-US" dirty="0"/>
              <a:t>and LDB respectively</a:t>
            </a:r>
          </a:p>
          <a:p>
            <a:pPr lvl="1"/>
            <a:r>
              <a:rPr lang="en-US" dirty="0"/>
              <a:t>Gains for L100: </a:t>
            </a:r>
            <a:r>
              <a:rPr lang="en-US" dirty="0" smtClean="0"/>
              <a:t>1.6%, </a:t>
            </a:r>
            <a:r>
              <a:rPr lang="en-US" dirty="0"/>
              <a:t>1.9%, </a:t>
            </a:r>
            <a:r>
              <a:rPr lang="en-US" dirty="0" smtClean="0"/>
              <a:t>1.49%  </a:t>
            </a:r>
            <a:r>
              <a:rPr lang="en-US" dirty="0"/>
              <a:t>for AI, RA and </a:t>
            </a:r>
            <a:r>
              <a:rPr lang="en-US" dirty="0" smtClean="0"/>
              <a:t>LDB</a:t>
            </a:r>
          </a:p>
          <a:p>
            <a:r>
              <a:rPr lang="en-US" dirty="0" smtClean="0"/>
              <a:t>Observed gains are higher for RA and LDB than for AI results </a:t>
            </a:r>
            <a:endParaRPr lang="en-US" dirty="0"/>
          </a:p>
        </p:txBody>
      </p:sp>
      <p:sp>
        <p:nvSpPr>
          <p:cNvPr id="3" name="Title 2"/>
          <p:cNvSpPr>
            <a:spLocks noGrp="1"/>
          </p:cNvSpPr>
          <p:nvPr>
            <p:ph type="title"/>
          </p:nvPr>
        </p:nvSpPr>
        <p:spPr>
          <a:xfrm>
            <a:off x="212655" y="740540"/>
            <a:ext cx="8574733" cy="484748"/>
          </a:xfrm>
        </p:spPr>
        <p:txBody>
          <a:bodyPr/>
          <a:lstStyle/>
          <a:p>
            <a:r>
              <a:rPr lang="en-US" dirty="0" smtClean="0"/>
              <a:t>Summary:</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Text Placeholder 3"/>
          <p:cNvSpPr>
            <a:spLocks noGrp="1"/>
          </p:cNvSpPr>
          <p:nvPr>
            <p:ph type="body" idx="13"/>
          </p:nvPr>
        </p:nvSpPr>
        <p:spPr/>
        <p:txBody>
          <a:bodyPr/>
          <a:lstStyle/>
          <a:p>
            <a:r>
              <a:rPr lang="en-US" dirty="0" smtClean="0"/>
              <a:t>Results achieved with current test:</a:t>
            </a:r>
            <a:endParaRPr lang="en-US" dirty="0"/>
          </a:p>
        </p:txBody>
      </p:sp>
    </p:spTree>
    <p:extLst>
      <p:ext uri="{BB962C8B-B14F-4D97-AF65-F5344CB8AC3E}">
        <p14:creationId xmlns:p14="http://schemas.microsoft.com/office/powerpoint/2010/main" val="6681586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5446106"/>
          </a:xfrm>
        </p:spPr>
        <p:txBody>
          <a:bodyPr/>
          <a:lstStyle/>
          <a:p>
            <a:r>
              <a:rPr lang="en-US" dirty="0" smtClean="0"/>
              <a:t>Introduction</a:t>
            </a:r>
          </a:p>
          <a:p>
            <a:r>
              <a:rPr lang="en-US" dirty="0" smtClean="0"/>
              <a:t>Technologies review</a:t>
            </a:r>
          </a:p>
          <a:p>
            <a:r>
              <a:rPr lang="en-US" dirty="0" smtClean="0"/>
              <a:t>Experimental setup</a:t>
            </a:r>
          </a:p>
          <a:p>
            <a:pPr lvl="1"/>
            <a:r>
              <a:rPr lang="en-US" dirty="0" smtClean="0"/>
              <a:t>Preprocessing stage</a:t>
            </a:r>
          </a:p>
          <a:p>
            <a:pPr lvl="1"/>
            <a:r>
              <a:rPr lang="en-US" dirty="0" smtClean="0"/>
              <a:t>Anchor</a:t>
            </a:r>
          </a:p>
          <a:p>
            <a:pPr lvl="1"/>
            <a:r>
              <a:rPr lang="en-US" dirty="0" smtClean="0"/>
              <a:t>Procedure for objective quality assessment</a:t>
            </a:r>
          </a:p>
          <a:p>
            <a:r>
              <a:rPr lang="en-US" dirty="0" smtClean="0"/>
              <a:t>Simulation results</a:t>
            </a:r>
            <a:endParaRPr lang="en-US" dirty="0"/>
          </a:p>
          <a:p>
            <a:pPr lvl="1"/>
            <a:r>
              <a:rPr lang="en-US" dirty="0" smtClean="0"/>
              <a:t>D0118 vs. Anchor</a:t>
            </a:r>
          </a:p>
          <a:p>
            <a:pPr lvl="1"/>
            <a:r>
              <a:rPr lang="en-US" dirty="0" smtClean="0"/>
              <a:t>D0118 vs. D0124</a:t>
            </a:r>
          </a:p>
          <a:p>
            <a:r>
              <a:rPr lang="en-US" dirty="0" smtClean="0"/>
              <a:t>Summary and discussion</a:t>
            </a:r>
          </a:p>
          <a:p>
            <a:pPr lvl="1"/>
            <a:endParaRPr lang="en-US" dirty="0"/>
          </a:p>
          <a:p>
            <a:pPr lvl="1"/>
            <a:endParaRPr lang="en-US" dirty="0" smtClean="0"/>
          </a:p>
          <a:p>
            <a:endParaRPr lang="en-US" dirty="0" smtClean="0"/>
          </a:p>
          <a:p>
            <a:endParaRPr lang="en-US" dirty="0" smtClean="0"/>
          </a:p>
        </p:txBody>
      </p:sp>
      <p:sp>
        <p:nvSpPr>
          <p:cNvPr id="3" name="Title 2"/>
          <p:cNvSpPr>
            <a:spLocks noGrp="1"/>
          </p:cNvSpPr>
          <p:nvPr>
            <p:ph type="title"/>
          </p:nvPr>
        </p:nvSpPr>
        <p:spPr>
          <a:xfrm>
            <a:off x="212655" y="532791"/>
            <a:ext cx="8574733" cy="900246"/>
          </a:xfrm>
        </p:spPr>
        <p:txBody>
          <a:bodyPr/>
          <a:lstStyle/>
          <a:p>
            <a:r>
              <a:rPr lang="en-US" dirty="0" smtClean="0"/>
              <a:t>Performance </a:t>
            </a:r>
            <a:r>
              <a:rPr lang="en-US" dirty="0"/>
              <a:t>evaluation of </a:t>
            </a:r>
            <a:r>
              <a:rPr lang="en-US" dirty="0" smtClean="0"/>
              <a:t>JVET-D0118 </a:t>
            </a:r>
            <a:r>
              <a:rPr lang="en-US" dirty="0"/>
              <a:t>for </a:t>
            </a:r>
            <a:r>
              <a:rPr lang="en-US" dirty="0" smtClean="0"/>
              <a:t>HDR/WCG</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Scope of the presentation</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147000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a:spLocks noGrp="1"/>
          </p:cNvSpPr>
          <p:nvPr>
            <p:ph idx="1"/>
          </p:nvPr>
        </p:nvSpPr>
        <p:spPr>
          <a:xfrm>
            <a:off x="216795" y="1931779"/>
            <a:ext cx="8572500" cy="3499420"/>
          </a:xfrm>
        </p:spPr>
        <p:txBody>
          <a:bodyPr/>
          <a:lstStyle/>
          <a:p>
            <a:r>
              <a:rPr lang="en-US" dirty="0" smtClean="0"/>
              <a:t>Continue </a:t>
            </a:r>
            <a:r>
              <a:rPr lang="en-US" dirty="0" smtClean="0"/>
              <a:t>study on HDR/WCG coding:</a:t>
            </a:r>
          </a:p>
          <a:p>
            <a:pPr lvl="1"/>
            <a:r>
              <a:rPr lang="en-US" dirty="0" smtClean="0"/>
              <a:t>Define the test content in format directed used by encoder</a:t>
            </a:r>
          </a:p>
          <a:p>
            <a:pPr lvl="2"/>
            <a:r>
              <a:rPr lang="en-US" dirty="0" smtClean="0"/>
              <a:t>To be produced and cross-checked prior to Anchor production (e.g. before T2 stage)</a:t>
            </a:r>
          </a:p>
          <a:p>
            <a:pPr lvl="1"/>
            <a:r>
              <a:rPr lang="en-US" dirty="0" smtClean="0"/>
              <a:t>Define the JEM HDR anchor and reporting template:</a:t>
            </a:r>
          </a:p>
          <a:p>
            <a:pPr lvl="2"/>
            <a:r>
              <a:rPr lang="en-US" dirty="0"/>
              <a:t>To be produced and cross-checked prior to </a:t>
            </a:r>
            <a:r>
              <a:rPr lang="en-US" dirty="0" smtClean="0"/>
              <a:t>EE evaluation (</a:t>
            </a:r>
            <a:r>
              <a:rPr lang="en-US" dirty="0"/>
              <a:t>e.g. before </a:t>
            </a:r>
            <a:r>
              <a:rPr lang="en-US" dirty="0" smtClean="0"/>
              <a:t>T3 </a:t>
            </a:r>
            <a:r>
              <a:rPr lang="en-US" dirty="0"/>
              <a:t>stage</a:t>
            </a:r>
            <a:r>
              <a:rPr lang="en-US" dirty="0" smtClean="0"/>
              <a:t>)</a:t>
            </a:r>
          </a:p>
          <a:p>
            <a:pPr lvl="2"/>
            <a:r>
              <a:rPr lang="en-US" dirty="0" smtClean="0"/>
              <a:t>Validate JEM HDR anchor vs. HM HDR anchor 3.2</a:t>
            </a:r>
            <a:endParaRPr lang="en-US" dirty="0"/>
          </a:p>
          <a:p>
            <a:pPr lvl="1"/>
            <a:r>
              <a:rPr lang="en-US" dirty="0" smtClean="0"/>
              <a:t>Reconfirm distortion evaluation procedure</a:t>
            </a:r>
            <a:endParaRPr lang="en-US" dirty="0"/>
          </a:p>
          <a:p>
            <a:pPr lvl="1"/>
            <a:r>
              <a:rPr lang="en-US" dirty="0" smtClean="0"/>
              <a:t>Study </a:t>
            </a:r>
            <a:r>
              <a:rPr lang="en-US" dirty="0" smtClean="0"/>
              <a:t>performance of D0118 algorithm vs JEM Anchor and alternative </a:t>
            </a:r>
            <a:r>
              <a:rPr lang="en-US" dirty="0" smtClean="0"/>
              <a:t>solutions</a:t>
            </a:r>
            <a:endParaRPr lang="en-US" dirty="0" smtClean="0"/>
          </a:p>
          <a:p>
            <a:pPr lvl="1"/>
            <a:r>
              <a:rPr lang="en-US" dirty="0" smtClean="0"/>
              <a:t>Define </a:t>
            </a:r>
            <a:r>
              <a:rPr lang="en-US" dirty="0"/>
              <a:t>viewing conditions, replicable in </a:t>
            </a:r>
            <a:r>
              <a:rPr lang="en-US" dirty="0" smtClean="0"/>
              <a:t>different labs</a:t>
            </a:r>
            <a:endParaRPr lang="en-US" dirty="0"/>
          </a:p>
          <a:p>
            <a:pPr lvl="1"/>
            <a:r>
              <a:rPr lang="en-US" dirty="0" smtClean="0"/>
              <a:t>Conduct HDR </a:t>
            </a:r>
            <a:r>
              <a:rPr lang="en-US" dirty="0" smtClean="0"/>
              <a:t>viewing and confirm stability of the metrics</a:t>
            </a:r>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Proposal and discussion:</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 Placeholder 4"/>
          <p:cNvSpPr>
            <a:spLocks noGrp="1"/>
          </p:cNvSpPr>
          <p:nvPr>
            <p:ph type="body" idx="13"/>
          </p:nvPr>
        </p:nvSpPr>
        <p:spPr/>
        <p:txBody>
          <a:bodyPr/>
          <a:lstStyle/>
          <a:p>
            <a:endParaRPr lang="en-US"/>
          </a:p>
        </p:txBody>
      </p:sp>
    </p:spTree>
    <p:extLst>
      <p:ext uri="{BB962C8B-B14F-4D97-AF65-F5344CB8AC3E}">
        <p14:creationId xmlns:p14="http://schemas.microsoft.com/office/powerpoint/2010/main" val="39761632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3180871"/>
          </a:xfrm>
        </p:spPr>
        <p:txBody>
          <a:bodyPr/>
          <a:lstStyle/>
          <a:p>
            <a:r>
              <a:rPr lang="en-US" dirty="0" smtClean="0"/>
              <a:t>Performance evaluation of D0118 and D0124 under CTC</a:t>
            </a:r>
          </a:p>
          <a:p>
            <a:pPr lvl="1"/>
            <a:r>
              <a:rPr lang="en-US" dirty="0" smtClean="0"/>
              <a:t>Production and cross-check of test sequences </a:t>
            </a:r>
          </a:p>
          <a:p>
            <a:pPr lvl="1"/>
            <a:r>
              <a:rPr lang="en-US" dirty="0" smtClean="0"/>
              <a:t>Production and cross-check of the anchor</a:t>
            </a:r>
          </a:p>
          <a:p>
            <a:pPr lvl="1"/>
            <a:r>
              <a:rPr lang="en-US" dirty="0" smtClean="0"/>
              <a:t>Production and cross-check tested schemes</a:t>
            </a:r>
            <a:endParaRPr lang="en-US" dirty="0" smtClean="0"/>
          </a:p>
          <a:p>
            <a:r>
              <a:rPr lang="en-US" dirty="0" smtClean="0"/>
              <a:t>Visual quality assessment for D0118 and D0124</a:t>
            </a:r>
            <a:endParaRPr lang="en-US" dirty="0"/>
          </a:p>
          <a:p>
            <a:r>
              <a:rPr lang="en-US" dirty="0" smtClean="0"/>
              <a:t>Assessing benefits of combined solutions</a:t>
            </a:r>
          </a:p>
          <a:p>
            <a:endParaRPr lang="en-US" dirty="0" smtClean="0"/>
          </a:p>
          <a:p>
            <a:endParaRPr lang="en-US" dirty="0" smtClean="0"/>
          </a:p>
        </p:txBody>
      </p:sp>
      <p:sp>
        <p:nvSpPr>
          <p:cNvPr id="3" name="Title 2"/>
          <p:cNvSpPr>
            <a:spLocks noGrp="1"/>
          </p:cNvSpPr>
          <p:nvPr>
            <p:ph type="title"/>
          </p:nvPr>
        </p:nvSpPr>
        <p:spPr>
          <a:xfrm>
            <a:off x="212655" y="532791"/>
            <a:ext cx="8574733" cy="900246"/>
          </a:xfrm>
        </p:spPr>
        <p:txBody>
          <a:bodyPr/>
          <a:lstStyle/>
          <a:p>
            <a:r>
              <a:rPr lang="en-US" dirty="0" smtClean="0"/>
              <a:t>Performance </a:t>
            </a:r>
            <a:r>
              <a:rPr lang="en-US" dirty="0"/>
              <a:t>evaluation of </a:t>
            </a:r>
            <a:r>
              <a:rPr lang="en-US" dirty="0" smtClean="0"/>
              <a:t>JVET-D0118 </a:t>
            </a:r>
            <a:r>
              <a:rPr lang="en-US" dirty="0"/>
              <a:t>for </a:t>
            </a:r>
            <a:r>
              <a:rPr lang="en-US" dirty="0" smtClean="0"/>
              <a:t>HDR/WCG</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Scope of the EE6</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593630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1835887"/>
          </a:xfrm>
        </p:spPr>
        <p:txBody>
          <a:bodyPr/>
          <a:lstStyle/>
          <a:p>
            <a:r>
              <a:rPr lang="en-US" dirty="0" smtClean="0"/>
              <a:t>JVET HDR anchor:</a:t>
            </a:r>
          </a:p>
          <a:p>
            <a:pPr lvl="1"/>
            <a:r>
              <a:rPr lang="en-US" dirty="0" err="1" smtClean="0"/>
              <a:t>Luma</a:t>
            </a:r>
            <a:r>
              <a:rPr lang="en-US" dirty="0"/>
              <a:t>-</a:t>
            </a:r>
            <a:r>
              <a:rPr lang="en-US" dirty="0" smtClean="0"/>
              <a:t>adaptive delta QP derivation</a:t>
            </a:r>
          </a:p>
          <a:p>
            <a:pPr marL="300038" lvl="1" indent="0">
              <a:buNone/>
            </a:pPr>
            <a:r>
              <a:rPr lang="en-CA" dirty="0" smtClean="0"/>
              <a:t>		Delta </a:t>
            </a:r>
            <a:r>
              <a:rPr lang="en-CA" dirty="0"/>
              <a:t>QP = </a:t>
            </a:r>
            <a:r>
              <a:rPr lang="en-US" dirty="0" smtClean="0"/>
              <a:t>LUT </a:t>
            </a:r>
            <a:r>
              <a:rPr lang="en-US" b="1" dirty="0"/>
              <a:t>[</a:t>
            </a:r>
            <a:r>
              <a:rPr lang="en-US" dirty="0"/>
              <a:t>Mean (</a:t>
            </a:r>
            <a:r>
              <a:rPr lang="en-US" dirty="0" err="1"/>
              <a:t>OrigY</a:t>
            </a:r>
            <a:r>
              <a:rPr lang="en-US" dirty="0" smtClean="0"/>
              <a:t>)]</a:t>
            </a:r>
          </a:p>
          <a:p>
            <a:pPr lvl="1"/>
            <a:r>
              <a:rPr lang="en-US" dirty="0" err="1" smtClean="0"/>
              <a:t>deltaQP</a:t>
            </a:r>
            <a:r>
              <a:rPr lang="en-US" dirty="0" smtClean="0"/>
              <a:t> is signaled to decoder</a:t>
            </a:r>
            <a:endParaRPr lang="en-US" dirty="0"/>
          </a:p>
          <a:p>
            <a:pPr marL="300038" lvl="1" indent="0">
              <a:buNone/>
            </a:pPr>
            <a:endParaRPr lang="en-US" dirty="0"/>
          </a:p>
        </p:txBody>
      </p:sp>
      <p:sp>
        <p:nvSpPr>
          <p:cNvPr id="3" name="Title 2"/>
          <p:cNvSpPr>
            <a:spLocks noGrp="1"/>
          </p:cNvSpPr>
          <p:nvPr>
            <p:ph type="title"/>
          </p:nvPr>
        </p:nvSpPr>
        <p:spPr>
          <a:xfrm>
            <a:off x="212655" y="532791"/>
            <a:ext cx="8574733" cy="900246"/>
          </a:xfrm>
        </p:spPr>
        <p:txBody>
          <a:bodyPr/>
          <a:lstStyle/>
          <a:p>
            <a:r>
              <a:rPr lang="en-US" dirty="0" smtClean="0"/>
              <a:t>Adaptive Quantization and Scaling for HDR/WCG video coding:</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Summary of the technologies</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4"/>
          <p:cNvSpPr>
            <a:spLocks noChangeArrowheads="1"/>
          </p:cNvSpPr>
          <p:nvPr/>
        </p:nvSpPr>
        <p:spPr bwMode="auto">
          <a:xfrm>
            <a:off x="0" y="3457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8"/>
          <p:cNvSpPr>
            <a:spLocks noChangeArrowheads="1"/>
          </p:cNvSpPr>
          <p:nvPr/>
        </p:nvSpPr>
        <p:spPr bwMode="auto">
          <a:xfrm>
            <a:off x="4727864" y="248382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5072805" y="23267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2630522820"/>
              </p:ext>
            </p:extLst>
          </p:nvPr>
        </p:nvGraphicFramePr>
        <p:xfrm>
          <a:off x="3002973" y="2140528"/>
          <a:ext cx="4929621" cy="4184200"/>
        </p:xfrm>
        <a:graphic>
          <a:graphicData uri="http://schemas.openxmlformats.org/presentationml/2006/ole">
            <mc:AlternateContent xmlns:mc="http://schemas.openxmlformats.org/markup-compatibility/2006">
              <mc:Choice xmlns:v="urn:schemas-microsoft-com:vml" Requires="v">
                <p:oleObj spid="_x0000_s7204" r:id="rId3" imgW="3047730" imgH="3035959" progId="Visio.Drawing.11">
                  <p:embed/>
                </p:oleObj>
              </mc:Choice>
              <mc:Fallback>
                <p:oleObj r:id="rId3" imgW="3047730" imgH="3035959"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2973" y="2140528"/>
                        <a:ext cx="4929621" cy="4184200"/>
                      </a:xfrm>
                      <a:prstGeom prst="rect">
                        <a:avLst/>
                      </a:prstGeom>
                      <a:noFill/>
                    </p:spPr>
                  </p:pic>
                </p:oleObj>
              </mc:Fallback>
            </mc:AlternateContent>
          </a:graphicData>
        </a:graphic>
      </p:graphicFrame>
    </p:spTree>
    <p:extLst>
      <p:ext uri="{BB962C8B-B14F-4D97-AF65-F5344CB8AC3E}">
        <p14:creationId xmlns:p14="http://schemas.microsoft.com/office/powerpoint/2010/main" val="15919124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4615110"/>
          </a:xfrm>
        </p:spPr>
        <p:txBody>
          <a:bodyPr/>
          <a:lstStyle/>
          <a:p>
            <a:r>
              <a:rPr lang="en-US" dirty="0" smtClean="0"/>
              <a:t>JVET-D0124 proposal:</a:t>
            </a:r>
            <a:endParaRPr lang="en-US" dirty="0"/>
          </a:p>
          <a:p>
            <a:pPr lvl="1"/>
            <a:r>
              <a:rPr lang="en-US" dirty="0" smtClean="0"/>
              <a:t>Target to save on </a:t>
            </a:r>
            <a:r>
              <a:rPr lang="en-US" dirty="0" err="1" smtClean="0"/>
              <a:t>deptaQP</a:t>
            </a:r>
            <a:r>
              <a:rPr lang="en-US" dirty="0" smtClean="0"/>
              <a:t> signaling by replacing with decoder-side derivation</a:t>
            </a:r>
          </a:p>
          <a:p>
            <a:pPr lvl="1"/>
            <a:r>
              <a:rPr lang="en-US" dirty="0" err="1" smtClean="0"/>
              <a:t>Luma</a:t>
            </a:r>
            <a:r>
              <a:rPr lang="en-US" dirty="0" smtClean="0"/>
              <a:t>-adaptive scaling to replace </a:t>
            </a:r>
            <a:r>
              <a:rPr lang="en-US" dirty="0" err="1" smtClean="0"/>
              <a:t>luma</a:t>
            </a:r>
            <a:r>
              <a:rPr lang="en-US" dirty="0" smtClean="0"/>
              <a:t>-adaptive delta QP</a:t>
            </a:r>
          </a:p>
          <a:p>
            <a:pPr lvl="1"/>
            <a:r>
              <a:rPr lang="en-US" dirty="0" smtClean="0"/>
              <a:t>Scaling is determined as function of predicted pixels and </a:t>
            </a:r>
            <a:r>
              <a:rPr lang="en-US" dirty="0" err="1" smtClean="0"/>
              <a:t>dequantized</a:t>
            </a:r>
            <a:r>
              <a:rPr lang="en-US" dirty="0" smtClean="0"/>
              <a:t> DC</a:t>
            </a:r>
            <a:endParaRPr lang="en-US" dirty="0"/>
          </a:p>
          <a:p>
            <a:pPr marL="300038" lvl="1" indent="0">
              <a:buNone/>
            </a:pPr>
            <a:r>
              <a:rPr lang="en-CA" dirty="0" smtClean="0"/>
              <a:t>	</a:t>
            </a:r>
            <a:r>
              <a:rPr lang="en-CA" b="1" dirty="0" smtClean="0"/>
              <a:t>	</a:t>
            </a:r>
            <a:r>
              <a:rPr lang="en-US" b="1" dirty="0">
                <a:solidFill>
                  <a:srgbClr val="00B050"/>
                </a:solidFill>
              </a:rPr>
              <a:t>s = LUT [Mean (Prediction)+</a:t>
            </a:r>
            <a:r>
              <a:rPr lang="en-US" b="1" dirty="0" err="1">
                <a:solidFill>
                  <a:srgbClr val="00B050"/>
                </a:solidFill>
              </a:rPr>
              <a:t>invQuant</a:t>
            </a:r>
            <a:r>
              <a:rPr lang="en-US" b="1" dirty="0">
                <a:solidFill>
                  <a:srgbClr val="00B050"/>
                </a:solidFill>
              </a:rPr>
              <a:t>(DC</a:t>
            </a:r>
            <a:r>
              <a:rPr lang="en-US" b="1" dirty="0" smtClean="0">
                <a:solidFill>
                  <a:srgbClr val="00B050"/>
                </a:solidFill>
              </a:rPr>
              <a:t>)]</a:t>
            </a:r>
            <a:endParaRPr lang="en-US" b="1" dirty="0">
              <a:solidFill>
                <a:srgbClr val="00B050"/>
              </a:solidFill>
            </a:endParaRPr>
          </a:p>
          <a:p>
            <a:pPr lvl="1"/>
            <a:r>
              <a:rPr lang="en-US" b="1" dirty="0" smtClean="0">
                <a:solidFill>
                  <a:srgbClr val="00B050"/>
                </a:solidFill>
              </a:rPr>
              <a:t>Scaling s is applied to AC only, DC is excluded</a:t>
            </a:r>
            <a:br>
              <a:rPr lang="en-US" b="1" dirty="0" smtClean="0">
                <a:solidFill>
                  <a:srgbClr val="00B050"/>
                </a:solidFill>
              </a:rPr>
            </a:br>
            <a:endParaRPr lang="en-US" dirty="0" smtClean="0"/>
          </a:p>
          <a:p>
            <a:r>
              <a:rPr lang="en-US" dirty="0" smtClean="0"/>
              <a:t>JVET-D0118 </a:t>
            </a:r>
            <a:r>
              <a:rPr lang="en-US" dirty="0"/>
              <a:t>proposal:</a:t>
            </a:r>
          </a:p>
          <a:p>
            <a:pPr lvl="1"/>
            <a:r>
              <a:rPr lang="en-US" dirty="0" smtClean="0"/>
              <a:t>Target to simplify the derivation process and increase performance with scaling of all coefficients</a:t>
            </a:r>
          </a:p>
          <a:p>
            <a:pPr lvl="1"/>
            <a:r>
              <a:rPr lang="en-US" dirty="0" smtClean="0"/>
              <a:t>Scaling </a:t>
            </a:r>
            <a:r>
              <a:rPr lang="en-US" dirty="0"/>
              <a:t>is determined as function of predicted </a:t>
            </a:r>
            <a:r>
              <a:rPr lang="en-US" dirty="0" smtClean="0"/>
              <a:t>pixels:</a:t>
            </a:r>
            <a:endParaRPr lang="en-US" dirty="0"/>
          </a:p>
          <a:p>
            <a:pPr marL="300038" lvl="1" indent="0">
              <a:buNone/>
            </a:pPr>
            <a:r>
              <a:rPr lang="en-CA" b="1" dirty="0">
                <a:solidFill>
                  <a:srgbClr val="00B050"/>
                </a:solidFill>
              </a:rPr>
              <a:t>		</a:t>
            </a:r>
            <a:r>
              <a:rPr lang="en-US" b="1" dirty="0">
                <a:solidFill>
                  <a:srgbClr val="00B050"/>
                </a:solidFill>
              </a:rPr>
              <a:t>s = LUT [Mean (Prediction</a:t>
            </a:r>
            <a:r>
              <a:rPr lang="en-US" b="1" dirty="0" smtClean="0">
                <a:solidFill>
                  <a:srgbClr val="00B050"/>
                </a:solidFill>
              </a:rPr>
              <a:t>)]</a:t>
            </a:r>
            <a:endParaRPr lang="en-US" b="1" dirty="0">
              <a:solidFill>
                <a:srgbClr val="00B050"/>
              </a:solidFill>
            </a:endParaRPr>
          </a:p>
          <a:p>
            <a:pPr lvl="1"/>
            <a:r>
              <a:rPr lang="en-US" b="1" dirty="0">
                <a:solidFill>
                  <a:srgbClr val="00B050"/>
                </a:solidFill>
              </a:rPr>
              <a:t>Scaling s is applied to </a:t>
            </a:r>
            <a:r>
              <a:rPr lang="en-US" b="1" dirty="0" smtClean="0">
                <a:solidFill>
                  <a:srgbClr val="00B050"/>
                </a:solidFill>
              </a:rPr>
              <a:t>DC and AC coefficients</a:t>
            </a:r>
            <a:endParaRPr lang="en-US" b="1" dirty="0">
              <a:solidFill>
                <a:srgbClr val="00B050"/>
              </a:solidFill>
            </a:endParaRPr>
          </a:p>
        </p:txBody>
      </p:sp>
      <p:sp>
        <p:nvSpPr>
          <p:cNvPr id="3" name="Title 2"/>
          <p:cNvSpPr>
            <a:spLocks noGrp="1"/>
          </p:cNvSpPr>
          <p:nvPr>
            <p:ph type="title"/>
          </p:nvPr>
        </p:nvSpPr>
        <p:spPr>
          <a:xfrm>
            <a:off x="212655" y="532791"/>
            <a:ext cx="8574733" cy="900246"/>
          </a:xfrm>
        </p:spPr>
        <p:txBody>
          <a:bodyPr/>
          <a:lstStyle/>
          <a:p>
            <a:r>
              <a:rPr lang="en-US" dirty="0" smtClean="0"/>
              <a:t>Adaptive Quantization and Scaling for HDR/WCG video coding:</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Summary of the technologies</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4"/>
          <p:cNvSpPr>
            <a:spLocks noChangeArrowheads="1"/>
          </p:cNvSpPr>
          <p:nvPr/>
        </p:nvSpPr>
        <p:spPr bwMode="auto">
          <a:xfrm>
            <a:off x="0" y="3457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8"/>
          <p:cNvSpPr>
            <a:spLocks noChangeArrowheads="1"/>
          </p:cNvSpPr>
          <p:nvPr/>
        </p:nvSpPr>
        <p:spPr bwMode="auto">
          <a:xfrm>
            <a:off x="4727864" y="248382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426594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2655" y="740540"/>
            <a:ext cx="8574733" cy="484748"/>
          </a:xfrm>
        </p:spPr>
        <p:txBody>
          <a:bodyPr/>
          <a:lstStyle/>
          <a:p>
            <a:r>
              <a:rPr lang="en-US" dirty="0" smtClean="0"/>
              <a:t>Adaptive scaling proposed in JVET-D0118:</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Block diagram of the scaling for encoder and decoder:</a:t>
            </a:r>
            <a:endParaRPr lang="en-US" dirty="0"/>
          </a:p>
        </p:txBody>
      </p:sp>
      <p:sp>
        <p:nvSpPr>
          <p:cNvPr id="2" name="Rectangle 22"/>
          <p:cNvSpPr>
            <a:spLocks noChangeArrowheads="1"/>
          </p:cNvSpPr>
          <p:nvPr/>
        </p:nvSpPr>
        <p:spPr bwMode="auto">
          <a:xfrm>
            <a:off x="1638300" y="25942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7" name="Object 26"/>
          <p:cNvGraphicFramePr>
            <a:graphicFrameLocks noChangeAspect="1"/>
          </p:cNvGraphicFramePr>
          <p:nvPr>
            <p:extLst>
              <p:ext uri="{D42A27DB-BD31-4B8C-83A1-F6EECF244321}">
                <p14:modId xmlns:p14="http://schemas.microsoft.com/office/powerpoint/2010/main" val="3098927462"/>
              </p:ext>
            </p:extLst>
          </p:nvPr>
        </p:nvGraphicFramePr>
        <p:xfrm>
          <a:off x="1313584" y="2336904"/>
          <a:ext cx="2914650" cy="3743325"/>
        </p:xfrm>
        <a:graphic>
          <a:graphicData uri="http://schemas.openxmlformats.org/presentationml/2006/ole">
            <mc:AlternateContent xmlns:mc="http://schemas.openxmlformats.org/markup-compatibility/2006">
              <mc:Choice xmlns:v="urn:schemas-microsoft-com:vml" Requires="v">
                <p:oleObj spid="_x0000_s6206" r:id="rId3" imgW="3028274" imgH="3886200" progId="Visio.Drawing.11">
                  <p:embed/>
                </p:oleObj>
              </mc:Choice>
              <mc:Fallback>
                <p:oleObj r:id="rId3" imgW="3028274" imgH="388620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3584" y="2336904"/>
                        <a:ext cx="2914650" cy="3743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4"/>
          <p:cNvSpPr>
            <a:spLocks noChangeArrowheads="1"/>
          </p:cNvSpPr>
          <p:nvPr/>
        </p:nvSpPr>
        <p:spPr bwMode="auto">
          <a:xfrm>
            <a:off x="0" y="3457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8"/>
          <p:cNvSpPr>
            <a:spLocks noChangeArrowheads="1"/>
          </p:cNvSpPr>
          <p:nvPr/>
        </p:nvSpPr>
        <p:spPr bwMode="auto">
          <a:xfrm>
            <a:off x="4727864" y="248382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3" name="Object 32"/>
          <p:cNvGraphicFramePr>
            <a:graphicFrameLocks noChangeAspect="1"/>
          </p:cNvGraphicFramePr>
          <p:nvPr>
            <p:extLst>
              <p:ext uri="{D42A27DB-BD31-4B8C-83A1-F6EECF244321}">
                <p14:modId xmlns:p14="http://schemas.microsoft.com/office/powerpoint/2010/main" val="4209564073"/>
              </p:ext>
            </p:extLst>
          </p:nvPr>
        </p:nvGraphicFramePr>
        <p:xfrm>
          <a:off x="4633912" y="2335051"/>
          <a:ext cx="3152775" cy="3886200"/>
        </p:xfrm>
        <a:graphic>
          <a:graphicData uri="http://schemas.openxmlformats.org/presentationml/2006/ole">
            <mc:AlternateContent xmlns:mc="http://schemas.openxmlformats.org/markup-compatibility/2006">
              <mc:Choice xmlns:v="urn:schemas-microsoft-com:vml" Requires="v">
                <p:oleObj spid="_x0000_s6207" r:id="rId5" imgW="3150411" imgH="3886200" progId="Visio.Drawing.11">
                  <p:embed/>
                </p:oleObj>
              </mc:Choice>
              <mc:Fallback>
                <p:oleObj r:id="rId5" imgW="3150411" imgH="388620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33912" y="2335051"/>
                        <a:ext cx="3152775" cy="3886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896834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4924425"/>
          </a:xfrm>
        </p:spPr>
        <p:txBody>
          <a:bodyPr/>
          <a:lstStyle/>
          <a:p>
            <a:r>
              <a:rPr lang="en-US" dirty="0" smtClean="0"/>
              <a:t>Pre-processing chain:</a:t>
            </a:r>
          </a:p>
          <a:p>
            <a:pPr lvl="1"/>
            <a:r>
              <a:rPr lang="en-US" dirty="0" err="1" smtClean="0"/>
              <a:t>YCbCr</a:t>
            </a:r>
            <a:r>
              <a:rPr lang="en-US" dirty="0" smtClean="0"/>
              <a:t> BT.709 converted to </a:t>
            </a:r>
            <a:r>
              <a:rPr lang="en-US" dirty="0" err="1" smtClean="0"/>
              <a:t>YCbCr</a:t>
            </a:r>
            <a:r>
              <a:rPr lang="en-US" dirty="0" smtClean="0"/>
              <a:t> PQ2100:</a:t>
            </a:r>
          </a:p>
          <a:p>
            <a:pPr lvl="2"/>
            <a:r>
              <a:rPr lang="en-US" dirty="0" smtClean="0"/>
              <a:t>Clipping to legal range, mapping to 0.01..100nits, converting to PQ2100</a:t>
            </a:r>
          </a:p>
          <a:p>
            <a:pPr lvl="1"/>
            <a:r>
              <a:rPr lang="en-US" dirty="0" smtClean="0"/>
              <a:t>Linear light EXR/TIFF converted to </a:t>
            </a:r>
            <a:r>
              <a:rPr lang="en-US" dirty="0" err="1" smtClean="0"/>
              <a:t>YCbCr</a:t>
            </a:r>
            <a:r>
              <a:rPr lang="en-US" dirty="0" smtClean="0"/>
              <a:t> </a:t>
            </a:r>
            <a:r>
              <a:rPr lang="en-US" dirty="0" smtClean="0"/>
              <a:t>PQ2100</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r>
              <a:rPr lang="en-US" dirty="0" smtClean="0"/>
              <a:t>We </a:t>
            </a:r>
            <a:r>
              <a:rPr lang="en-US" dirty="0"/>
              <a:t>are thankful Sharp for their efforts to produce CTC required SW changes and Anchor modifications</a:t>
            </a:r>
          </a:p>
          <a:p>
            <a:pPr lvl="1"/>
            <a:endParaRPr lang="en-US" dirty="0" smtClean="0"/>
          </a:p>
        </p:txBody>
      </p:sp>
      <p:sp>
        <p:nvSpPr>
          <p:cNvPr id="3" name="Title 2"/>
          <p:cNvSpPr>
            <a:spLocks noGrp="1"/>
          </p:cNvSpPr>
          <p:nvPr>
            <p:ph type="title"/>
          </p:nvPr>
        </p:nvSpPr>
        <p:spPr>
          <a:xfrm>
            <a:off x="212655" y="740540"/>
            <a:ext cx="8574733" cy="484748"/>
          </a:xfrm>
        </p:spPr>
        <p:txBody>
          <a:bodyPr/>
          <a:lstStyle/>
          <a:p>
            <a:r>
              <a:rPr lang="en-US" dirty="0" smtClean="0"/>
              <a:t>Experimental setup:</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Block diagram of the test for performance evaluation of D0118</a:t>
            </a:r>
            <a:endParaRPr lang="en-US" dirty="0"/>
          </a:p>
        </p:txBody>
      </p:sp>
      <p:grpSp>
        <p:nvGrpSpPr>
          <p:cNvPr id="2" name="Group 1"/>
          <p:cNvGrpSpPr/>
          <p:nvPr/>
        </p:nvGrpSpPr>
        <p:grpSpPr>
          <a:xfrm>
            <a:off x="457108" y="3400430"/>
            <a:ext cx="8134442" cy="2388620"/>
            <a:chOff x="457108" y="3805679"/>
            <a:chExt cx="8134442" cy="2388620"/>
          </a:xfrm>
        </p:grpSpPr>
        <p:sp>
          <p:nvSpPr>
            <p:cNvPr id="8" name="Rectangle 20"/>
            <p:cNvSpPr>
              <a:spLocks noChangeArrowheads="1"/>
            </p:cNvSpPr>
            <p:nvPr/>
          </p:nvSpPr>
          <p:spPr bwMode="auto">
            <a:xfrm>
              <a:off x="5525135" y="3813297"/>
              <a:ext cx="1056640" cy="658349"/>
            </a:xfrm>
            <a:prstGeom prst="rect">
              <a:avLst/>
            </a:prstGeom>
            <a:solidFill>
              <a:srgbClr val="FFFFFF"/>
            </a:solidFill>
            <a:ln w="25400">
              <a:solidFill>
                <a:srgbClr val="FF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Anchor Codec</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AutoShape 19"/>
            <p:cNvSpPr>
              <a:spLocks noChangeArrowheads="1"/>
            </p:cNvSpPr>
            <p:nvPr/>
          </p:nvSpPr>
          <p:spPr bwMode="auto">
            <a:xfrm>
              <a:off x="3835040" y="3814567"/>
              <a:ext cx="1390650" cy="665967"/>
            </a:xfrm>
            <a:prstGeom prst="parallelogram">
              <a:avLst>
                <a:gd name="adj" fmla="val 52193"/>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Input YUV</a:t>
              </a:r>
              <a:b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b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PQ2100</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0" name="AutoShape 18"/>
            <p:cNvSpPr>
              <a:spLocks noChangeArrowheads="1"/>
            </p:cNvSpPr>
            <p:nvPr/>
          </p:nvSpPr>
          <p:spPr bwMode="auto">
            <a:xfrm>
              <a:off x="7201535" y="3805679"/>
              <a:ext cx="1390015" cy="665967"/>
            </a:xfrm>
            <a:prstGeom prst="parallelogram">
              <a:avLst>
                <a:gd name="adj" fmla="val 52169"/>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Dec. YUV1</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9" name="AutoShape 19"/>
            <p:cNvSpPr>
              <a:spLocks noChangeArrowheads="1"/>
            </p:cNvSpPr>
            <p:nvPr/>
          </p:nvSpPr>
          <p:spPr bwMode="auto">
            <a:xfrm>
              <a:off x="457108" y="3816410"/>
              <a:ext cx="1390650" cy="665967"/>
            </a:xfrm>
            <a:prstGeom prst="parallelogram">
              <a:avLst>
                <a:gd name="adj" fmla="val 52193"/>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SDR YUV</a:t>
              </a:r>
              <a:b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b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BT.709</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0" name="AutoShape 19"/>
            <p:cNvSpPr>
              <a:spLocks noChangeArrowheads="1"/>
            </p:cNvSpPr>
            <p:nvPr/>
          </p:nvSpPr>
          <p:spPr bwMode="auto">
            <a:xfrm>
              <a:off x="457108" y="5525801"/>
              <a:ext cx="1390650" cy="665967"/>
            </a:xfrm>
            <a:prstGeom prst="parallelogram">
              <a:avLst>
                <a:gd name="adj" fmla="val 52193"/>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HDR </a:t>
              </a:r>
              <a:b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b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EXR/TIFF</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1" name="Rectangle 13"/>
            <p:cNvSpPr>
              <a:spLocks noChangeArrowheads="1"/>
            </p:cNvSpPr>
            <p:nvPr/>
          </p:nvSpPr>
          <p:spPr bwMode="auto">
            <a:xfrm>
              <a:off x="2182721" y="3824743"/>
              <a:ext cx="1056640" cy="658349"/>
            </a:xfrm>
            <a:prstGeom prst="rect">
              <a:avLst/>
            </a:prstGeom>
            <a:solidFill>
              <a:srgbClr val="FFFFFF"/>
            </a:solidFill>
            <a:ln w="25400">
              <a:solidFill>
                <a:srgbClr val="FF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lang="en-US" altLang="en-US" sz="1100" dirty="0" smtClean="0"/>
                <a:t>Conversion BT.709 to PQ2100</a:t>
              </a:r>
              <a:br>
                <a:rPr lang="en-US" altLang="en-US" sz="1100" dirty="0" smtClean="0"/>
              </a:br>
              <a:endParaRPr kumimoji="0" lang="en-US" altLang="en-US" sz="1100" b="0" i="0" u="none" strike="noStrike" cap="none" normalizeH="0" baseline="0" dirty="0" smtClean="0">
                <a:ln>
                  <a:noFill/>
                </a:ln>
                <a:solidFill>
                  <a:schemeClr val="tx1"/>
                </a:solidFill>
                <a:effectLst/>
              </a:endParaRPr>
            </a:p>
          </p:txBody>
        </p:sp>
        <p:sp>
          <p:nvSpPr>
            <p:cNvPr id="34" name="Rectangle 13"/>
            <p:cNvSpPr>
              <a:spLocks noChangeArrowheads="1"/>
            </p:cNvSpPr>
            <p:nvPr/>
          </p:nvSpPr>
          <p:spPr bwMode="auto">
            <a:xfrm>
              <a:off x="2189575" y="5535950"/>
              <a:ext cx="1056640" cy="658349"/>
            </a:xfrm>
            <a:prstGeom prst="rect">
              <a:avLst/>
            </a:prstGeom>
            <a:solidFill>
              <a:srgbClr val="FFFFFF"/>
            </a:solidFill>
            <a:ln w="25400">
              <a:solidFill>
                <a:srgbClr val="FF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lang="en-US" altLang="en-US" sz="1100" dirty="0" smtClean="0"/>
                <a:t>Conversion to PQ2100</a:t>
              </a:r>
              <a:br>
                <a:rPr lang="en-US" altLang="en-US" sz="1100" dirty="0" smtClean="0"/>
              </a:br>
              <a:endParaRPr kumimoji="0" lang="en-US" altLang="en-US" sz="1100" b="0" i="0" u="none" strike="noStrike" cap="none" normalizeH="0" baseline="0" dirty="0" smtClean="0">
                <a:ln>
                  <a:noFill/>
                </a:ln>
                <a:solidFill>
                  <a:schemeClr val="tx1"/>
                </a:solidFill>
                <a:effectLst/>
              </a:endParaRPr>
            </a:p>
          </p:txBody>
        </p:sp>
        <p:sp>
          <p:nvSpPr>
            <p:cNvPr id="49" name="Rectangle 20"/>
            <p:cNvSpPr>
              <a:spLocks noChangeArrowheads="1"/>
            </p:cNvSpPr>
            <p:nvPr/>
          </p:nvSpPr>
          <p:spPr bwMode="auto">
            <a:xfrm>
              <a:off x="5525135" y="4877601"/>
              <a:ext cx="1056640" cy="658349"/>
            </a:xfrm>
            <a:prstGeom prst="rect">
              <a:avLst/>
            </a:prstGeom>
            <a:solidFill>
              <a:srgbClr val="FFFFFF"/>
            </a:solidFill>
            <a:ln w="25400">
              <a:solidFill>
                <a:schemeClr val="tx1"/>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Tested</a:t>
              </a:r>
              <a:r>
                <a:rPr kumimoji="0" lang="en-US" altLang="en-US" sz="1100" b="0" i="0" u="none" strike="noStrike" cap="none" normalizeH="0" dirty="0" smtClean="0">
                  <a:ln>
                    <a:noFill/>
                  </a:ln>
                  <a:solidFill>
                    <a:schemeClr val="tx1"/>
                  </a:solidFill>
                  <a:effectLst/>
                  <a:latin typeface="Arial" panose="020B0604020202020204" pitchFamily="34" charset="0"/>
                  <a:ea typeface="Times New Roman" panose="02020603050405020304" pitchFamily="18" charset="0"/>
                </a:rPr>
                <a:t>  </a:t>
              </a: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Codec</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53" name="Elbow Connector 52"/>
            <p:cNvCxnSpPr>
              <a:stCxn id="9" idx="2"/>
              <a:endCxn id="49" idx="1"/>
            </p:cNvCxnSpPr>
            <p:nvPr/>
          </p:nvCxnSpPr>
          <p:spPr>
            <a:xfrm>
              <a:off x="5051896" y="4147551"/>
              <a:ext cx="473239" cy="1059225"/>
            </a:xfrm>
            <a:prstGeom prst="bentConnector3">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9" idx="2"/>
              <a:endCxn id="8" idx="1"/>
            </p:cNvCxnSpPr>
            <p:nvPr/>
          </p:nvCxnSpPr>
          <p:spPr>
            <a:xfrm flipV="1">
              <a:off x="5051896" y="4142472"/>
              <a:ext cx="473239" cy="5079"/>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8" idx="3"/>
              <a:endCxn id="10" idx="5"/>
            </p:cNvCxnSpPr>
            <p:nvPr/>
          </p:nvCxnSpPr>
          <p:spPr>
            <a:xfrm flipV="1">
              <a:off x="6581775" y="4138663"/>
              <a:ext cx="793474" cy="3809"/>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29" idx="2"/>
              <a:endCxn id="31" idx="1"/>
            </p:cNvCxnSpPr>
            <p:nvPr/>
          </p:nvCxnSpPr>
          <p:spPr>
            <a:xfrm>
              <a:off x="1673964" y="4149394"/>
              <a:ext cx="508757" cy="4524"/>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31" idx="3"/>
              <a:endCxn id="9" idx="5"/>
            </p:cNvCxnSpPr>
            <p:nvPr/>
          </p:nvCxnSpPr>
          <p:spPr>
            <a:xfrm flipV="1">
              <a:off x="3239361" y="4147551"/>
              <a:ext cx="769473" cy="6367"/>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30" idx="2"/>
              <a:endCxn id="34" idx="1"/>
            </p:cNvCxnSpPr>
            <p:nvPr/>
          </p:nvCxnSpPr>
          <p:spPr>
            <a:xfrm>
              <a:off x="1673964" y="5858785"/>
              <a:ext cx="515611" cy="6340"/>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34" idx="3"/>
              <a:endCxn id="9" idx="5"/>
            </p:cNvCxnSpPr>
            <p:nvPr/>
          </p:nvCxnSpPr>
          <p:spPr>
            <a:xfrm flipV="1">
              <a:off x="3246215" y="4147551"/>
              <a:ext cx="762619" cy="1717574"/>
            </a:xfrm>
            <a:prstGeom prst="bentConnector3">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sp>
          <p:nvSpPr>
            <p:cNvPr id="73" name="AutoShape 18"/>
            <p:cNvSpPr>
              <a:spLocks noChangeArrowheads="1"/>
            </p:cNvSpPr>
            <p:nvPr/>
          </p:nvSpPr>
          <p:spPr bwMode="auto">
            <a:xfrm>
              <a:off x="7201534" y="4874096"/>
              <a:ext cx="1390015" cy="665967"/>
            </a:xfrm>
            <a:prstGeom prst="parallelogram">
              <a:avLst>
                <a:gd name="adj" fmla="val 52169"/>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Dec. YUV2</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74" name="Straight Arrow Connector 73"/>
            <p:cNvCxnSpPr>
              <a:stCxn id="49" idx="3"/>
              <a:endCxn id="73" idx="5"/>
            </p:cNvCxnSpPr>
            <p:nvPr/>
          </p:nvCxnSpPr>
          <p:spPr>
            <a:xfrm>
              <a:off x="6581775" y="5206776"/>
              <a:ext cx="793473" cy="304"/>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340778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4101123"/>
          </a:xfrm>
        </p:spPr>
        <p:txBody>
          <a:bodyPr/>
          <a:lstStyle/>
          <a:p>
            <a:r>
              <a:rPr lang="en-US" dirty="0" err="1"/>
              <a:t>YCbCr</a:t>
            </a:r>
            <a:r>
              <a:rPr lang="en-US" dirty="0"/>
              <a:t> BT.709 </a:t>
            </a:r>
            <a:r>
              <a:rPr lang="en-US" dirty="0" smtClean="0"/>
              <a:t>conversion to </a:t>
            </a:r>
            <a:r>
              <a:rPr lang="en-US" dirty="0" err="1"/>
              <a:t>YCbCr</a:t>
            </a:r>
            <a:r>
              <a:rPr lang="en-US" dirty="0"/>
              <a:t> </a:t>
            </a:r>
            <a:r>
              <a:rPr lang="en-US" dirty="0" smtClean="0"/>
              <a:t>PQ2100:</a:t>
            </a:r>
          </a:p>
          <a:p>
            <a:pPr lvl="1"/>
            <a:r>
              <a:rPr lang="en-US" dirty="0" err="1" smtClean="0"/>
              <a:t>HDRTools</a:t>
            </a:r>
            <a:r>
              <a:rPr lang="en-US" dirty="0" smtClean="0"/>
              <a:t> SW change to enable clipping to 0.01..100nits</a:t>
            </a:r>
          </a:p>
          <a:p>
            <a:pPr lvl="1"/>
            <a:r>
              <a:rPr lang="en-US" dirty="0" err="1" smtClean="0"/>
              <a:t>HDRTools</a:t>
            </a:r>
            <a:r>
              <a:rPr lang="en-US" dirty="0" smtClean="0"/>
              <a:t> SW change to enable normalization with gamma</a:t>
            </a:r>
          </a:p>
          <a:p>
            <a:pPr lvl="1"/>
            <a:r>
              <a:rPr lang="en-US" dirty="0" smtClean="0"/>
              <a:t>Converting </a:t>
            </a:r>
            <a:r>
              <a:rPr lang="en-US" dirty="0" err="1" smtClean="0"/>
              <a:t>YCbCr</a:t>
            </a:r>
            <a:r>
              <a:rPr lang="en-US" dirty="0" smtClean="0"/>
              <a:t> BT.709 to linear RGB:</a:t>
            </a:r>
          </a:p>
          <a:p>
            <a:pPr lvl="2"/>
            <a:r>
              <a:rPr lang="en-US" dirty="0" smtClean="0"/>
              <a:t>System gamma 2.4</a:t>
            </a:r>
          </a:p>
          <a:p>
            <a:pPr lvl="2"/>
            <a:r>
              <a:rPr lang="en-US" dirty="0" smtClean="0"/>
              <a:t>Source normalization 100</a:t>
            </a:r>
          </a:p>
          <a:p>
            <a:pPr lvl="2"/>
            <a:r>
              <a:rPr lang="en-US" dirty="0" smtClean="0"/>
              <a:t>Output normalization 1.0</a:t>
            </a:r>
          </a:p>
          <a:p>
            <a:pPr lvl="1"/>
            <a:r>
              <a:rPr lang="en-US" dirty="0"/>
              <a:t>Converting </a:t>
            </a:r>
            <a:r>
              <a:rPr lang="en-US" dirty="0" smtClean="0"/>
              <a:t>linear RGB to </a:t>
            </a:r>
            <a:r>
              <a:rPr lang="en-US" dirty="0" err="1" smtClean="0"/>
              <a:t>YCbCr</a:t>
            </a:r>
            <a:r>
              <a:rPr lang="en-US" dirty="0" smtClean="0"/>
              <a:t> PQ2100:</a:t>
            </a:r>
            <a:endParaRPr lang="en-US" dirty="0"/>
          </a:p>
          <a:p>
            <a:pPr lvl="2"/>
            <a:r>
              <a:rPr lang="en-US" dirty="0" smtClean="0"/>
              <a:t>Source </a:t>
            </a:r>
            <a:r>
              <a:rPr lang="en-US" dirty="0"/>
              <a:t>normalization </a:t>
            </a:r>
            <a:r>
              <a:rPr lang="en-US" dirty="0" smtClean="0"/>
              <a:t>1.0</a:t>
            </a:r>
          </a:p>
          <a:p>
            <a:pPr lvl="2"/>
            <a:r>
              <a:rPr lang="en-US" dirty="0" err="1" smtClean="0"/>
              <a:t>ClosedLoopConversion</a:t>
            </a:r>
            <a:r>
              <a:rPr lang="en-US" dirty="0" smtClean="0"/>
              <a:t> 5  (JCTVC-W1020)</a:t>
            </a:r>
          </a:p>
          <a:p>
            <a:pPr lvl="2"/>
            <a:endParaRPr lang="en-US" dirty="0"/>
          </a:p>
          <a:p>
            <a:pPr lvl="1"/>
            <a:r>
              <a:rPr lang="en-US" dirty="0"/>
              <a:t>Agreed implementation is yet to be resolved</a:t>
            </a:r>
          </a:p>
        </p:txBody>
      </p:sp>
      <p:sp>
        <p:nvSpPr>
          <p:cNvPr id="3" name="Title 2"/>
          <p:cNvSpPr>
            <a:spLocks noGrp="1"/>
          </p:cNvSpPr>
          <p:nvPr>
            <p:ph type="title"/>
          </p:nvPr>
        </p:nvSpPr>
        <p:spPr>
          <a:xfrm>
            <a:off x="212655" y="740540"/>
            <a:ext cx="8574733" cy="484748"/>
          </a:xfrm>
        </p:spPr>
        <p:txBody>
          <a:bodyPr/>
          <a:lstStyle/>
          <a:p>
            <a:r>
              <a:rPr lang="en-US" dirty="0" smtClean="0"/>
              <a:t>Experimental setup:</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Key elements of pre-processing</a:t>
            </a:r>
            <a:endParaRPr lang="en-US" dirty="0"/>
          </a:p>
        </p:txBody>
      </p:sp>
    </p:spTree>
    <p:extLst>
      <p:ext uri="{BB962C8B-B14F-4D97-AF65-F5344CB8AC3E}">
        <p14:creationId xmlns:p14="http://schemas.microsoft.com/office/powerpoint/2010/main" val="42533960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795" y="1931779"/>
            <a:ext cx="8572500" cy="2411429"/>
          </a:xfrm>
        </p:spPr>
        <p:txBody>
          <a:bodyPr/>
          <a:lstStyle/>
          <a:p>
            <a:r>
              <a:rPr lang="en-US" dirty="0"/>
              <a:t>Linear light EXR/TIFF converted to </a:t>
            </a:r>
            <a:r>
              <a:rPr lang="en-US" dirty="0" err="1"/>
              <a:t>YCbCr</a:t>
            </a:r>
            <a:r>
              <a:rPr lang="en-US" dirty="0"/>
              <a:t> PQ2100 </a:t>
            </a:r>
            <a:r>
              <a:rPr lang="en-US" dirty="0" smtClean="0"/>
              <a:t>:</a:t>
            </a:r>
          </a:p>
          <a:p>
            <a:pPr lvl="1"/>
            <a:r>
              <a:rPr lang="en-US" dirty="0" smtClean="0"/>
              <a:t>Complete set of HDR PQ2100 sequences not </a:t>
            </a:r>
            <a:r>
              <a:rPr lang="en-US" dirty="0"/>
              <a:t>available </a:t>
            </a:r>
            <a:r>
              <a:rPr lang="en-US" dirty="0" smtClean="0"/>
              <a:t>at:</a:t>
            </a:r>
            <a:r>
              <a:rPr lang="en-US" dirty="0"/>
              <a:t/>
            </a:r>
            <a:br>
              <a:rPr lang="en-US" dirty="0"/>
            </a:br>
            <a:r>
              <a:rPr lang="en-US" dirty="0"/>
              <a:t>ftp://jvet@ftp.ient.rwth-aachen.de/testsequences/candidates/hdr/PQversions</a:t>
            </a:r>
            <a:r>
              <a:rPr lang="en-US" dirty="0" smtClean="0"/>
              <a:t>/</a:t>
            </a:r>
          </a:p>
          <a:p>
            <a:pPr lvl="1"/>
            <a:r>
              <a:rPr lang="en-US" dirty="0" smtClean="0"/>
              <a:t>Converting linear RGB to </a:t>
            </a:r>
            <a:r>
              <a:rPr lang="en-US" dirty="0" err="1" smtClean="0"/>
              <a:t>YCbCr</a:t>
            </a:r>
            <a:r>
              <a:rPr lang="en-US" dirty="0" smtClean="0"/>
              <a:t> PQ2100 using </a:t>
            </a:r>
            <a:r>
              <a:rPr lang="en-US" dirty="0" err="1" smtClean="0"/>
              <a:t>HDRTools</a:t>
            </a:r>
            <a:r>
              <a:rPr lang="en-US" dirty="0" smtClean="0"/>
              <a:t>:</a:t>
            </a:r>
            <a:endParaRPr lang="en-US" dirty="0"/>
          </a:p>
          <a:p>
            <a:pPr lvl="2"/>
            <a:r>
              <a:rPr lang="en-US" dirty="0" err="1" smtClean="0"/>
              <a:t>ClosedLoopConversion</a:t>
            </a:r>
            <a:r>
              <a:rPr lang="en-US" dirty="0" smtClean="0"/>
              <a:t> 5 </a:t>
            </a:r>
            <a:r>
              <a:rPr lang="en-US" dirty="0"/>
              <a:t>(JCTVC-W1020</a:t>
            </a:r>
            <a:r>
              <a:rPr lang="en-US" dirty="0" smtClean="0"/>
              <a:t>)</a:t>
            </a:r>
          </a:p>
          <a:p>
            <a:pPr lvl="2"/>
            <a:endParaRPr lang="en-US" dirty="0"/>
          </a:p>
          <a:p>
            <a:pPr lvl="1"/>
            <a:r>
              <a:rPr lang="en-US" dirty="0"/>
              <a:t>Agreed implementation is </a:t>
            </a:r>
            <a:r>
              <a:rPr lang="en-US" dirty="0" smtClean="0"/>
              <a:t>yet to be resolved</a:t>
            </a:r>
            <a:endParaRPr lang="en-US" dirty="0"/>
          </a:p>
        </p:txBody>
      </p:sp>
      <p:sp>
        <p:nvSpPr>
          <p:cNvPr id="3" name="Title 2"/>
          <p:cNvSpPr>
            <a:spLocks noGrp="1"/>
          </p:cNvSpPr>
          <p:nvPr>
            <p:ph type="title"/>
          </p:nvPr>
        </p:nvSpPr>
        <p:spPr>
          <a:xfrm>
            <a:off x="212655" y="740540"/>
            <a:ext cx="8574733" cy="484748"/>
          </a:xfrm>
        </p:spPr>
        <p:txBody>
          <a:bodyPr/>
          <a:lstStyle/>
          <a:p>
            <a:r>
              <a:rPr lang="en-US" dirty="0" smtClean="0"/>
              <a:t>Experimental setup:</a:t>
            </a:r>
            <a:endParaRPr lang="en-US" dirty="0"/>
          </a:p>
        </p:txBody>
      </p:sp>
      <p:sp>
        <p:nvSpPr>
          <p:cNvPr id="5" name="Text Placeholder 4"/>
          <p:cNvSpPr>
            <a:spLocks noGrp="1"/>
          </p:cNvSpPr>
          <p:nvPr>
            <p:ph type="body" idx="13"/>
          </p:nvPr>
        </p:nvSpPr>
        <p:spPr>
          <a:xfrm>
            <a:off x="212655" y="1426466"/>
            <a:ext cx="8574733" cy="350865"/>
          </a:xfrm>
        </p:spPr>
        <p:txBody>
          <a:bodyPr/>
          <a:lstStyle/>
          <a:p>
            <a:r>
              <a:rPr lang="en-US" dirty="0" smtClean="0"/>
              <a:t>Key elements of pre-processing</a:t>
            </a:r>
            <a:endParaRPr lang="en-US" dirty="0"/>
          </a:p>
        </p:txBody>
      </p:sp>
    </p:spTree>
    <p:extLst>
      <p:ext uri="{BB962C8B-B14F-4D97-AF65-F5344CB8AC3E}">
        <p14:creationId xmlns:p14="http://schemas.microsoft.com/office/powerpoint/2010/main" val="2973911164"/>
      </p:ext>
    </p:extLst>
  </p:cSld>
  <p:clrMapOvr>
    <a:masterClrMapping/>
  </p:clrMapOvr>
  <p:timing>
    <p:tnLst>
      <p:par>
        <p:cTn id="1" dur="indefinite" restart="never" nodeType="tmRoot"/>
      </p:par>
    </p:tnLst>
  </p:timing>
</p:sld>
</file>

<file path=ppt/theme/theme1.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556</TotalTime>
  <Words>1078</Words>
  <Application>Microsoft Office PowerPoint</Application>
  <PresentationFormat>On-screen Show (4:3)</PresentationFormat>
  <Paragraphs>236</Paragraphs>
  <Slides>20</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9" baseType="lpstr">
      <vt:lpstr>Arial</vt:lpstr>
      <vt:lpstr>Calibre Regular</vt:lpstr>
      <vt:lpstr>Courier New</vt:lpstr>
      <vt:lpstr>Qualcomm Office Bold</vt:lpstr>
      <vt:lpstr>Qualcomm Office Regular</vt:lpstr>
      <vt:lpstr>Qualcomm Regular</vt:lpstr>
      <vt:lpstr>Times New Roman</vt:lpstr>
      <vt:lpstr>QualcommPPT_temp_internalonly_100713</vt:lpstr>
      <vt:lpstr>Visio.Drawing.11</vt:lpstr>
      <vt:lpstr>JVET-E0055:  “EE6: Performance evaluation of adaptive scaling of JVET-D0118 for extended color volume material”</vt:lpstr>
      <vt:lpstr>Performance evaluation of JVET-D0118 for HDR/WCG</vt:lpstr>
      <vt:lpstr>Performance evaluation of JVET-D0118 for HDR/WCG</vt:lpstr>
      <vt:lpstr>Adaptive Quantization and Scaling for HDR/WCG video coding:</vt:lpstr>
      <vt:lpstr>Adaptive Quantization and Scaling for HDR/WCG video coding:</vt:lpstr>
      <vt:lpstr>Adaptive scaling proposed in JVET-D0118:</vt:lpstr>
      <vt:lpstr>Experimental setup:</vt:lpstr>
      <vt:lpstr>Experimental setup:</vt:lpstr>
      <vt:lpstr>Experimental setup:</vt:lpstr>
      <vt:lpstr>Experimental setup:</vt:lpstr>
      <vt:lpstr>Objective quality assessment process:</vt:lpstr>
      <vt:lpstr>Simulation results:</vt:lpstr>
      <vt:lpstr>Simulation results:</vt:lpstr>
      <vt:lpstr>Simulation results:</vt:lpstr>
      <vt:lpstr>Simulation results:</vt:lpstr>
      <vt:lpstr>Simulation results:</vt:lpstr>
      <vt:lpstr>Simulation results:</vt:lpstr>
      <vt:lpstr>Simulation results:</vt:lpstr>
      <vt:lpstr>Summary:</vt:lpstr>
      <vt:lpstr>Proposal and discussion:</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usage information</dc:title>
  <dc:creator>Rusanovskyy, Dmytro</dc:creator>
  <cp:lastModifiedBy>Rusanovskyy, Dmytro</cp:lastModifiedBy>
  <cp:revision>40</cp:revision>
  <dcterms:created xsi:type="dcterms:W3CDTF">2017-01-12T16:37:44Z</dcterms:created>
  <dcterms:modified xsi:type="dcterms:W3CDTF">2017-01-13T11:36:04Z</dcterms:modified>
</cp:coreProperties>
</file>