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0" r:id="rId2"/>
    <p:sldId id="298" r:id="rId3"/>
    <p:sldId id="301" r:id="rId4"/>
    <p:sldId id="304" r:id="rId5"/>
    <p:sldId id="305" r:id="rId6"/>
    <p:sldId id="307" r:id="rId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re de la présentation" id="{1DDBAF10-673F-4E9B-83A6-01F051B89383}">
          <p14:sldIdLst>
            <p14:sldId id="280"/>
          </p14:sldIdLst>
        </p14:section>
        <p14:section name="contenu du diaporama" id="{7C415485-64F3-4240-AEC1-14455B505EAE}">
          <p14:sldIdLst>
            <p14:sldId id="298"/>
            <p14:sldId id="301"/>
            <p14:sldId id="304"/>
            <p14:sldId id="305"/>
            <p14:sldId id="307"/>
          </p14:sldIdLst>
        </p14:section>
        <p14:section name="merci : dernière diapo" id="{FD249092-554B-47FC-BF3F-1E9DB05FF9BC}">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79A6FF"/>
    <a:srgbClr val="C7A1E3"/>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7AC3CCA-C797-4891-BE02-D94E43425B78}" styleName="Style moyen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26" d="100"/>
          <a:sy n="126" d="100"/>
        </p:scale>
        <p:origin x="-54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Classeur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spPr>
            <a:ln w="28575">
              <a:noFill/>
            </a:ln>
          </c:spPr>
          <c:xVal>
            <c:numRef>
              <c:f>Feuil1!$L$4:$L$9</c:f>
              <c:numCache>
                <c:formatCode>0%</c:formatCode>
                <c:ptCount val="6"/>
                <c:pt idx="0">
                  <c:v>1.1044039959456269</c:v>
                </c:pt>
                <c:pt idx="1">
                  <c:v>1.1376788330880725</c:v>
                </c:pt>
                <c:pt idx="2">
                  <c:v>1.1688588784260767</c:v>
                </c:pt>
                <c:pt idx="3">
                  <c:v>1.2002850416953814</c:v>
                </c:pt>
                <c:pt idx="4">
                  <c:v>1.2312811804795709</c:v>
                </c:pt>
                <c:pt idx="5">
                  <c:v>1.1079725173745443</c:v>
                </c:pt>
              </c:numCache>
            </c:numRef>
          </c:xVal>
          <c:yVal>
            <c:numRef>
              <c:f>Feuil1!$M$4:$M$9</c:f>
              <c:numCache>
                <c:formatCode>0.0%</c:formatCode>
                <c:ptCount val="6"/>
                <c:pt idx="0">
                  <c:v>-2.6709290174579867E-3</c:v>
                </c:pt>
                <c:pt idx="1">
                  <c:v>-4.2122233470969425E-3</c:v>
                </c:pt>
                <c:pt idx="2">
                  <c:v>-5.2074602677084263E-3</c:v>
                </c:pt>
                <c:pt idx="3">
                  <c:v>-5.6433930601569367E-3</c:v>
                </c:pt>
                <c:pt idx="4">
                  <c:v>-6.1254812988256616E-3</c:v>
                </c:pt>
                <c:pt idx="5">
                  <c:v>-4.8780963140215641E-3</c:v>
                </c:pt>
              </c:numCache>
            </c:numRef>
          </c:yVal>
          <c:smooth val="0"/>
        </c:ser>
        <c:dLbls>
          <c:showLegendKey val="0"/>
          <c:showVal val="0"/>
          <c:showCatName val="0"/>
          <c:showSerName val="0"/>
          <c:showPercent val="0"/>
          <c:showBubbleSize val="0"/>
        </c:dLbls>
        <c:axId val="33548544"/>
        <c:axId val="33553728"/>
      </c:scatterChart>
      <c:valAx>
        <c:axId val="33548544"/>
        <c:scaling>
          <c:orientation val="minMax"/>
        </c:scaling>
        <c:delete val="0"/>
        <c:axPos val="b"/>
        <c:numFmt formatCode="0%" sourceLinked="1"/>
        <c:majorTickMark val="out"/>
        <c:minorTickMark val="none"/>
        <c:tickLblPos val="nextTo"/>
        <c:crossAx val="33553728"/>
        <c:crosses val="autoZero"/>
        <c:crossBetween val="midCat"/>
      </c:valAx>
      <c:valAx>
        <c:axId val="33553728"/>
        <c:scaling>
          <c:orientation val="minMax"/>
        </c:scaling>
        <c:delete val="0"/>
        <c:axPos val="l"/>
        <c:majorGridlines/>
        <c:numFmt formatCode="0.0%" sourceLinked="1"/>
        <c:majorTickMark val="out"/>
        <c:minorTickMark val="none"/>
        <c:tickLblPos val="nextTo"/>
        <c:crossAx val="33548544"/>
        <c:crosses val="autoZero"/>
        <c:crossBetween val="midCat"/>
      </c:valAx>
    </c:plotArea>
    <c:plotVisOnly val="1"/>
    <c:dispBlanksAs val="gap"/>
    <c:showDLblsOverMax val="0"/>
  </c:chart>
  <c:externalData r:id="rId1">
    <c:autoUpdate val="0"/>
  </c:externalData>
</c:chartSpace>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re de la présentation">
    <p:spTree>
      <p:nvGrpSpPr>
        <p:cNvPr id="1" name=""/>
        <p:cNvGrpSpPr/>
        <p:nvPr/>
      </p:nvGrpSpPr>
      <p:grpSpPr>
        <a:xfrm>
          <a:off x="0" y="0"/>
          <a:ext cx="0" cy="0"/>
          <a:chOff x="0" y="0"/>
          <a:chExt cx="0" cy="0"/>
        </a:xfrm>
      </p:grpSpPr>
      <p:sp>
        <p:nvSpPr>
          <p:cNvPr id="3" name="Sous-titre 2"/>
          <p:cNvSpPr>
            <a:spLocks noGrp="1"/>
          </p:cNvSpPr>
          <p:nvPr>
            <p:ph type="subTitle" idx="1" hasCustomPrompt="1"/>
          </p:nvPr>
        </p:nvSpPr>
        <p:spPr>
          <a:xfrm>
            <a:off x="1012903" y="4393968"/>
            <a:ext cx="7084800" cy="5472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nom de l’auteur – nom de l’entité date, présentation à </a:t>
            </a:r>
            <a:r>
              <a:rPr lang="fr-FR" noProof="0" dirty="0" err="1" smtClean="0"/>
              <a:t>xyz</a:t>
            </a:r>
            <a:endParaRPr lang="fr-FR" noProof="0" dirty="0" smtClean="0"/>
          </a:p>
        </p:txBody>
      </p:sp>
      <p:sp>
        <p:nvSpPr>
          <p:cNvPr id="7" name="Espace réservé du texte 8"/>
          <p:cNvSpPr>
            <a:spLocks noGrp="1"/>
          </p:cNvSpPr>
          <p:nvPr>
            <p:ph type="body" sz="quarter" idx="13" hasCustomPrompt="1"/>
          </p:nvPr>
        </p:nvSpPr>
        <p:spPr>
          <a:xfrm>
            <a:off x="1043608" y="2714620"/>
            <a:ext cx="7055363" cy="936000"/>
          </a:xfrm>
        </p:spPr>
        <p:txBody>
          <a:bodyPr/>
          <a:lstStyle>
            <a:lvl1pPr marL="0" indent="0">
              <a:spcAft>
                <a:spcPts val="0"/>
              </a:spcAft>
              <a:buNone/>
              <a:defRPr lang="fr-FR" sz="6600" dirty="0" smtClean="0">
                <a:solidFill>
                  <a:schemeClr val="tx1"/>
                </a:solidFill>
                <a:latin typeface="Helvetica 35 Thin" pitchFamily="34" charset="0"/>
                <a:ea typeface="+mj-ea"/>
                <a:cs typeface="+mj-cs"/>
              </a:defRPr>
            </a:lvl1pPr>
          </a:lstStyle>
          <a:p>
            <a:pPr lvl="0"/>
            <a:r>
              <a:rPr lang="fr-FR" dirty="0" smtClean="0"/>
              <a:t>usage interne</a:t>
            </a:r>
          </a:p>
        </p:txBody>
      </p:sp>
      <p:pic>
        <p:nvPicPr>
          <p:cNvPr id="8"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
        <p:nvSpPr>
          <p:cNvPr id="4" name="Titre 3"/>
          <p:cNvSpPr>
            <a:spLocks noGrp="1"/>
          </p:cNvSpPr>
          <p:nvPr>
            <p:ph type="title"/>
          </p:nvPr>
        </p:nvSpPr>
        <p:spPr/>
        <p:txBody>
          <a:bodyPr/>
          <a:lstStyle/>
          <a:p>
            <a:r>
              <a:rPr lang="fr-FR" smtClean="0"/>
              <a:t>Modifiez le style du titre</a:t>
            </a:r>
            <a:endParaRPr lang="fr-FR"/>
          </a:p>
        </p:txBody>
      </p:sp>
    </p:spTree>
    <p:extLst>
      <p:ext uri="{BB962C8B-B14F-4D97-AF65-F5344CB8AC3E}">
        <p14:creationId xmlns:p14="http://schemas.microsoft.com/office/powerpoint/2010/main" val="1296897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iffres clef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770" y="404813"/>
            <a:ext cx="7084800" cy="982800"/>
          </a:xfrm>
        </p:spPr>
        <p:txBody>
          <a:bodyPr/>
          <a:lstStyle>
            <a:lvl1pPr algn="l">
              <a:defRPr/>
            </a:lvl1pPr>
          </a:lstStyle>
          <a:p>
            <a:r>
              <a:rPr lang="fr-FR" dirty="0" smtClean="0"/>
              <a:t>chiffres ou points clefs à mettre en valeur</a:t>
            </a:r>
            <a:endParaRPr lang="fr-FR" dirty="0"/>
          </a:p>
        </p:txBody>
      </p:sp>
      <p:sp>
        <p:nvSpPr>
          <p:cNvPr id="13" name="Espace réservé du texte 7"/>
          <p:cNvSpPr>
            <a:spLocks noGrp="1"/>
          </p:cNvSpPr>
          <p:nvPr>
            <p:ph type="body" sz="quarter" idx="13" hasCustomPrompt="1"/>
          </p:nvPr>
        </p:nvSpPr>
        <p:spPr>
          <a:xfrm>
            <a:off x="1903592" y="33596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5" name="Espace réservé du texte 7"/>
          <p:cNvSpPr>
            <a:spLocks noGrp="1"/>
          </p:cNvSpPr>
          <p:nvPr>
            <p:ph type="body" sz="quarter" idx="15" hasCustomPrompt="1"/>
          </p:nvPr>
        </p:nvSpPr>
        <p:spPr>
          <a:xfrm>
            <a:off x="1903592" y="39692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7" name="Espace réservé du texte 7"/>
          <p:cNvSpPr>
            <a:spLocks noGrp="1"/>
          </p:cNvSpPr>
          <p:nvPr>
            <p:ph type="body" sz="quarter" idx="17" hasCustomPrompt="1"/>
          </p:nvPr>
        </p:nvSpPr>
        <p:spPr>
          <a:xfrm>
            <a:off x="1903592" y="458127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9" name="Espace réservé du texte 7"/>
          <p:cNvSpPr>
            <a:spLocks noGrp="1"/>
          </p:cNvSpPr>
          <p:nvPr>
            <p:ph type="body" sz="quarter" idx="19" hasCustomPrompt="1"/>
          </p:nvPr>
        </p:nvSpPr>
        <p:spPr>
          <a:xfrm>
            <a:off x="1903592" y="5229200"/>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6" name="Espace réservé du texte 5"/>
          <p:cNvSpPr>
            <a:spLocks noGrp="1"/>
          </p:cNvSpPr>
          <p:nvPr>
            <p:ph type="body" sz="quarter" idx="21" hasCustomPrompt="1"/>
          </p:nvPr>
        </p:nvSpPr>
        <p:spPr>
          <a:xfrm>
            <a:off x="1043608" y="3359627"/>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1" name="Espace réservé du texte 5"/>
          <p:cNvSpPr>
            <a:spLocks noGrp="1"/>
          </p:cNvSpPr>
          <p:nvPr>
            <p:ph type="body" sz="quarter" idx="22" hasCustomPrompt="1"/>
          </p:nvPr>
        </p:nvSpPr>
        <p:spPr>
          <a:xfrm>
            <a:off x="1043608" y="396922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2" name="Espace réservé du texte 5"/>
          <p:cNvSpPr>
            <a:spLocks noGrp="1"/>
          </p:cNvSpPr>
          <p:nvPr>
            <p:ph type="body" sz="quarter" idx="23" hasCustomPrompt="1"/>
          </p:nvPr>
        </p:nvSpPr>
        <p:spPr>
          <a:xfrm>
            <a:off x="1043608" y="458127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3" name="Espace réservé du texte 5"/>
          <p:cNvSpPr>
            <a:spLocks noGrp="1"/>
          </p:cNvSpPr>
          <p:nvPr>
            <p:ph type="body" sz="quarter" idx="24" hasCustomPrompt="1"/>
          </p:nvPr>
        </p:nvSpPr>
        <p:spPr>
          <a:xfrm>
            <a:off x="1043608" y="5229200"/>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Tree>
    <p:extLst>
      <p:ext uri="{BB962C8B-B14F-4D97-AF65-F5344CB8AC3E}">
        <p14:creationId xmlns:p14="http://schemas.microsoft.com/office/powerpoint/2010/main" val="41721388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iffres clef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chiffres ou points clefs à mettre en valeur</a:t>
            </a:r>
            <a:endParaRPr lang="fr-FR" dirty="0"/>
          </a:p>
        </p:txBody>
      </p:sp>
      <p:sp>
        <p:nvSpPr>
          <p:cNvPr id="12" name="Espace réservé du texte 5"/>
          <p:cNvSpPr>
            <a:spLocks noGrp="1"/>
          </p:cNvSpPr>
          <p:nvPr>
            <p:ph type="body" sz="quarter" idx="12" hasCustomPrompt="1"/>
          </p:nvPr>
        </p:nvSpPr>
        <p:spPr>
          <a:xfrm>
            <a:off x="1016000" y="335756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3" name="Espace réservé du texte 7"/>
          <p:cNvSpPr>
            <a:spLocks noGrp="1"/>
          </p:cNvSpPr>
          <p:nvPr>
            <p:ph type="body" sz="quarter" idx="13" hasCustomPrompt="1"/>
          </p:nvPr>
        </p:nvSpPr>
        <p:spPr>
          <a:xfrm>
            <a:off x="1903593" y="335962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4" name="Espace réservé du texte 5"/>
          <p:cNvSpPr>
            <a:spLocks noGrp="1"/>
          </p:cNvSpPr>
          <p:nvPr>
            <p:ph type="body" sz="quarter" idx="14" hasCustomPrompt="1"/>
          </p:nvPr>
        </p:nvSpPr>
        <p:spPr>
          <a:xfrm>
            <a:off x="4760415" y="335699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5" name="Espace réservé du texte 7"/>
          <p:cNvSpPr>
            <a:spLocks noGrp="1"/>
          </p:cNvSpPr>
          <p:nvPr>
            <p:ph type="body" sz="quarter" idx="15" hasCustomPrompt="1"/>
          </p:nvPr>
        </p:nvSpPr>
        <p:spPr>
          <a:xfrm>
            <a:off x="5648008" y="335905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6" name="Espace réservé du texte 5"/>
          <p:cNvSpPr>
            <a:spLocks noGrp="1"/>
          </p:cNvSpPr>
          <p:nvPr>
            <p:ph type="body" sz="quarter" idx="16" hasCustomPrompt="1"/>
          </p:nvPr>
        </p:nvSpPr>
        <p:spPr>
          <a:xfrm>
            <a:off x="1016000" y="457921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7" name="Espace réservé du texte 7"/>
          <p:cNvSpPr>
            <a:spLocks noGrp="1"/>
          </p:cNvSpPr>
          <p:nvPr>
            <p:ph type="body" sz="quarter" idx="17" hasCustomPrompt="1"/>
          </p:nvPr>
        </p:nvSpPr>
        <p:spPr>
          <a:xfrm>
            <a:off x="1903593" y="458127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8" name="Espace réservé du texte 5"/>
          <p:cNvSpPr>
            <a:spLocks noGrp="1"/>
          </p:cNvSpPr>
          <p:nvPr>
            <p:ph type="body" sz="quarter" idx="18" hasCustomPrompt="1"/>
          </p:nvPr>
        </p:nvSpPr>
        <p:spPr>
          <a:xfrm>
            <a:off x="4760415" y="4581128"/>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9" name="Espace réservé du texte 7"/>
          <p:cNvSpPr>
            <a:spLocks noGrp="1"/>
          </p:cNvSpPr>
          <p:nvPr>
            <p:ph type="body" sz="quarter" idx="19" hasCustomPrompt="1"/>
          </p:nvPr>
        </p:nvSpPr>
        <p:spPr>
          <a:xfrm>
            <a:off x="5648008" y="4583192"/>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Tree>
    <p:extLst>
      <p:ext uri="{BB962C8B-B14F-4D97-AF65-F5344CB8AC3E}">
        <p14:creationId xmlns:p14="http://schemas.microsoft.com/office/powerpoint/2010/main" val="76505364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visuel et anno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texte, visuel et annotation</a:t>
            </a:r>
            <a:endParaRPr lang="fr-FR" dirty="0"/>
          </a:p>
        </p:txBody>
      </p:sp>
      <p:sp>
        <p:nvSpPr>
          <p:cNvPr id="4" name="Espace réservé du texte 6"/>
          <p:cNvSpPr>
            <a:spLocks noGrp="1"/>
          </p:cNvSpPr>
          <p:nvPr>
            <p:ph type="body" sz="quarter" idx="11" hasCustomPrompt="1"/>
          </p:nvPr>
        </p:nvSpPr>
        <p:spPr>
          <a:xfrm>
            <a:off x="1043608" y="1773239"/>
            <a:ext cx="3340100" cy="3870340"/>
          </a:xfrm>
        </p:spPr>
        <p:txBody>
          <a:bodyPr/>
          <a:lstStyle>
            <a:lvl1pPr>
              <a:spcAft>
                <a:spcPts val="0"/>
              </a:spcAft>
              <a:defRPr sz="1800" baseline="0"/>
            </a:lvl1pPr>
          </a:lstStyle>
          <a:p>
            <a:r>
              <a:rPr lang="fr-FR" dirty="0" smtClean="0"/>
              <a:t>des informations complémentaires peuvent être ajoutées au visuel selon le format ci-contre</a:t>
            </a:r>
          </a:p>
        </p:txBody>
      </p:sp>
      <p:sp>
        <p:nvSpPr>
          <p:cNvPr id="5" name="Espace réservé du texte 6"/>
          <p:cNvSpPr>
            <a:spLocks noGrp="1"/>
          </p:cNvSpPr>
          <p:nvPr>
            <p:ph type="body" sz="quarter" idx="12" hasCustomPrompt="1"/>
          </p:nvPr>
        </p:nvSpPr>
        <p:spPr>
          <a:xfrm>
            <a:off x="4815508" y="4370751"/>
            <a:ext cx="3313113" cy="522143"/>
          </a:xfrm>
        </p:spPr>
        <p:txBody>
          <a:bodyPr/>
          <a:lstStyle>
            <a:lvl1pPr marL="0" indent="0" algn="l" eaLnBrk="0" hangingPunct="0">
              <a:spcAft>
                <a:spcPts val="0"/>
              </a:spcAft>
              <a:buSzPct val="70000"/>
              <a:buNone/>
              <a:defRPr sz="1200"/>
            </a:lvl1pPr>
          </a:lstStyle>
          <a:p>
            <a:pPr eaLnBrk="0" hangingPunct="0">
              <a:spcAft>
                <a:spcPct val="25000"/>
              </a:spcAft>
              <a:buSzPct val="70000"/>
            </a:pPr>
            <a:r>
              <a:rPr lang="fr-FR" dirty="0" smtClean="0">
                <a:solidFill>
                  <a:schemeClr val="tx2"/>
                </a:solidFill>
              </a:rPr>
              <a:t>annotation</a:t>
            </a:r>
            <a:endParaRPr lang="fr-FR" dirty="0">
              <a:solidFill>
                <a:schemeClr val="tx2"/>
              </a:solidFill>
            </a:endParaRPr>
          </a:p>
        </p:txBody>
      </p:sp>
      <p:sp>
        <p:nvSpPr>
          <p:cNvPr id="6" name="Espace réservé pour une image  3"/>
          <p:cNvSpPr>
            <a:spLocks noGrp="1"/>
          </p:cNvSpPr>
          <p:nvPr>
            <p:ph type="pic" sz="quarter" idx="14" hasCustomPrompt="1"/>
          </p:nvPr>
        </p:nvSpPr>
        <p:spPr>
          <a:xfrm>
            <a:off x="4815508" y="1773238"/>
            <a:ext cx="3313113" cy="2232025"/>
          </a:xfrm>
        </p:spPr>
        <p:txBody>
          <a:bodyPr/>
          <a:lstStyle>
            <a:lvl1pPr>
              <a:spcAft>
                <a:spcPts val="0"/>
              </a:spcAft>
              <a:defRPr sz="1800"/>
            </a:lvl1pPr>
          </a:lstStyle>
          <a:p>
            <a:r>
              <a:rPr lang="fr-FR" dirty="0" smtClean="0"/>
              <a:t>cliquez ici pour insérer une image</a:t>
            </a:r>
            <a:endParaRPr lang="fr-FR" dirty="0"/>
          </a:p>
        </p:txBody>
      </p:sp>
    </p:spTree>
    <p:extLst>
      <p:ext uri="{BB962C8B-B14F-4D97-AF65-F5344CB8AC3E}">
        <p14:creationId xmlns:p14="http://schemas.microsoft.com/office/powerpoint/2010/main" val="23217576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suel demi page">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1015200" y="404813"/>
            <a:ext cx="3344862" cy="984250"/>
          </a:xfrm>
        </p:spPr>
        <p:txBody>
          <a:bodyPr/>
          <a:lstStyle>
            <a:lvl1pPr algn="l">
              <a:defRPr/>
            </a:lvl1pPr>
          </a:lstStyle>
          <a:p>
            <a:r>
              <a:rPr lang="fr-FR" dirty="0" smtClean="0"/>
              <a:t>visuel sur une </a:t>
            </a:r>
            <a:br>
              <a:rPr lang="fr-FR" dirty="0" smtClean="0"/>
            </a:br>
            <a:r>
              <a:rPr lang="fr-FR" dirty="0" smtClean="0"/>
              <a:t>moitié de page</a:t>
            </a:r>
            <a:endParaRPr lang="fr-FR" dirty="0"/>
          </a:p>
        </p:txBody>
      </p:sp>
      <p:sp>
        <p:nvSpPr>
          <p:cNvPr id="4" name="Espace réservé du texte 6"/>
          <p:cNvSpPr>
            <a:spLocks noGrp="1"/>
          </p:cNvSpPr>
          <p:nvPr>
            <p:ph type="body" sz="quarter" idx="11" hasCustomPrompt="1"/>
          </p:nvPr>
        </p:nvSpPr>
        <p:spPr>
          <a:xfrm>
            <a:off x="1039626" y="1773238"/>
            <a:ext cx="3340100" cy="3887787"/>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a:solidFill>
                  <a:schemeClr val="tx1"/>
                </a:solidFill>
              </a:defRPr>
            </a:lvl1pPr>
          </a:lstStyle>
          <a:p>
            <a:r>
              <a:rPr lang="fr-FR" dirty="0" smtClean="0"/>
              <a:t>un visuel peut être inséré sur une moitié de page</a:t>
            </a:r>
          </a:p>
          <a:p>
            <a:endParaRPr lang="fr-FR" dirty="0"/>
          </a:p>
        </p:txBody>
      </p:sp>
      <p:sp>
        <p:nvSpPr>
          <p:cNvPr id="5" name="Espace réservé pour une image  3"/>
          <p:cNvSpPr>
            <a:spLocks noGrp="1"/>
          </p:cNvSpPr>
          <p:nvPr>
            <p:ph type="pic" sz="quarter" idx="12" hasCustomPrompt="1"/>
          </p:nvPr>
        </p:nvSpPr>
        <p:spPr>
          <a:xfrm>
            <a:off x="4572000" y="0"/>
            <a:ext cx="4572000" cy="6858000"/>
          </a:xfrm>
        </p:spPr>
        <p:txBody>
          <a:bodyPr/>
          <a:lstStyle/>
          <a:p>
            <a:r>
              <a:rPr lang="fr-FR" dirty="0" smtClean="0"/>
              <a:t>cliquez sur l'icône pour ajouter une image</a:t>
            </a:r>
            <a:endParaRPr lang="fr-FR" dirty="0"/>
          </a:p>
        </p:txBody>
      </p:sp>
    </p:spTree>
    <p:extLst>
      <p:ext uri="{BB962C8B-B14F-4D97-AF65-F5344CB8AC3E}">
        <p14:creationId xmlns:p14="http://schemas.microsoft.com/office/powerpoint/2010/main" val="33590720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suels multi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1129"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2" hasCustomPrompt="1"/>
          </p:nvPr>
        </p:nvSpPr>
        <p:spPr>
          <a:xfrm>
            <a:off x="1039129" y="1773238"/>
            <a:ext cx="3316971" cy="2303834"/>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3" hasCustomPrompt="1"/>
          </p:nvPr>
        </p:nvSpPr>
        <p:spPr>
          <a:xfrm>
            <a:off x="4787279" y="1773238"/>
            <a:ext cx="3289984" cy="2303834"/>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du texte 7"/>
          <p:cNvSpPr>
            <a:spLocks noGrp="1"/>
          </p:cNvSpPr>
          <p:nvPr>
            <p:ph type="body" sz="quarter" idx="14" hasCustomPrompt="1"/>
          </p:nvPr>
        </p:nvSpPr>
        <p:spPr>
          <a:xfrm>
            <a:off x="1039130" y="4365625"/>
            <a:ext cx="3316971"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6" name="Espace réservé du texte 7"/>
          <p:cNvSpPr>
            <a:spLocks noGrp="1"/>
          </p:cNvSpPr>
          <p:nvPr>
            <p:ph type="body" sz="quarter" idx="15" hasCustomPrompt="1"/>
          </p:nvPr>
        </p:nvSpPr>
        <p:spPr>
          <a:xfrm>
            <a:off x="4787403" y="4365104"/>
            <a:ext cx="3294597"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7925411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suels multiples 4">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669"/>
            <a:ext cx="7084800"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4" hasCustomPrompt="1"/>
          </p:nvPr>
        </p:nvSpPr>
        <p:spPr>
          <a:xfrm>
            <a:off x="470240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5" hasCustomPrompt="1"/>
          </p:nvPr>
        </p:nvSpPr>
        <p:spPr>
          <a:xfrm>
            <a:off x="6529464"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pour une image  3"/>
          <p:cNvSpPr>
            <a:spLocks noGrp="1"/>
          </p:cNvSpPr>
          <p:nvPr>
            <p:ph type="pic" sz="quarter" idx="16" hasCustomPrompt="1"/>
          </p:nvPr>
        </p:nvSpPr>
        <p:spPr>
          <a:xfrm>
            <a:off x="104829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6" name="Espace réservé pour une image  3"/>
          <p:cNvSpPr>
            <a:spLocks noGrp="1"/>
          </p:cNvSpPr>
          <p:nvPr>
            <p:ph type="pic" sz="quarter" idx="17" hasCustomPrompt="1"/>
          </p:nvPr>
        </p:nvSpPr>
        <p:spPr>
          <a:xfrm>
            <a:off x="2875353"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7" name="Espace réservé du texte 7"/>
          <p:cNvSpPr>
            <a:spLocks noGrp="1"/>
          </p:cNvSpPr>
          <p:nvPr>
            <p:ph type="body" sz="quarter" idx="18" hasCustomPrompt="1"/>
          </p:nvPr>
        </p:nvSpPr>
        <p:spPr>
          <a:xfrm>
            <a:off x="1048299"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8" name="Espace réservé du texte 7"/>
          <p:cNvSpPr>
            <a:spLocks noGrp="1"/>
          </p:cNvSpPr>
          <p:nvPr>
            <p:ph type="body" sz="quarter" idx="19" hasCustomPrompt="1"/>
          </p:nvPr>
        </p:nvSpPr>
        <p:spPr>
          <a:xfrm>
            <a:off x="2875721"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9" name="Espace réservé du texte 7"/>
          <p:cNvSpPr>
            <a:spLocks noGrp="1"/>
          </p:cNvSpPr>
          <p:nvPr>
            <p:ph type="body" sz="quarter" idx="20" hasCustomPrompt="1"/>
          </p:nvPr>
        </p:nvSpPr>
        <p:spPr>
          <a:xfrm>
            <a:off x="4703143"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10" name="Espace réservé du texte 7"/>
          <p:cNvSpPr>
            <a:spLocks noGrp="1"/>
          </p:cNvSpPr>
          <p:nvPr>
            <p:ph type="body" sz="quarter" idx="21" hasCustomPrompt="1"/>
          </p:nvPr>
        </p:nvSpPr>
        <p:spPr>
          <a:xfrm>
            <a:off x="6530566"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63921373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fond noir">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9937" y="2996952"/>
            <a:ext cx="7084800" cy="982800"/>
          </a:xfrm>
        </p:spPr>
        <p:txBody>
          <a:bodyPr/>
          <a:lstStyle>
            <a:lvl1pPr algn="l">
              <a:defRPr sz="5200">
                <a:latin typeface="Helvetica 35 Thin" pitchFamily="34" charset="0"/>
              </a:defRPr>
            </a:lvl1pPr>
          </a:lstStyle>
          <a:p>
            <a:pPr lvl="0"/>
            <a:r>
              <a:rPr lang="fr-FR" dirty="0" smtClean="0"/>
              <a:t>page de transition</a:t>
            </a:r>
            <a:endParaRPr lang="fr-FR" dirty="0"/>
          </a:p>
        </p:txBody>
      </p:sp>
    </p:spTree>
    <p:extLst>
      <p:ext uri="{BB962C8B-B14F-4D97-AF65-F5344CB8AC3E}">
        <p14:creationId xmlns:p14="http://schemas.microsoft.com/office/powerpoint/2010/main" val="23073959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p:cNvSpPr>
            <a:spLocks noGrp="1"/>
          </p:cNvSpPr>
          <p:nvPr>
            <p:ph type="pic" sz="quarter" idx="12" hasCustomPrompt="1"/>
          </p:nvPr>
        </p:nvSpPr>
        <p:spPr>
          <a:xfrm>
            <a:off x="0" y="0"/>
            <a:ext cx="9144000" cy="6858000"/>
          </a:xfrm>
        </p:spPr>
        <p:txBody>
          <a:bodyPr/>
          <a:lstStyle>
            <a:lvl1pPr marL="0" indent="0">
              <a:buNone/>
              <a:defRPr baseline="0"/>
            </a:lvl1pPr>
          </a:lstStyle>
          <a:p>
            <a:r>
              <a:rPr lang="fr-FR" dirty="0" smtClean="0"/>
              <a:t>cliquez sur l’icône pour insérer une image pleine page</a:t>
            </a:r>
            <a:endParaRPr lang="fr-FR" dirty="0"/>
          </a:p>
        </p:txBody>
      </p:sp>
      <p:sp>
        <p:nvSpPr>
          <p:cNvPr id="4" name="Espace réservé du texte 3"/>
          <p:cNvSpPr>
            <a:spLocks noGrp="1"/>
          </p:cNvSpPr>
          <p:nvPr>
            <p:ph type="body" sz="quarter" idx="11" hasCustomPrompt="1"/>
          </p:nvPr>
        </p:nvSpPr>
        <p:spPr>
          <a:xfrm>
            <a:off x="1051762" y="4365104"/>
            <a:ext cx="7085013" cy="1727200"/>
          </a:xfrm>
        </p:spPr>
        <p:txBody>
          <a:bodyPr/>
          <a:lstStyle>
            <a:lvl1pPr marL="0" indent="0">
              <a:spcAft>
                <a:spcPts val="0"/>
              </a:spcAft>
              <a:buNone/>
              <a:defRPr sz="5200" baseline="0">
                <a:solidFill>
                  <a:schemeClr val="tx2"/>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dirty="0" smtClean="0"/>
              <a:t>image pleine page</a:t>
            </a:r>
            <a:endParaRPr lang="fr-FR" dirty="0"/>
          </a:p>
        </p:txBody>
      </p:sp>
    </p:spTree>
    <p:extLst>
      <p:ext uri="{BB962C8B-B14F-4D97-AF65-F5344CB8AC3E}">
        <p14:creationId xmlns:p14="http://schemas.microsoft.com/office/powerpoint/2010/main" val="2087594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gramm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avec diagramme</a:t>
            </a:r>
            <a:endParaRPr lang="fr-FR" dirty="0"/>
          </a:p>
        </p:txBody>
      </p:sp>
      <p:sp>
        <p:nvSpPr>
          <p:cNvPr id="3" name="Espace réservé du graphique 5"/>
          <p:cNvSpPr>
            <a:spLocks noGrp="1"/>
          </p:cNvSpPr>
          <p:nvPr>
            <p:ph type="chart" sz="quarter" idx="11" hasCustomPrompt="1"/>
          </p:nvPr>
        </p:nvSpPr>
        <p:spPr>
          <a:xfrm>
            <a:off x="1043892" y="1773238"/>
            <a:ext cx="3312208" cy="3384550"/>
          </a:xfrm>
        </p:spPr>
        <p:txBody>
          <a:bodyPr/>
          <a:lstStyle>
            <a:lvl1pPr>
              <a:defRPr/>
            </a:lvl1pPr>
          </a:lstStyle>
          <a:p>
            <a:r>
              <a:rPr lang="fr-FR" dirty="0" smtClean="0"/>
              <a:t>cliquez sur l’icône pour insérer un graphique</a:t>
            </a:r>
            <a:endParaRPr lang="fr-FR" dirty="0"/>
          </a:p>
        </p:txBody>
      </p:sp>
      <p:sp>
        <p:nvSpPr>
          <p:cNvPr id="4" name="Espace réservé du texte 7"/>
          <p:cNvSpPr>
            <a:spLocks noGrp="1"/>
          </p:cNvSpPr>
          <p:nvPr>
            <p:ph type="body" sz="quarter" idx="12" hasCustomPrompt="1"/>
          </p:nvPr>
        </p:nvSpPr>
        <p:spPr>
          <a:xfrm>
            <a:off x="4792042" y="1773238"/>
            <a:ext cx="3308350" cy="3384550"/>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600"/>
            </a:lvl1pPr>
          </a:lstStyle>
          <a:p>
            <a:pPr lvl="0"/>
            <a:r>
              <a:rPr lang="fr-FR" dirty="0" smtClean="0"/>
              <a:t>notes et remarques</a:t>
            </a:r>
          </a:p>
          <a:p>
            <a:pPr lvl="0"/>
            <a:endParaRPr lang="fr-FR" dirty="0"/>
          </a:p>
        </p:txBody>
      </p:sp>
    </p:spTree>
    <p:extLst>
      <p:ext uri="{BB962C8B-B14F-4D97-AF65-F5344CB8AC3E}">
        <p14:creationId xmlns:p14="http://schemas.microsoft.com/office/powerpoint/2010/main" val="275392611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ésumé">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résumé</a:t>
            </a:r>
            <a:endParaRPr lang="fr-FR" dirty="0"/>
          </a:p>
        </p:txBody>
      </p:sp>
      <p:sp>
        <p:nvSpPr>
          <p:cNvPr id="3" name="Espace réservé du texte 7"/>
          <p:cNvSpPr>
            <a:spLocks noGrp="1"/>
          </p:cNvSpPr>
          <p:nvPr>
            <p:ph type="body" sz="quarter" idx="12" hasCustomPrompt="1"/>
          </p:nvPr>
        </p:nvSpPr>
        <p:spPr>
          <a:xfrm>
            <a:off x="1030975" y="1773238"/>
            <a:ext cx="7070038" cy="3384550"/>
          </a:xfrm>
        </p:spPr>
        <p:txBody>
          <a:bodyPr/>
          <a:lstStyle>
            <a:lvl1pPr marL="193675" marR="0" indent="-193675" algn="l" defTabSz="914400" rtl="0" eaLnBrk="1" fontAlgn="base" latinLnBrk="0" hangingPunct="1">
              <a:lnSpc>
                <a:spcPct val="100000"/>
              </a:lnSpc>
              <a:spcBef>
                <a:spcPct val="0"/>
              </a:spcBef>
              <a:spcAft>
                <a:spcPct val="50000"/>
              </a:spcAft>
              <a:buClr>
                <a:srgbClr val="FF6600"/>
              </a:buClr>
              <a:buSzPct val="100000"/>
              <a:buFont typeface="Wingdings" pitchFamily="2" charset="2"/>
              <a:buChar char="§"/>
              <a:tabLst/>
              <a:defRPr sz="1800"/>
            </a:lvl1pPr>
          </a:lstStyle>
          <a:p>
            <a:pPr lvl="0"/>
            <a:r>
              <a:rPr lang="fr-FR" dirty="0" smtClean="0"/>
              <a:t>points clés de votre présentation</a:t>
            </a:r>
          </a:p>
          <a:p>
            <a:pPr lvl="0"/>
            <a:endParaRPr lang="fr-FR" dirty="0"/>
          </a:p>
        </p:txBody>
      </p:sp>
    </p:spTree>
    <p:extLst>
      <p:ext uri="{BB962C8B-B14F-4D97-AF65-F5344CB8AC3E}">
        <p14:creationId xmlns:p14="http://schemas.microsoft.com/office/powerpoint/2010/main" val="499789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49874" cy="982800"/>
          </a:xfrm>
        </p:spPr>
        <p:txBody>
          <a:bodyPr/>
          <a:lstStyle>
            <a:lvl1pPr algn="l">
              <a:defRPr/>
            </a:lvl1pPr>
          </a:lstStyle>
          <a:p>
            <a:r>
              <a:rPr lang="fr-FR" dirty="0" smtClean="0"/>
              <a:t>sommaire ou ordre du jour</a:t>
            </a:r>
            <a:endParaRPr lang="fr-FR" dirty="0"/>
          </a:p>
        </p:txBody>
      </p:sp>
      <p:sp>
        <p:nvSpPr>
          <p:cNvPr id="6" name="Espace réservé du texte 4"/>
          <p:cNvSpPr>
            <a:spLocks noGrp="1"/>
          </p:cNvSpPr>
          <p:nvPr>
            <p:ph type="body" sz="quarter" idx="13" hasCustomPrompt="1"/>
          </p:nvPr>
        </p:nvSpPr>
        <p:spPr>
          <a:xfrm>
            <a:off x="1037646" y="1773238"/>
            <a:ext cx="1440210" cy="373268"/>
          </a:xfrm>
        </p:spPr>
        <p:txBody>
          <a:bodyPr/>
          <a:lstStyle>
            <a:lvl1pPr marL="0" indent="0">
              <a:buNone/>
              <a:defRPr>
                <a:solidFill>
                  <a:srgbClr val="FF6600"/>
                </a:solidFill>
              </a:defRPr>
            </a:lvl1pPr>
          </a:lstStyle>
          <a:p>
            <a:pPr lvl="0"/>
            <a:r>
              <a:rPr lang="fr-FR" dirty="0" smtClean="0">
                <a:solidFill>
                  <a:schemeClr val="tx2"/>
                </a:solidFill>
              </a:rPr>
              <a:t>partie 1</a:t>
            </a:r>
            <a:endParaRPr lang="fr-FR" dirty="0"/>
          </a:p>
        </p:txBody>
      </p:sp>
      <p:sp>
        <p:nvSpPr>
          <p:cNvPr id="7" name="Espace réservé du texte 4"/>
          <p:cNvSpPr>
            <a:spLocks noGrp="1"/>
          </p:cNvSpPr>
          <p:nvPr>
            <p:ph type="body" sz="quarter" idx="14" hasCustomPrompt="1"/>
          </p:nvPr>
        </p:nvSpPr>
        <p:spPr>
          <a:xfrm>
            <a:off x="1037646" y="2203611"/>
            <a:ext cx="1440210" cy="373268"/>
          </a:xfrm>
        </p:spPr>
        <p:txBody>
          <a:bodyPr/>
          <a:lstStyle>
            <a:lvl1pPr marL="0" indent="0">
              <a:buNone/>
              <a:defRPr>
                <a:solidFill>
                  <a:srgbClr val="FF6600"/>
                </a:solidFill>
              </a:defRPr>
            </a:lvl1pPr>
          </a:lstStyle>
          <a:p>
            <a:pPr lvl="0"/>
            <a:r>
              <a:rPr lang="fr-FR" dirty="0" smtClean="0">
                <a:solidFill>
                  <a:schemeClr val="tx2"/>
                </a:solidFill>
              </a:rPr>
              <a:t>partie 2</a:t>
            </a:r>
            <a:endParaRPr lang="fr-FR" dirty="0"/>
          </a:p>
        </p:txBody>
      </p:sp>
      <p:sp>
        <p:nvSpPr>
          <p:cNvPr id="8" name="Espace réservé du texte 4"/>
          <p:cNvSpPr>
            <a:spLocks noGrp="1"/>
          </p:cNvSpPr>
          <p:nvPr>
            <p:ph type="body" sz="quarter" idx="15" hasCustomPrompt="1"/>
          </p:nvPr>
        </p:nvSpPr>
        <p:spPr>
          <a:xfrm>
            <a:off x="1037646" y="2633984"/>
            <a:ext cx="1440210" cy="373268"/>
          </a:xfrm>
        </p:spPr>
        <p:txBody>
          <a:bodyPr/>
          <a:lstStyle>
            <a:lvl1pPr marL="0" indent="0">
              <a:buNone/>
              <a:defRPr>
                <a:solidFill>
                  <a:srgbClr val="FF6600"/>
                </a:solidFill>
              </a:defRPr>
            </a:lvl1pPr>
          </a:lstStyle>
          <a:p>
            <a:pPr lvl="0"/>
            <a:r>
              <a:rPr lang="fr-FR" dirty="0" smtClean="0">
                <a:solidFill>
                  <a:schemeClr val="tx2"/>
                </a:solidFill>
              </a:rPr>
              <a:t>partie 3</a:t>
            </a:r>
            <a:endParaRPr lang="fr-FR" dirty="0"/>
          </a:p>
        </p:txBody>
      </p:sp>
      <p:sp>
        <p:nvSpPr>
          <p:cNvPr id="9" name="Espace réservé du texte 4"/>
          <p:cNvSpPr>
            <a:spLocks noGrp="1"/>
          </p:cNvSpPr>
          <p:nvPr>
            <p:ph type="body" sz="quarter" idx="17" hasCustomPrompt="1"/>
          </p:nvPr>
        </p:nvSpPr>
        <p:spPr>
          <a:xfrm>
            <a:off x="1037646" y="3064357"/>
            <a:ext cx="1440210" cy="373268"/>
          </a:xfrm>
        </p:spPr>
        <p:txBody>
          <a:bodyPr/>
          <a:lstStyle>
            <a:lvl1pPr marL="0" indent="0">
              <a:buNone/>
              <a:defRPr>
                <a:solidFill>
                  <a:srgbClr val="FF6600"/>
                </a:solidFill>
              </a:defRPr>
            </a:lvl1pPr>
          </a:lstStyle>
          <a:p>
            <a:pPr lvl="0"/>
            <a:r>
              <a:rPr lang="fr-FR" dirty="0" smtClean="0">
                <a:solidFill>
                  <a:schemeClr val="tx2"/>
                </a:solidFill>
              </a:rPr>
              <a:t>partie 4</a:t>
            </a:r>
            <a:endParaRPr lang="fr-FR" dirty="0"/>
          </a:p>
        </p:txBody>
      </p:sp>
      <p:sp>
        <p:nvSpPr>
          <p:cNvPr id="10" name="Espace réservé du texte 4"/>
          <p:cNvSpPr>
            <a:spLocks noGrp="1"/>
          </p:cNvSpPr>
          <p:nvPr>
            <p:ph type="body" sz="quarter" idx="19" hasCustomPrompt="1"/>
          </p:nvPr>
        </p:nvSpPr>
        <p:spPr>
          <a:xfrm>
            <a:off x="1037646" y="3494730"/>
            <a:ext cx="1440210" cy="373268"/>
          </a:xfrm>
        </p:spPr>
        <p:txBody>
          <a:bodyPr/>
          <a:lstStyle>
            <a:lvl1pPr marL="0" indent="0">
              <a:buNone/>
              <a:defRPr>
                <a:solidFill>
                  <a:srgbClr val="FF6600"/>
                </a:solidFill>
              </a:defRPr>
            </a:lvl1pPr>
          </a:lstStyle>
          <a:p>
            <a:pPr lvl="0"/>
            <a:r>
              <a:rPr lang="fr-FR" dirty="0" smtClean="0">
                <a:solidFill>
                  <a:schemeClr val="tx2"/>
                </a:solidFill>
              </a:rPr>
              <a:t>partie 5</a:t>
            </a:r>
            <a:endParaRPr lang="fr-FR" dirty="0"/>
          </a:p>
        </p:txBody>
      </p:sp>
      <p:sp>
        <p:nvSpPr>
          <p:cNvPr id="11" name="Espace réservé du texte 4"/>
          <p:cNvSpPr>
            <a:spLocks noGrp="1"/>
          </p:cNvSpPr>
          <p:nvPr>
            <p:ph type="body" sz="quarter" idx="21" hasCustomPrompt="1"/>
          </p:nvPr>
        </p:nvSpPr>
        <p:spPr>
          <a:xfrm>
            <a:off x="1037646" y="3925103"/>
            <a:ext cx="1440210" cy="373268"/>
          </a:xfrm>
        </p:spPr>
        <p:txBody>
          <a:bodyPr/>
          <a:lstStyle>
            <a:lvl1pPr marL="0" indent="0">
              <a:buNone/>
              <a:defRPr>
                <a:solidFill>
                  <a:srgbClr val="FF6600"/>
                </a:solidFill>
              </a:defRPr>
            </a:lvl1pPr>
          </a:lstStyle>
          <a:p>
            <a:pPr lvl="0"/>
            <a:r>
              <a:rPr lang="fr-FR" dirty="0" smtClean="0">
                <a:solidFill>
                  <a:schemeClr val="tx2"/>
                </a:solidFill>
              </a:rPr>
              <a:t>partie 6</a:t>
            </a:r>
            <a:endParaRPr lang="fr-FR" dirty="0"/>
          </a:p>
        </p:txBody>
      </p:sp>
      <p:sp>
        <p:nvSpPr>
          <p:cNvPr id="12" name="Espace réservé du texte 4"/>
          <p:cNvSpPr>
            <a:spLocks noGrp="1"/>
          </p:cNvSpPr>
          <p:nvPr>
            <p:ph type="body" sz="quarter" idx="23" hasCustomPrompt="1"/>
          </p:nvPr>
        </p:nvSpPr>
        <p:spPr>
          <a:xfrm>
            <a:off x="2598122" y="1773238"/>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3" name="Espace réservé du texte 4"/>
          <p:cNvSpPr>
            <a:spLocks noGrp="1"/>
          </p:cNvSpPr>
          <p:nvPr>
            <p:ph type="body" sz="quarter" idx="24" hasCustomPrompt="1"/>
          </p:nvPr>
        </p:nvSpPr>
        <p:spPr>
          <a:xfrm>
            <a:off x="2598122" y="220361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4" name="Espace réservé du texte 4"/>
          <p:cNvSpPr>
            <a:spLocks noGrp="1"/>
          </p:cNvSpPr>
          <p:nvPr>
            <p:ph type="body" sz="quarter" idx="25" hasCustomPrompt="1"/>
          </p:nvPr>
        </p:nvSpPr>
        <p:spPr>
          <a:xfrm>
            <a:off x="2598122" y="3925103"/>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5" name="Espace réservé du texte 4"/>
          <p:cNvSpPr>
            <a:spLocks noGrp="1"/>
          </p:cNvSpPr>
          <p:nvPr>
            <p:ph type="body" sz="quarter" idx="26" hasCustomPrompt="1"/>
          </p:nvPr>
        </p:nvSpPr>
        <p:spPr>
          <a:xfrm>
            <a:off x="2598122" y="349473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6" name="Espace réservé du texte 4"/>
          <p:cNvSpPr>
            <a:spLocks noGrp="1"/>
          </p:cNvSpPr>
          <p:nvPr>
            <p:ph type="body" sz="quarter" idx="27" hasCustomPrompt="1"/>
          </p:nvPr>
        </p:nvSpPr>
        <p:spPr>
          <a:xfrm>
            <a:off x="2598122" y="306435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7" name="Espace réservé du texte 4"/>
          <p:cNvSpPr>
            <a:spLocks noGrp="1"/>
          </p:cNvSpPr>
          <p:nvPr>
            <p:ph type="body" sz="quarter" idx="28" hasCustomPrompt="1"/>
          </p:nvPr>
        </p:nvSpPr>
        <p:spPr>
          <a:xfrm>
            <a:off x="2598122" y="263398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8" name="Espace réservé du texte 4"/>
          <p:cNvSpPr>
            <a:spLocks noGrp="1"/>
          </p:cNvSpPr>
          <p:nvPr>
            <p:ph type="body" sz="quarter" idx="29" hasCustomPrompt="1"/>
          </p:nvPr>
        </p:nvSpPr>
        <p:spPr>
          <a:xfrm>
            <a:off x="1039128" y="4356901"/>
            <a:ext cx="1440210" cy="373268"/>
          </a:xfrm>
        </p:spPr>
        <p:txBody>
          <a:bodyPr/>
          <a:lstStyle>
            <a:lvl1pPr marL="0" indent="0">
              <a:buNone/>
              <a:defRPr>
                <a:solidFill>
                  <a:srgbClr val="FF6600"/>
                </a:solidFill>
              </a:defRPr>
            </a:lvl1pPr>
          </a:lstStyle>
          <a:p>
            <a:pPr lvl="0"/>
            <a:r>
              <a:rPr lang="fr-FR" dirty="0" smtClean="0">
                <a:solidFill>
                  <a:schemeClr val="tx2"/>
                </a:solidFill>
              </a:rPr>
              <a:t>partie 7</a:t>
            </a:r>
            <a:endParaRPr lang="fr-FR" dirty="0"/>
          </a:p>
        </p:txBody>
      </p:sp>
      <p:sp>
        <p:nvSpPr>
          <p:cNvPr id="19" name="Espace réservé du texte 4"/>
          <p:cNvSpPr>
            <a:spLocks noGrp="1"/>
          </p:cNvSpPr>
          <p:nvPr>
            <p:ph type="body" sz="quarter" idx="30" hasCustomPrompt="1"/>
          </p:nvPr>
        </p:nvSpPr>
        <p:spPr>
          <a:xfrm>
            <a:off x="1039128" y="4787274"/>
            <a:ext cx="1440210" cy="373268"/>
          </a:xfrm>
        </p:spPr>
        <p:txBody>
          <a:bodyPr/>
          <a:lstStyle>
            <a:lvl1pPr marL="0" indent="0">
              <a:buNone/>
              <a:defRPr>
                <a:solidFill>
                  <a:srgbClr val="FF6600"/>
                </a:solidFill>
              </a:defRPr>
            </a:lvl1pPr>
          </a:lstStyle>
          <a:p>
            <a:pPr lvl="0"/>
            <a:r>
              <a:rPr lang="fr-FR" dirty="0" smtClean="0">
                <a:solidFill>
                  <a:schemeClr val="tx2"/>
                </a:solidFill>
              </a:rPr>
              <a:t>partie 8</a:t>
            </a:r>
            <a:endParaRPr lang="fr-FR" dirty="0"/>
          </a:p>
        </p:txBody>
      </p:sp>
      <p:sp>
        <p:nvSpPr>
          <p:cNvPr id="20" name="Espace réservé du texte 4"/>
          <p:cNvSpPr>
            <a:spLocks noGrp="1"/>
          </p:cNvSpPr>
          <p:nvPr>
            <p:ph type="body" sz="quarter" idx="31" hasCustomPrompt="1"/>
          </p:nvPr>
        </p:nvSpPr>
        <p:spPr>
          <a:xfrm>
            <a:off x="1039128" y="5217647"/>
            <a:ext cx="1440210" cy="373268"/>
          </a:xfrm>
        </p:spPr>
        <p:txBody>
          <a:bodyPr/>
          <a:lstStyle>
            <a:lvl1pPr marL="0" indent="0">
              <a:buNone/>
              <a:defRPr>
                <a:solidFill>
                  <a:srgbClr val="FF6600"/>
                </a:solidFill>
              </a:defRPr>
            </a:lvl1pPr>
          </a:lstStyle>
          <a:p>
            <a:pPr lvl="0"/>
            <a:r>
              <a:rPr lang="fr-FR" dirty="0" smtClean="0">
                <a:solidFill>
                  <a:schemeClr val="tx2"/>
                </a:solidFill>
              </a:rPr>
              <a:t>partie 9</a:t>
            </a:r>
            <a:endParaRPr lang="fr-FR" dirty="0"/>
          </a:p>
        </p:txBody>
      </p:sp>
      <p:sp>
        <p:nvSpPr>
          <p:cNvPr id="21" name="Espace réservé du texte 4"/>
          <p:cNvSpPr>
            <a:spLocks noGrp="1"/>
          </p:cNvSpPr>
          <p:nvPr>
            <p:ph type="body" sz="quarter" idx="32" hasCustomPrompt="1"/>
          </p:nvPr>
        </p:nvSpPr>
        <p:spPr>
          <a:xfrm>
            <a:off x="1039128" y="5648020"/>
            <a:ext cx="1440210" cy="373268"/>
          </a:xfrm>
        </p:spPr>
        <p:txBody>
          <a:bodyPr/>
          <a:lstStyle>
            <a:lvl1pPr marL="0" indent="0">
              <a:buNone/>
              <a:defRPr>
                <a:solidFill>
                  <a:srgbClr val="FF6600"/>
                </a:solidFill>
              </a:defRPr>
            </a:lvl1pPr>
          </a:lstStyle>
          <a:p>
            <a:pPr lvl="0"/>
            <a:r>
              <a:rPr lang="fr-FR" dirty="0" smtClean="0">
                <a:solidFill>
                  <a:schemeClr val="tx2"/>
                </a:solidFill>
              </a:rPr>
              <a:t>partie 10</a:t>
            </a:r>
            <a:endParaRPr lang="fr-FR" dirty="0"/>
          </a:p>
        </p:txBody>
      </p:sp>
      <p:sp>
        <p:nvSpPr>
          <p:cNvPr id="22" name="Espace réservé du texte 4"/>
          <p:cNvSpPr>
            <a:spLocks noGrp="1"/>
          </p:cNvSpPr>
          <p:nvPr>
            <p:ph type="body" sz="quarter" idx="33" hasCustomPrompt="1"/>
          </p:nvPr>
        </p:nvSpPr>
        <p:spPr>
          <a:xfrm>
            <a:off x="2599604" y="564802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3" name="Espace réservé du texte 4"/>
          <p:cNvSpPr>
            <a:spLocks noGrp="1"/>
          </p:cNvSpPr>
          <p:nvPr>
            <p:ph type="body" sz="quarter" idx="34" hasCustomPrompt="1"/>
          </p:nvPr>
        </p:nvSpPr>
        <p:spPr>
          <a:xfrm>
            <a:off x="2599604" y="521764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4" name="Espace réservé du texte 4"/>
          <p:cNvSpPr>
            <a:spLocks noGrp="1"/>
          </p:cNvSpPr>
          <p:nvPr>
            <p:ph type="body" sz="quarter" idx="35" hasCustomPrompt="1"/>
          </p:nvPr>
        </p:nvSpPr>
        <p:spPr>
          <a:xfrm>
            <a:off x="2599604" y="435690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5" name="Espace réservé du texte 4"/>
          <p:cNvSpPr>
            <a:spLocks noGrp="1"/>
          </p:cNvSpPr>
          <p:nvPr>
            <p:ph type="body" sz="quarter" idx="36" hasCustomPrompt="1"/>
          </p:nvPr>
        </p:nvSpPr>
        <p:spPr>
          <a:xfrm>
            <a:off x="2592861" y="478392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Tree>
    <p:extLst>
      <p:ext uri="{BB962C8B-B14F-4D97-AF65-F5344CB8AC3E}">
        <p14:creationId xmlns:p14="http://schemas.microsoft.com/office/powerpoint/2010/main" val="17172708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rci">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49128" y="2565400"/>
            <a:ext cx="7051885" cy="982800"/>
          </a:xfrm>
        </p:spPr>
        <p:txBody>
          <a:bodyPr/>
          <a:lstStyle>
            <a:lvl1pPr algn="l">
              <a:defRPr sz="6600">
                <a:latin typeface="Helvetica 35 Thin" pitchFamily="34" charset="0"/>
              </a:defRPr>
            </a:lvl1pPr>
          </a:lstStyle>
          <a:p>
            <a:r>
              <a:rPr lang="fr-FR" dirty="0" smtClean="0"/>
              <a:t>vos remerciements</a:t>
            </a:r>
            <a:endParaRPr lang="fr-FR" dirty="0"/>
          </a:p>
        </p:txBody>
      </p:sp>
      <p:pic>
        <p:nvPicPr>
          <p:cNvPr id="3"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puces simples">
    <p:spTree>
      <p:nvGrpSpPr>
        <p:cNvPr id="1" name=""/>
        <p:cNvGrpSpPr/>
        <p:nvPr/>
      </p:nvGrpSpPr>
      <p:grpSpPr>
        <a:xfrm>
          <a:off x="0" y="0"/>
          <a:ext cx="0" cy="0"/>
          <a:chOff x="0" y="0"/>
          <a:chExt cx="0" cy="0"/>
        </a:xfrm>
      </p:grpSpPr>
      <p:sp>
        <p:nvSpPr>
          <p:cNvPr id="26" name="Espace réservé du contenu 2"/>
          <p:cNvSpPr>
            <a:spLocks noGrp="1"/>
          </p:cNvSpPr>
          <p:nvPr>
            <p:ph idx="1" hasCustomPrompt="1"/>
          </p:nvPr>
        </p:nvSpPr>
        <p:spPr>
          <a:xfrm>
            <a:off x="1042988" y="1773238"/>
            <a:ext cx="7058025" cy="3887787"/>
          </a:xfrm>
        </p:spPr>
        <p:txBody>
          <a:bodyPr/>
          <a:lstStyle>
            <a:lvl1pPr>
              <a:defRPr sz="1800"/>
            </a:lvl1pPr>
            <a:lvl2pPr>
              <a:spcAft>
                <a:spcPct val="0"/>
              </a:spcAft>
              <a:buFont typeface="Arial" charset="0"/>
              <a:buChar char="–"/>
              <a:defRPr/>
            </a:lvl2pPr>
          </a:lstStyle>
          <a:p>
            <a:r>
              <a:rPr lang="fr-FR" dirty="0" smtClean="0"/>
              <a:t>le texte courant s’écrit ici</a:t>
            </a:r>
          </a:p>
          <a:p>
            <a:r>
              <a:rPr lang="fr-FR" dirty="0" smtClean="0"/>
              <a:t>le texte courant s’écrit ici</a:t>
            </a:r>
          </a:p>
          <a:p>
            <a:r>
              <a:rPr lang="fr-FR" dirty="0" smtClean="0"/>
              <a:t>le texte courant s’écrit ici</a:t>
            </a:r>
          </a:p>
          <a:p>
            <a:r>
              <a:rPr lang="fr-FR" dirty="0" smtClean="0"/>
              <a:t>le texte courant s’écrit ici</a:t>
            </a:r>
            <a:endParaRPr lang="fr-FR" dirty="0"/>
          </a:p>
        </p:txBody>
      </p:sp>
      <p:sp>
        <p:nvSpPr>
          <p:cNvPr id="3" name="Titre 2"/>
          <p:cNvSpPr>
            <a:spLocks noGrp="1"/>
          </p:cNvSpPr>
          <p:nvPr>
            <p:ph type="title"/>
          </p:nvPr>
        </p:nvSpPr>
        <p:spPr/>
        <p:txBody>
          <a:bodyPr/>
          <a:lstStyle/>
          <a:p>
            <a:r>
              <a:rPr lang="fr-FR" smtClean="0"/>
              <a:t>Modifiez le style du titre</a:t>
            </a:r>
            <a:endParaRPr lang="fr-FR"/>
          </a:p>
        </p:txBody>
      </p:sp>
    </p:spTree>
    <p:extLst>
      <p:ext uri="{BB962C8B-B14F-4D97-AF65-F5344CB8AC3E}">
        <p14:creationId xmlns:p14="http://schemas.microsoft.com/office/powerpoint/2010/main" val="16406212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usieurs niveaux hiérarchiqu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71413" cy="982800"/>
          </a:xfrm>
        </p:spPr>
        <p:txBody>
          <a:bodyPr/>
          <a:lstStyle>
            <a:lvl1pPr algn="l">
              <a:defRPr/>
            </a:lvl1pPr>
          </a:lstStyle>
          <a:p>
            <a:r>
              <a:rPr lang="fr-FR" dirty="0" smtClean="0"/>
              <a:t>diapositive avec plusieurs niveaux hiérarchiques</a:t>
            </a:r>
            <a:endParaRPr lang="fr-FR" dirty="0"/>
          </a:p>
        </p:txBody>
      </p:sp>
      <p:sp>
        <p:nvSpPr>
          <p:cNvPr id="4" name="Espace réservé du contenu 2"/>
          <p:cNvSpPr>
            <a:spLocks noGrp="1"/>
          </p:cNvSpPr>
          <p:nvPr>
            <p:ph idx="1" hasCustomPrompt="1"/>
          </p:nvPr>
        </p:nvSpPr>
        <p:spPr>
          <a:xfrm>
            <a:off x="1042988" y="1773238"/>
            <a:ext cx="7058025" cy="3887787"/>
          </a:xfrm>
        </p:spPr>
        <p:txBody>
          <a:bodyPr/>
          <a:lstStyle>
            <a:lvl1pPr>
              <a:defRPr sz="1800" baseline="0">
                <a:solidFill>
                  <a:srgbClr val="FF6600"/>
                </a:solidFill>
                <a:latin typeface="Helvetica 55 Roman" pitchFamily="34" charset="0"/>
              </a:defRPr>
            </a:lvl1pPr>
            <a:lvl2pPr>
              <a:spcAft>
                <a:spcPct val="0"/>
              </a:spcAft>
              <a:buFont typeface="Arial" charset="0"/>
              <a:buChar char="–"/>
              <a:defRPr sz="1600">
                <a:latin typeface="Helvetica 55 Roman" pitchFamily="34" charset="0"/>
              </a:defRPr>
            </a:lvl2pPr>
            <a:lvl3pPr>
              <a:defRPr sz="1600">
                <a:latin typeface="Helvetica 55 Roman" pitchFamily="34" charset="0"/>
              </a:defRPr>
            </a:lvl3pPr>
            <a:lvl4pPr>
              <a:defRPr sz="1600">
                <a:latin typeface="Helvetica 55 Roman" pitchFamily="34" charset="0"/>
              </a:defRPr>
            </a:lvl4pPr>
            <a:lvl5pPr>
              <a:defRPr sz="1600" baseline="0">
                <a:latin typeface="Helvetica 55 Roman"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0365667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58025" cy="982800"/>
          </a:xfrm>
        </p:spPr>
        <p:txBody>
          <a:bodyPr/>
          <a:lstStyle>
            <a:lvl1pPr algn="l">
              <a:defRPr/>
            </a:lvl1pPr>
          </a:lstStyle>
          <a:p>
            <a:r>
              <a:rPr lang="fr-FR" dirty="0" smtClean="0"/>
              <a:t>diapositive avec paragraphes</a:t>
            </a:r>
            <a:endParaRPr lang="fr-FR" dirty="0"/>
          </a:p>
        </p:txBody>
      </p:sp>
      <p:sp>
        <p:nvSpPr>
          <p:cNvPr id="5" name="Espace réservé du texte 6"/>
          <p:cNvSpPr>
            <a:spLocks noGrp="1"/>
          </p:cNvSpPr>
          <p:nvPr>
            <p:ph type="body" sz="quarter" idx="11" hasCustomPrompt="1"/>
          </p:nvPr>
        </p:nvSpPr>
        <p:spPr>
          <a:xfrm>
            <a:off x="1043608" y="1768536"/>
            <a:ext cx="7037207" cy="3748027"/>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a:t>
            </a:r>
          </a:p>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a:t>
            </a:r>
            <a:endParaRPr lang="fr-FR" dirty="0"/>
          </a:p>
        </p:txBody>
      </p:sp>
    </p:spTree>
    <p:extLst>
      <p:ext uri="{BB962C8B-B14F-4D97-AF65-F5344CB8AC3E}">
        <p14:creationId xmlns:p14="http://schemas.microsoft.com/office/powerpoint/2010/main" val="34667854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7405" cy="982800"/>
          </a:xfrm>
        </p:spPr>
        <p:txBody>
          <a:bodyPr/>
          <a:lstStyle>
            <a:lvl1pPr algn="l">
              <a:defRPr/>
            </a:lvl1pPr>
          </a:lstStyle>
          <a:p>
            <a:r>
              <a:rPr lang="fr-FR" dirty="0" smtClean="0"/>
              <a:t>titre seul</a:t>
            </a:r>
            <a:endParaRPr lang="fr-FR" dirty="0"/>
          </a:p>
        </p:txBody>
      </p:sp>
    </p:spTree>
    <p:extLst>
      <p:ext uri="{BB962C8B-B14F-4D97-AF65-F5344CB8AC3E}">
        <p14:creationId xmlns:p14="http://schemas.microsoft.com/office/powerpoint/2010/main" val="30824672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sur deux colonnes</a:t>
            </a:r>
            <a:endParaRPr lang="fr-FR" dirty="0"/>
          </a:p>
        </p:txBody>
      </p:sp>
      <p:sp>
        <p:nvSpPr>
          <p:cNvPr id="3" name="Espace réservé du texte 6"/>
          <p:cNvSpPr>
            <a:spLocks noGrp="1"/>
          </p:cNvSpPr>
          <p:nvPr>
            <p:ph type="body" sz="quarter" idx="11" hasCustomPrompt="1"/>
          </p:nvPr>
        </p:nvSpPr>
        <p:spPr>
          <a:xfrm>
            <a:off x="1042988"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4" name="Espace réservé du texte 6"/>
          <p:cNvSpPr>
            <a:spLocks noGrp="1"/>
          </p:cNvSpPr>
          <p:nvPr>
            <p:ph type="body" sz="quarter" idx="12" hasCustomPrompt="1"/>
          </p:nvPr>
        </p:nvSpPr>
        <p:spPr>
          <a:xfrm>
            <a:off x="4787900"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Tree>
    <p:extLst>
      <p:ext uri="{BB962C8B-B14F-4D97-AF65-F5344CB8AC3E}">
        <p14:creationId xmlns:p14="http://schemas.microsoft.com/office/powerpoint/2010/main" val="19018933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diapositive avec liste numérique</a:t>
            </a:r>
            <a:endParaRPr lang="fr-FR" dirty="0"/>
          </a:p>
        </p:txBody>
      </p:sp>
      <p:sp>
        <p:nvSpPr>
          <p:cNvPr id="3" name="Rectangle 8"/>
          <p:cNvSpPr>
            <a:spLocks noChangeArrowheads="1"/>
          </p:cNvSpPr>
          <p:nvPr userDrawn="1"/>
        </p:nvSpPr>
        <p:spPr bwMode="auto">
          <a:xfrm>
            <a:off x="1065194" y="161529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928795" y="1832706"/>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1</a:t>
            </a:r>
            <a:br>
              <a:rPr lang="fr-FR" dirty="0" smtClean="0"/>
            </a:br>
            <a:r>
              <a:rPr lang="fr-FR" dirty="0" smtClean="0"/>
              <a:t>texte courant relatif au point 1</a:t>
            </a:r>
          </a:p>
          <a:p>
            <a:pPr lvl="0"/>
            <a:endParaRPr lang="fr-FR" dirty="0"/>
          </a:p>
        </p:txBody>
      </p:sp>
      <p:sp>
        <p:nvSpPr>
          <p:cNvPr id="5" name="Rectangle 4"/>
          <p:cNvSpPr>
            <a:spLocks noChangeArrowheads="1"/>
          </p:cNvSpPr>
          <p:nvPr userDrawn="1"/>
        </p:nvSpPr>
        <p:spPr bwMode="auto">
          <a:xfrm>
            <a:off x="1065194" y="272456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928795" y="2984834"/>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2</a:t>
            </a:r>
            <a:br>
              <a:rPr lang="fr-FR" dirty="0" smtClean="0"/>
            </a:br>
            <a:r>
              <a:rPr lang="fr-FR" dirty="0" smtClean="0"/>
              <a:t>texte courant relatif au point 2</a:t>
            </a:r>
          </a:p>
          <a:p>
            <a:pPr lvl="0"/>
            <a:endParaRPr lang="fr-FR" dirty="0"/>
          </a:p>
        </p:txBody>
      </p:sp>
      <p:sp>
        <p:nvSpPr>
          <p:cNvPr id="7" name="Rectangle 6"/>
          <p:cNvSpPr>
            <a:spLocks noChangeArrowheads="1"/>
          </p:cNvSpPr>
          <p:nvPr userDrawn="1"/>
        </p:nvSpPr>
        <p:spPr bwMode="auto">
          <a:xfrm>
            <a:off x="1065194" y="390208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928795" y="4136962"/>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3</a:t>
            </a:r>
            <a:br>
              <a:rPr lang="fr-FR" dirty="0" smtClean="0"/>
            </a:br>
            <a:r>
              <a:rPr lang="fr-FR" dirty="0" smtClean="0"/>
              <a:t>texte courant relatif au point 3</a:t>
            </a:r>
          </a:p>
          <a:p>
            <a:pPr lvl="0"/>
            <a:endParaRPr lang="fr-FR" dirty="0"/>
          </a:p>
        </p:txBody>
      </p:sp>
    </p:spTree>
    <p:extLst>
      <p:ext uri="{BB962C8B-B14F-4D97-AF65-F5344CB8AC3E}">
        <p14:creationId xmlns:p14="http://schemas.microsoft.com/office/powerpoint/2010/main" val="29660975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iffres ou point clefs à mettre en valeur">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chiffres ou points clefs à mettre en valeur</a:t>
            </a:r>
            <a:endParaRPr lang="fr-FR" dirty="0"/>
          </a:p>
        </p:txBody>
      </p:sp>
      <p:sp>
        <p:nvSpPr>
          <p:cNvPr id="3" name="Espace réservé du texte 4"/>
          <p:cNvSpPr>
            <a:spLocks noGrp="1"/>
          </p:cNvSpPr>
          <p:nvPr>
            <p:ph type="body" sz="quarter" idx="11" hasCustomPrompt="1"/>
          </p:nvPr>
        </p:nvSpPr>
        <p:spPr>
          <a:xfrm>
            <a:off x="1042988" y="1756660"/>
            <a:ext cx="7058025" cy="1096276"/>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fr-FR" dirty="0" smtClean="0">
                <a:latin typeface="Helvetica 55 Roman" pitchFamily="34" charset="0"/>
              </a:rPr>
              <a:t>la présentation de ce qui est mis en valeur est ici</a:t>
            </a:r>
          </a:p>
          <a:p>
            <a:pPr lvl="0"/>
            <a:endParaRPr lang="fr-FR"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a:t>
            </a:r>
          </a:p>
          <a:p>
            <a:pPr lvl="0"/>
            <a:endParaRPr lang="fr-FR" dirty="0"/>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Tree>
    <p:extLst>
      <p:ext uri="{BB962C8B-B14F-4D97-AF65-F5344CB8AC3E}">
        <p14:creationId xmlns:p14="http://schemas.microsoft.com/office/powerpoint/2010/main" val="310997562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015200" y="404813"/>
            <a:ext cx="70580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err="1" smtClean="0"/>
              <a:t>cliquez</a:t>
            </a:r>
            <a:r>
              <a:rPr lang="en-GB" dirty="0" smtClean="0"/>
              <a:t> </a:t>
            </a:r>
            <a:r>
              <a:rPr lang="en-GB" dirty="0" err="1" smtClean="0"/>
              <a:t>ici</a:t>
            </a:r>
            <a:r>
              <a:rPr lang="en-GB" dirty="0" smtClean="0"/>
              <a:t> pour </a:t>
            </a:r>
            <a:r>
              <a:rPr lang="en-GB" dirty="0" err="1" smtClean="0"/>
              <a:t>saisir</a:t>
            </a:r>
            <a:r>
              <a:rPr lang="en-GB" dirty="0" smtClean="0"/>
              <a:t> le titre principal</a:t>
            </a:r>
            <a:endParaRPr lang="fr-FR" dirty="0"/>
          </a:p>
        </p:txBody>
      </p:sp>
      <p:sp>
        <p:nvSpPr>
          <p:cNvPr id="3" name="Espace réservé du texte 2"/>
          <p:cNvSpPr>
            <a:spLocks noGrp="1"/>
          </p:cNvSpPr>
          <p:nvPr>
            <p:ph type="body" idx="1"/>
          </p:nvPr>
        </p:nvSpPr>
        <p:spPr>
          <a:xfrm>
            <a:off x="1042988" y="1600200"/>
            <a:ext cx="7058025" cy="4525963"/>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fr-FR" dirty="0" smtClean="0"/>
              <a:t>modifiez les styles du texte du masque</a:t>
            </a:r>
          </a:p>
          <a:p>
            <a:pPr lvl="1"/>
            <a:r>
              <a:rPr lang="fr-FR" dirty="0" smtClean="0"/>
              <a:t>deuxième niveau</a:t>
            </a:r>
          </a:p>
          <a:p>
            <a:pPr marL="1187450" lvl="2" indent="-228600" algn="l" rtl="0" eaLnBrk="1" fontAlgn="base" hangingPunct="1">
              <a:spcBef>
                <a:spcPct val="0"/>
              </a:spcBef>
              <a:spcAft>
                <a:spcPct val="25000"/>
              </a:spcAft>
              <a:buClr>
                <a:schemeClr val="tx1"/>
              </a:buClr>
              <a:buFont typeface="Helvetica 45 Light" pitchFamily="34" charset="0"/>
              <a:buChar char="–"/>
            </a:pPr>
            <a:r>
              <a:rPr lang="fr-FR" dirty="0" smtClean="0"/>
              <a:t>troisième niveau</a:t>
            </a:r>
          </a:p>
          <a:p>
            <a:pPr marL="1606550" lvl="3" indent="-228600" algn="l" rtl="0" eaLnBrk="1" fontAlgn="base" hangingPunct="1">
              <a:spcBef>
                <a:spcPct val="0"/>
              </a:spcBef>
              <a:spcAft>
                <a:spcPct val="25000"/>
              </a:spcAft>
              <a:buClr>
                <a:schemeClr val="tx1"/>
              </a:buClr>
              <a:buFont typeface="Helvetica 45 Light" pitchFamily="34" charset="0"/>
              <a:buChar char="–"/>
            </a:pPr>
            <a:r>
              <a:rPr lang="fr-FR" dirty="0" smtClean="0"/>
              <a:t>quatrième niveau</a:t>
            </a:r>
          </a:p>
          <a:p>
            <a:pPr marL="2057400" lvl="4" indent="-228600" algn="l" rtl="0" eaLnBrk="1" fontAlgn="base" hangingPunct="1">
              <a:spcBef>
                <a:spcPct val="0"/>
              </a:spcBef>
              <a:spcAft>
                <a:spcPct val="25000"/>
              </a:spcAft>
              <a:buClr>
                <a:schemeClr val="tx1"/>
              </a:buClr>
              <a:buFont typeface="Helvetica 45 Light" pitchFamily="34" charset="0"/>
              <a:buChar char="–"/>
            </a:pPr>
            <a:r>
              <a:rPr lang="fr-FR" dirty="0" smtClean="0"/>
              <a:t>cinquième niveau</a:t>
            </a:r>
            <a:endParaRPr lang="fr-FR" dirty="0"/>
          </a:p>
        </p:txBody>
      </p:sp>
      <p:sp>
        <p:nvSpPr>
          <p:cNvPr id="7" name="Rectangle 762"/>
          <p:cNvSpPr>
            <a:spLocks noChangeArrowheads="1"/>
          </p:cNvSpPr>
          <p:nvPr/>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a:solidFill>
                  <a:schemeClr val="bg1">
                    <a:lumMod val="50000"/>
                  </a:schemeClr>
                </a:solidFill>
                <a:latin typeface="Helvetica 55 Roman" pitchFamily="34" charset="0"/>
              </a:rPr>
              <a:t>interne France T</a:t>
            </a:r>
            <a:r>
              <a:rPr lang="en-US" sz="1000" dirty="0" err="1">
                <a:solidFill>
                  <a:schemeClr val="bg1">
                    <a:lumMod val="50000"/>
                  </a:schemeClr>
                </a:solidFill>
                <a:latin typeface="Helvetica 55 Roman" pitchFamily="34" charset="0"/>
              </a:rPr>
              <a:t>élécom</a:t>
            </a:r>
            <a:r>
              <a:rPr lang="en-US" sz="1000" dirty="0">
                <a:solidFill>
                  <a:schemeClr val="bg1">
                    <a:lumMod val="50000"/>
                  </a:schemeClr>
                </a:solidFill>
                <a:latin typeface="Helvetica 55 Roman" pitchFamily="34" charset="0"/>
              </a:rPr>
              <a:t> - Orange</a:t>
            </a:r>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1" r:id="rId12"/>
    <p:sldLayoutId id="2147483672" r:id="rId13"/>
    <p:sldLayoutId id="2147483670" r:id="rId14"/>
    <p:sldLayoutId id="2147483673" r:id="rId15"/>
    <p:sldLayoutId id="2147483675" r:id="rId16"/>
    <p:sldLayoutId id="2147483674" r:id="rId17"/>
    <p:sldLayoutId id="2147483676" r:id="rId18"/>
    <p:sldLayoutId id="2147483677" r:id="rId19"/>
    <p:sldLayoutId id="2147483678" r:id="rId20"/>
  </p:sldLayoutIdLst>
  <p:timing>
    <p:tnLst>
      <p:par>
        <p:cTn id="1" dur="indefinite" restart="never" nodeType="tmRoot"/>
      </p:par>
    </p:tnLst>
  </p:timing>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043297" y="1196752"/>
            <a:ext cx="7057405" cy="936000"/>
          </a:xfrm>
        </p:spPr>
        <p:txBody>
          <a:bodyPr/>
          <a:lstStyle/>
          <a:p>
            <a:r>
              <a:rPr lang="fr-FR" sz="4000" dirty="0" smtClean="0"/>
              <a:t>JVET-E0051</a:t>
            </a:r>
            <a:br>
              <a:rPr lang="fr-FR" sz="4000" dirty="0" smtClean="0"/>
            </a:br>
            <a:r>
              <a:rPr lang="fr-FR" sz="4000" dirty="0" smtClean="0"/>
              <a:t/>
            </a:r>
            <a:br>
              <a:rPr lang="fr-FR" sz="4000" dirty="0" smtClean="0"/>
            </a:br>
            <a:r>
              <a:rPr lang="en-CA" sz="4000" b="1" dirty="0" smtClean="0"/>
              <a:t>EE1</a:t>
            </a:r>
            <a:r>
              <a:rPr lang="en-CA" sz="4000" b="1" dirty="0"/>
              <a:t>: Residual Coefficient Sign Prediction </a:t>
            </a:r>
            <a:endParaRPr lang="fr-FR" sz="4000" dirty="0"/>
          </a:p>
        </p:txBody>
      </p:sp>
      <p:sp>
        <p:nvSpPr>
          <p:cNvPr id="3" name="Sous-titre 2"/>
          <p:cNvSpPr>
            <a:spLocks noGrp="1"/>
          </p:cNvSpPr>
          <p:nvPr>
            <p:ph type="subTitle" idx="1"/>
          </p:nvPr>
        </p:nvSpPr>
        <p:spPr/>
        <p:txBody>
          <a:bodyPr/>
          <a:lstStyle/>
          <a:p>
            <a:pPr algn="ctr"/>
            <a:r>
              <a:rPr lang="fr-FR" dirty="0" smtClean="0"/>
              <a:t>Gordon </a:t>
            </a:r>
            <a:r>
              <a:rPr lang="fr-FR" dirty="0" err="1" smtClean="0"/>
              <a:t>Clare</a:t>
            </a:r>
            <a:r>
              <a:rPr lang="fr-FR" dirty="0" smtClean="0"/>
              <a:t>, Félix Henry – Orange </a:t>
            </a:r>
            <a:r>
              <a:rPr lang="fr-FR" dirty="0" err="1" smtClean="0"/>
              <a:t>Labs</a:t>
            </a:r>
            <a:r>
              <a:rPr lang="fr-FR" dirty="0" smtClean="0"/>
              <a:t>, </a:t>
            </a:r>
            <a:r>
              <a:rPr lang="fr-FR" dirty="0" err="1" smtClean="0"/>
              <a:t>bcom</a:t>
            </a:r>
            <a:endParaRPr lang="fr-FR" dirty="0">
              <a:solidFill>
                <a:srgbClr val="FF0000"/>
              </a:solidFill>
            </a:endParaRPr>
          </a:p>
        </p:txBody>
      </p:sp>
    </p:spTree>
    <p:extLst>
      <p:ext uri="{BB962C8B-B14F-4D97-AF65-F5344CB8AC3E}">
        <p14:creationId xmlns:p14="http://schemas.microsoft.com/office/powerpoint/2010/main" val="102831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16213" y="403200"/>
            <a:ext cx="7084800" cy="982800"/>
          </a:xfrm>
        </p:spPr>
        <p:txBody>
          <a:bodyPr/>
          <a:lstStyle/>
          <a:p>
            <a:r>
              <a:rPr lang="fr-FR" sz="3200" dirty="0" err="1" smtClean="0"/>
              <a:t>Residual</a:t>
            </a:r>
            <a:r>
              <a:rPr lang="fr-FR" sz="3200" smtClean="0"/>
              <a:t> </a:t>
            </a:r>
            <a:r>
              <a:rPr lang="fr-FR" sz="3200" smtClean="0"/>
              <a:t>Coefficient </a:t>
            </a:r>
            <a:r>
              <a:rPr lang="fr-FR" sz="3200" dirty="0" err="1" smtClean="0"/>
              <a:t>Sign</a:t>
            </a:r>
            <a:r>
              <a:rPr lang="fr-FR" sz="3200" dirty="0" smtClean="0"/>
              <a:t> </a:t>
            </a:r>
            <a:r>
              <a:rPr lang="fr-FR" sz="3200" dirty="0" err="1" smtClean="0"/>
              <a:t>Prediction</a:t>
            </a:r>
            <a:endParaRPr lang="fr-FR" sz="3200" dirty="0"/>
          </a:p>
        </p:txBody>
      </p:sp>
      <p:sp>
        <p:nvSpPr>
          <p:cNvPr id="4" name="Espace réservé du contenu 3"/>
          <p:cNvSpPr>
            <a:spLocks noGrp="1"/>
          </p:cNvSpPr>
          <p:nvPr>
            <p:ph idx="1"/>
          </p:nvPr>
        </p:nvSpPr>
        <p:spPr>
          <a:xfrm>
            <a:off x="755576" y="1196752"/>
            <a:ext cx="5472608" cy="3887787"/>
          </a:xfrm>
        </p:spPr>
        <p:txBody>
          <a:bodyPr>
            <a:noAutofit/>
          </a:bodyPr>
          <a:lstStyle/>
          <a:p>
            <a:r>
              <a:rPr lang="fr-FR" sz="2400" dirty="0" err="1" smtClean="0"/>
              <a:t>Presented</a:t>
            </a:r>
            <a:r>
              <a:rPr lang="fr-FR" sz="2400" dirty="0" smtClean="0"/>
              <a:t> in JVET-D0031 (Chengdu)</a:t>
            </a:r>
          </a:p>
          <a:p>
            <a:endParaRPr lang="fr-FR" sz="2400" dirty="0" smtClean="0"/>
          </a:p>
          <a:p>
            <a:r>
              <a:rPr lang="fr-FR" sz="2400" dirty="0" err="1" smtClean="0"/>
              <a:t>Principle</a:t>
            </a:r>
            <a:endParaRPr lang="fr-FR" sz="2400" dirty="0" smtClean="0"/>
          </a:p>
          <a:p>
            <a:pPr lvl="1"/>
            <a:r>
              <a:rPr lang="en-US" sz="2000" dirty="0"/>
              <a:t>Predict </a:t>
            </a:r>
            <a:r>
              <a:rPr lang="en-US" sz="2000" i="1" dirty="0" smtClean="0"/>
              <a:t>N</a:t>
            </a:r>
            <a:r>
              <a:rPr lang="en-US" sz="2000" dirty="0" smtClean="0"/>
              <a:t> </a:t>
            </a:r>
            <a:r>
              <a:rPr lang="en-US" sz="2000" dirty="0" err="1" smtClean="0"/>
              <a:t>luma</a:t>
            </a:r>
            <a:r>
              <a:rPr lang="en-US" sz="2000" dirty="0" smtClean="0"/>
              <a:t> </a:t>
            </a:r>
            <a:r>
              <a:rPr lang="en-US" sz="2000" dirty="0"/>
              <a:t>signs </a:t>
            </a:r>
            <a:r>
              <a:rPr lang="en-US" sz="2000" dirty="0" smtClean="0"/>
              <a:t>per TU and </a:t>
            </a:r>
            <a:r>
              <a:rPr lang="en-US" sz="2000" dirty="0"/>
              <a:t>replace them with CABAC-coded sign residues</a:t>
            </a:r>
          </a:p>
          <a:p>
            <a:pPr lvl="1"/>
            <a:r>
              <a:rPr lang="en-US" sz="2000" dirty="0"/>
              <a:t>The top/left border pixels of the current block are reconstructed under all </a:t>
            </a:r>
            <a:r>
              <a:rPr lang="en-US" sz="2000" dirty="0" smtClean="0"/>
              <a:t>2</a:t>
            </a:r>
            <a:r>
              <a:rPr lang="en-US" sz="2000" i="1" baseline="30000" dirty="0" smtClean="0"/>
              <a:t>N</a:t>
            </a:r>
            <a:r>
              <a:rPr lang="en-US" sz="2000" dirty="0" smtClean="0"/>
              <a:t> sign assumptions</a:t>
            </a:r>
          </a:p>
          <a:p>
            <a:pPr lvl="2"/>
            <a:r>
              <a:rPr lang="en-US" sz="2000" dirty="0" smtClean="0"/>
              <a:t>A trick </a:t>
            </a:r>
            <a:r>
              <a:rPr lang="en-US" sz="2000" dirty="0" smtClean="0"/>
              <a:t>is used to reduce the number of inverse transforms</a:t>
            </a:r>
          </a:p>
          <a:p>
            <a:pPr lvl="1"/>
            <a:r>
              <a:rPr lang="en-US" sz="2000" dirty="0" smtClean="0"/>
              <a:t>Signs </a:t>
            </a:r>
            <a:r>
              <a:rPr lang="en-US" sz="2000" dirty="0"/>
              <a:t>are predicted by minimizing top/left border distortion of the current block against past </a:t>
            </a:r>
            <a:r>
              <a:rPr lang="en-US" sz="2000" dirty="0" smtClean="0"/>
              <a:t>pixels</a:t>
            </a:r>
          </a:p>
          <a:p>
            <a:pPr lvl="1"/>
            <a:r>
              <a:rPr lang="en-US" sz="2000" dirty="0" smtClean="0"/>
              <a:t>Two CABAC contexts used for the signs (low/high probability)</a:t>
            </a:r>
            <a:endParaRPr lang="en-US" sz="2000" dirty="0"/>
          </a:p>
          <a:p>
            <a:pPr marL="0" indent="0">
              <a:buNone/>
            </a:pPr>
            <a:endParaRPr lang="fr-FR" sz="2400" dirty="0"/>
          </a:p>
        </p:txBody>
      </p:sp>
      <p:sp>
        <p:nvSpPr>
          <p:cNvPr id="104" name="Rectangle 103"/>
          <p:cNvSpPr/>
          <p:nvPr/>
        </p:nvSpPr>
        <p:spPr>
          <a:xfrm>
            <a:off x="7507560" y="3526318"/>
            <a:ext cx="1152128" cy="1152128"/>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grpSp>
        <p:nvGrpSpPr>
          <p:cNvPr id="105" name="Groupe 43"/>
          <p:cNvGrpSpPr/>
          <p:nvPr/>
        </p:nvGrpSpPr>
        <p:grpSpPr>
          <a:xfrm>
            <a:off x="7507560" y="3526318"/>
            <a:ext cx="1151573" cy="288032"/>
            <a:chOff x="1530197" y="2141611"/>
            <a:chExt cx="1151573" cy="288032"/>
          </a:xfrm>
          <a:solidFill>
            <a:srgbClr val="FF0000"/>
          </a:solidFill>
        </p:grpSpPr>
        <p:sp>
          <p:nvSpPr>
            <p:cNvPr id="106" name="Rectangle 105"/>
            <p:cNvSpPr/>
            <p:nvPr/>
          </p:nvSpPr>
          <p:spPr>
            <a:xfrm>
              <a:off x="1530197" y="2141611"/>
              <a:ext cx="288032" cy="288032"/>
            </a:xfrm>
            <a:prstGeom prst="rect">
              <a:avLst/>
            </a:prstGeom>
            <a:grp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7" name="Rectangle 106"/>
            <p:cNvSpPr/>
            <p:nvPr/>
          </p:nvSpPr>
          <p:spPr>
            <a:xfrm>
              <a:off x="1818229" y="2141611"/>
              <a:ext cx="288032" cy="288032"/>
            </a:xfrm>
            <a:prstGeom prst="rect">
              <a:avLst/>
            </a:prstGeom>
            <a:grp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1,0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8" name="Rectangle 107"/>
            <p:cNvSpPr/>
            <p:nvPr/>
          </p:nvSpPr>
          <p:spPr>
            <a:xfrm>
              <a:off x="2105706" y="2141611"/>
              <a:ext cx="288032" cy="288032"/>
            </a:xfrm>
            <a:prstGeom prst="rect">
              <a:avLst/>
            </a:prstGeom>
            <a:grp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2,0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9" name="Rectangle 108"/>
            <p:cNvSpPr/>
            <p:nvPr/>
          </p:nvSpPr>
          <p:spPr>
            <a:xfrm>
              <a:off x="2393738" y="2141611"/>
              <a:ext cx="288032" cy="288032"/>
            </a:xfrm>
            <a:prstGeom prst="rect">
              <a:avLst/>
            </a:prstGeom>
            <a:grpFill/>
            <a:ln w="3175" cap="flat" cmpd="sng" algn="ctr">
              <a:solidFill>
                <a:sysClr val="windowText" lastClr="000000"/>
              </a:solidFill>
              <a:prstDash val="solid"/>
            </a:ln>
            <a:effectLst/>
          </p:spPr>
          <p:txBody>
            <a:bodyPr vert="horz" lIns="0" tIns="0" rIns="0" bIns="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3,0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110" name="Rectangle 109"/>
          <p:cNvSpPr/>
          <p:nvPr/>
        </p:nvSpPr>
        <p:spPr>
          <a:xfrm>
            <a:off x="7507560" y="3814350"/>
            <a:ext cx="288032" cy="288032"/>
          </a:xfrm>
          <a:prstGeom prst="rect">
            <a:avLst/>
          </a:prstGeom>
          <a:solidFill>
            <a:srgbClr val="FF0000"/>
          </a:solid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0,1</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1" name="Rectangle 110"/>
          <p:cNvSpPr/>
          <p:nvPr/>
        </p:nvSpPr>
        <p:spPr>
          <a:xfrm>
            <a:off x="7795592" y="3814350"/>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12" name="Rectangle 111"/>
          <p:cNvSpPr/>
          <p:nvPr/>
        </p:nvSpPr>
        <p:spPr>
          <a:xfrm>
            <a:off x="8083069" y="3814350"/>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13" name="Rectangle 112"/>
          <p:cNvSpPr/>
          <p:nvPr/>
        </p:nvSpPr>
        <p:spPr>
          <a:xfrm>
            <a:off x="8371101" y="3814350"/>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14" name="Rectangle 113"/>
          <p:cNvSpPr/>
          <p:nvPr/>
        </p:nvSpPr>
        <p:spPr>
          <a:xfrm>
            <a:off x="7507560" y="4102382"/>
            <a:ext cx="288032" cy="288032"/>
          </a:xfrm>
          <a:prstGeom prst="rect">
            <a:avLst/>
          </a:prstGeom>
          <a:solidFill>
            <a:srgbClr val="FF0000"/>
          </a:solid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0,2</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5" name="Rectangle 114"/>
          <p:cNvSpPr/>
          <p:nvPr/>
        </p:nvSpPr>
        <p:spPr>
          <a:xfrm>
            <a:off x="7795592" y="4102382"/>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Helvetica 55 Roman"/>
                <a:ea typeface="+mn-ea"/>
                <a:cs typeface="+mn-cs"/>
              </a:rPr>
              <a:t>-5</a:t>
            </a:r>
            <a:endParaRPr kumimoji="0" lang="fr-FR" sz="1800" b="0" i="0" u="none" strike="noStrike" kern="0" cap="none" spc="0" normalizeH="0" baseline="0" noProof="0" dirty="0" smtClean="0">
              <a:ln>
                <a:noFill/>
              </a:ln>
              <a:solidFill>
                <a:prstClr val="white"/>
              </a:solidFill>
              <a:effectLst/>
              <a:uLnTx/>
              <a:uFillTx/>
              <a:latin typeface="Helvetica 55 Roman"/>
              <a:ea typeface="+mn-ea"/>
              <a:cs typeface="+mn-cs"/>
            </a:endParaRPr>
          </a:p>
        </p:txBody>
      </p:sp>
      <p:sp>
        <p:nvSpPr>
          <p:cNvPr id="116" name="Rectangle 115"/>
          <p:cNvSpPr/>
          <p:nvPr/>
        </p:nvSpPr>
        <p:spPr>
          <a:xfrm>
            <a:off x="8083069" y="4102382"/>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Helvetica 55 Roman"/>
                <a:ea typeface="+mn-ea"/>
                <a:cs typeface="+mn-cs"/>
              </a:rPr>
              <a:t>-1</a:t>
            </a:r>
            <a:endParaRPr kumimoji="0" lang="fr-FR" sz="1800" b="0" i="0" u="none" strike="noStrike" kern="0" cap="none" spc="0" normalizeH="0" baseline="0" noProof="0" dirty="0" smtClean="0">
              <a:ln>
                <a:noFill/>
              </a:ln>
              <a:solidFill>
                <a:prstClr val="white"/>
              </a:solidFill>
              <a:effectLst/>
              <a:uLnTx/>
              <a:uFillTx/>
              <a:latin typeface="Helvetica 55 Roman"/>
              <a:ea typeface="+mn-ea"/>
              <a:cs typeface="+mn-cs"/>
            </a:endParaRPr>
          </a:p>
        </p:txBody>
      </p:sp>
      <p:sp>
        <p:nvSpPr>
          <p:cNvPr id="117" name="Rectangle 116"/>
          <p:cNvSpPr/>
          <p:nvPr/>
        </p:nvSpPr>
        <p:spPr>
          <a:xfrm>
            <a:off x="8371101" y="4102382"/>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18" name="Rectangle 117"/>
          <p:cNvSpPr/>
          <p:nvPr/>
        </p:nvSpPr>
        <p:spPr>
          <a:xfrm>
            <a:off x="7507560" y="4390414"/>
            <a:ext cx="288032" cy="288032"/>
          </a:xfrm>
          <a:prstGeom prst="rect">
            <a:avLst/>
          </a:prstGeom>
          <a:solidFill>
            <a:srgbClr val="FF0000"/>
          </a:solid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0,3</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19" name="Rectangle 118"/>
          <p:cNvSpPr/>
          <p:nvPr/>
        </p:nvSpPr>
        <p:spPr>
          <a:xfrm>
            <a:off x="7795592" y="4390414"/>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20" name="Rectangle 119"/>
          <p:cNvSpPr/>
          <p:nvPr/>
        </p:nvSpPr>
        <p:spPr>
          <a:xfrm>
            <a:off x="8083069" y="4390414"/>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21" name="Rectangle 120"/>
          <p:cNvSpPr/>
          <p:nvPr/>
        </p:nvSpPr>
        <p:spPr>
          <a:xfrm>
            <a:off x="8371101" y="4390414"/>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grpSp>
        <p:nvGrpSpPr>
          <p:cNvPr id="122" name="Groupe 60"/>
          <p:cNvGrpSpPr/>
          <p:nvPr/>
        </p:nvGrpSpPr>
        <p:grpSpPr>
          <a:xfrm>
            <a:off x="7659960" y="3678718"/>
            <a:ext cx="1152128" cy="1152128"/>
            <a:chOff x="6804803" y="1916832"/>
            <a:chExt cx="1152128" cy="1152128"/>
          </a:xfrm>
        </p:grpSpPr>
        <p:sp>
          <p:nvSpPr>
            <p:cNvPr id="123" name="Rectangle 122"/>
            <p:cNvSpPr/>
            <p:nvPr/>
          </p:nvSpPr>
          <p:spPr>
            <a:xfrm>
              <a:off x="6804803" y="1916832"/>
              <a:ext cx="1152128" cy="1152128"/>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grpSp>
          <p:nvGrpSpPr>
            <p:cNvPr id="124" name="Groupe 43"/>
            <p:cNvGrpSpPr/>
            <p:nvPr/>
          </p:nvGrpSpPr>
          <p:grpSpPr>
            <a:xfrm>
              <a:off x="6804803" y="1916832"/>
              <a:ext cx="1151573" cy="288032"/>
              <a:chOff x="1530197" y="2141611"/>
              <a:chExt cx="1151573" cy="288032"/>
            </a:xfrm>
            <a:solidFill>
              <a:srgbClr val="92F850"/>
            </a:solidFill>
          </p:grpSpPr>
          <p:sp>
            <p:nvSpPr>
              <p:cNvPr id="137" name="Rectangle 136"/>
              <p:cNvSpPr/>
              <p:nvPr/>
            </p:nvSpPr>
            <p:spPr>
              <a:xfrm>
                <a:off x="1530197" y="2141611"/>
                <a:ext cx="288032" cy="288032"/>
              </a:xfrm>
              <a:prstGeom prst="rect">
                <a:avLst/>
              </a:prstGeom>
              <a:grp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8" name="Rectangle 137"/>
              <p:cNvSpPr/>
              <p:nvPr/>
            </p:nvSpPr>
            <p:spPr>
              <a:xfrm>
                <a:off x="1818229" y="2141611"/>
                <a:ext cx="288032" cy="288032"/>
              </a:xfrm>
              <a:prstGeom prst="rect">
                <a:avLst/>
              </a:prstGeom>
              <a:grp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1,0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9" name="Rectangle 138"/>
              <p:cNvSpPr/>
              <p:nvPr/>
            </p:nvSpPr>
            <p:spPr>
              <a:xfrm>
                <a:off x="2105706" y="2141611"/>
                <a:ext cx="288032" cy="288032"/>
              </a:xfrm>
              <a:prstGeom prst="rect">
                <a:avLst/>
              </a:prstGeom>
              <a:grp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2,0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0" name="Rectangle 139"/>
              <p:cNvSpPr/>
              <p:nvPr/>
            </p:nvSpPr>
            <p:spPr>
              <a:xfrm>
                <a:off x="2393738" y="2141611"/>
                <a:ext cx="288032" cy="288032"/>
              </a:xfrm>
              <a:prstGeom prst="rect">
                <a:avLst/>
              </a:prstGeom>
              <a:grpFill/>
              <a:ln w="3175" cap="flat" cmpd="sng" algn="ctr">
                <a:solidFill>
                  <a:sysClr val="windowText" lastClr="000000"/>
                </a:solidFill>
                <a:prstDash val="solid"/>
              </a:ln>
              <a:effectLst/>
            </p:spPr>
            <p:txBody>
              <a:bodyPr vert="horz" lIns="0" tIns="0" rIns="0" bIns="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3,0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125" name="Rectangle 124"/>
            <p:cNvSpPr/>
            <p:nvPr/>
          </p:nvSpPr>
          <p:spPr>
            <a:xfrm>
              <a:off x="6804803" y="2204864"/>
              <a:ext cx="288032" cy="288032"/>
            </a:xfrm>
            <a:prstGeom prst="rect">
              <a:avLst/>
            </a:prstGeom>
            <a:solidFill>
              <a:srgbClr val="92F850"/>
            </a:solid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0,1</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26" name="Rectangle 125"/>
            <p:cNvSpPr/>
            <p:nvPr/>
          </p:nvSpPr>
          <p:spPr>
            <a:xfrm>
              <a:off x="7092835" y="2204864"/>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27" name="Rectangle 126"/>
            <p:cNvSpPr/>
            <p:nvPr/>
          </p:nvSpPr>
          <p:spPr>
            <a:xfrm>
              <a:off x="7380312" y="2204864"/>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28" name="Rectangle 127"/>
            <p:cNvSpPr/>
            <p:nvPr/>
          </p:nvSpPr>
          <p:spPr>
            <a:xfrm>
              <a:off x="7668344" y="2204864"/>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29" name="Rectangle 128"/>
            <p:cNvSpPr/>
            <p:nvPr/>
          </p:nvSpPr>
          <p:spPr>
            <a:xfrm>
              <a:off x="6804803" y="2492896"/>
              <a:ext cx="288032" cy="288032"/>
            </a:xfrm>
            <a:prstGeom prst="rect">
              <a:avLst/>
            </a:prstGeom>
            <a:solidFill>
              <a:srgbClr val="92F850"/>
            </a:solid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0,2</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0" name="Rectangle 129"/>
            <p:cNvSpPr/>
            <p:nvPr/>
          </p:nvSpPr>
          <p:spPr>
            <a:xfrm>
              <a:off x="7092835" y="2492896"/>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Helvetica 55 Roman"/>
                  <a:ea typeface="+mn-ea"/>
                  <a:cs typeface="+mn-cs"/>
                </a:rPr>
                <a:t>-5</a:t>
              </a:r>
              <a:endParaRPr kumimoji="0" lang="fr-FR" sz="1800" b="0" i="0" u="none" strike="noStrike" kern="0" cap="none" spc="0" normalizeH="0" baseline="0" noProof="0" dirty="0" smtClean="0">
                <a:ln>
                  <a:noFill/>
                </a:ln>
                <a:solidFill>
                  <a:prstClr val="white"/>
                </a:solidFill>
                <a:effectLst/>
                <a:uLnTx/>
                <a:uFillTx/>
                <a:latin typeface="Helvetica 55 Roman"/>
                <a:ea typeface="+mn-ea"/>
                <a:cs typeface="+mn-cs"/>
              </a:endParaRPr>
            </a:p>
          </p:txBody>
        </p:sp>
        <p:sp>
          <p:nvSpPr>
            <p:cNvPr id="131" name="Rectangle 130"/>
            <p:cNvSpPr/>
            <p:nvPr/>
          </p:nvSpPr>
          <p:spPr>
            <a:xfrm>
              <a:off x="7380312" y="2492896"/>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Helvetica 55 Roman"/>
                  <a:ea typeface="+mn-ea"/>
                  <a:cs typeface="+mn-cs"/>
                </a:rPr>
                <a:t>-1</a:t>
              </a:r>
              <a:endParaRPr kumimoji="0" lang="fr-FR" sz="1800" b="0" i="0" u="none" strike="noStrike" kern="0" cap="none" spc="0" normalizeH="0" baseline="0" noProof="0" dirty="0" smtClean="0">
                <a:ln>
                  <a:noFill/>
                </a:ln>
                <a:solidFill>
                  <a:prstClr val="white"/>
                </a:solidFill>
                <a:effectLst/>
                <a:uLnTx/>
                <a:uFillTx/>
                <a:latin typeface="Helvetica 55 Roman"/>
                <a:ea typeface="+mn-ea"/>
                <a:cs typeface="+mn-cs"/>
              </a:endParaRPr>
            </a:p>
          </p:txBody>
        </p:sp>
        <p:sp>
          <p:nvSpPr>
            <p:cNvPr id="132" name="Rectangle 131"/>
            <p:cNvSpPr/>
            <p:nvPr/>
          </p:nvSpPr>
          <p:spPr>
            <a:xfrm>
              <a:off x="7668344" y="2492896"/>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33" name="Rectangle 132"/>
            <p:cNvSpPr/>
            <p:nvPr/>
          </p:nvSpPr>
          <p:spPr>
            <a:xfrm>
              <a:off x="6804803" y="2780928"/>
              <a:ext cx="288032" cy="288032"/>
            </a:xfrm>
            <a:prstGeom prst="rect">
              <a:avLst/>
            </a:prstGeom>
            <a:solidFill>
              <a:srgbClr val="92F850"/>
            </a:solid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0,3</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4" name="Rectangle 133"/>
            <p:cNvSpPr/>
            <p:nvPr/>
          </p:nvSpPr>
          <p:spPr>
            <a:xfrm>
              <a:off x="7092835" y="2780928"/>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35" name="Rectangle 134"/>
            <p:cNvSpPr/>
            <p:nvPr/>
          </p:nvSpPr>
          <p:spPr>
            <a:xfrm>
              <a:off x="7380312" y="2780928"/>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36" name="Rectangle 135"/>
            <p:cNvSpPr/>
            <p:nvPr/>
          </p:nvSpPr>
          <p:spPr>
            <a:xfrm>
              <a:off x="7668344" y="2780928"/>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grpSp>
      <p:sp>
        <p:nvSpPr>
          <p:cNvPr id="141" name="Rectangle 140"/>
          <p:cNvSpPr/>
          <p:nvPr/>
        </p:nvSpPr>
        <p:spPr>
          <a:xfrm>
            <a:off x="7812360" y="3831118"/>
            <a:ext cx="1152128" cy="1152128"/>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grpSp>
        <p:nvGrpSpPr>
          <p:cNvPr id="142" name="Groupe 43"/>
          <p:cNvGrpSpPr/>
          <p:nvPr/>
        </p:nvGrpSpPr>
        <p:grpSpPr>
          <a:xfrm>
            <a:off x="7812360" y="3831118"/>
            <a:ext cx="1151573" cy="288032"/>
            <a:chOff x="1530197" y="2141611"/>
            <a:chExt cx="1151573" cy="288032"/>
          </a:xfrm>
          <a:solidFill>
            <a:srgbClr val="808080">
              <a:lumMod val="40000"/>
              <a:lumOff val="60000"/>
            </a:srgbClr>
          </a:solidFill>
        </p:grpSpPr>
        <p:sp>
          <p:nvSpPr>
            <p:cNvPr id="143" name="Rectangle 142"/>
            <p:cNvSpPr/>
            <p:nvPr/>
          </p:nvSpPr>
          <p:spPr>
            <a:xfrm>
              <a:off x="1530197" y="2141611"/>
              <a:ext cx="288032" cy="288032"/>
            </a:xfrm>
            <a:prstGeom prst="rect">
              <a:avLst/>
            </a:prstGeom>
            <a:grp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4" name="Rectangle 143"/>
            <p:cNvSpPr/>
            <p:nvPr/>
          </p:nvSpPr>
          <p:spPr>
            <a:xfrm>
              <a:off x="1818229" y="2141611"/>
              <a:ext cx="288032" cy="288032"/>
            </a:xfrm>
            <a:prstGeom prst="rect">
              <a:avLst/>
            </a:prstGeom>
            <a:grp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1,0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5" name="Rectangle 144"/>
            <p:cNvSpPr/>
            <p:nvPr/>
          </p:nvSpPr>
          <p:spPr>
            <a:xfrm>
              <a:off x="2105706" y="2141611"/>
              <a:ext cx="288032" cy="288032"/>
            </a:xfrm>
            <a:prstGeom prst="rect">
              <a:avLst/>
            </a:prstGeom>
            <a:grp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2,0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6" name="Rectangle 145"/>
            <p:cNvSpPr/>
            <p:nvPr/>
          </p:nvSpPr>
          <p:spPr>
            <a:xfrm>
              <a:off x="2393738" y="2141611"/>
              <a:ext cx="288032" cy="288032"/>
            </a:xfrm>
            <a:prstGeom prst="rect">
              <a:avLst/>
            </a:prstGeom>
            <a:grpFill/>
            <a:ln w="3175" cap="flat" cmpd="sng" algn="ctr">
              <a:solidFill>
                <a:sysClr val="windowText" lastClr="000000"/>
              </a:solidFill>
              <a:prstDash val="solid"/>
            </a:ln>
            <a:effectLst/>
          </p:spPr>
          <p:txBody>
            <a:bodyPr vert="horz" lIns="0" tIns="0" rIns="0" bIns="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3,0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147" name="Rectangle 146"/>
          <p:cNvSpPr/>
          <p:nvPr/>
        </p:nvSpPr>
        <p:spPr>
          <a:xfrm>
            <a:off x="7812360" y="4119150"/>
            <a:ext cx="288032" cy="288032"/>
          </a:xfrm>
          <a:prstGeom prst="rect">
            <a:avLst/>
          </a:prstGeom>
          <a:solidFill>
            <a:srgbClr val="808080">
              <a:lumMod val="40000"/>
              <a:lumOff val="60000"/>
            </a:srgbClr>
          </a:solid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0,1</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8" name="Rectangle 147"/>
          <p:cNvSpPr/>
          <p:nvPr/>
        </p:nvSpPr>
        <p:spPr>
          <a:xfrm>
            <a:off x="8100392" y="4119150"/>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49" name="Rectangle 148"/>
          <p:cNvSpPr/>
          <p:nvPr/>
        </p:nvSpPr>
        <p:spPr>
          <a:xfrm>
            <a:off x="8387869" y="4119150"/>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50" name="Rectangle 149"/>
          <p:cNvSpPr/>
          <p:nvPr/>
        </p:nvSpPr>
        <p:spPr>
          <a:xfrm>
            <a:off x="8675901" y="4119150"/>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51" name="Rectangle 150"/>
          <p:cNvSpPr/>
          <p:nvPr/>
        </p:nvSpPr>
        <p:spPr>
          <a:xfrm>
            <a:off x="7812360" y="4407182"/>
            <a:ext cx="288032" cy="288032"/>
          </a:xfrm>
          <a:prstGeom prst="rect">
            <a:avLst/>
          </a:prstGeom>
          <a:solidFill>
            <a:srgbClr val="808080">
              <a:lumMod val="40000"/>
              <a:lumOff val="60000"/>
            </a:srgbClr>
          </a:solid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0,2</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52" name="Rectangle 151"/>
          <p:cNvSpPr/>
          <p:nvPr/>
        </p:nvSpPr>
        <p:spPr>
          <a:xfrm>
            <a:off x="8100392" y="4407182"/>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Helvetica 55 Roman"/>
                <a:ea typeface="+mn-ea"/>
                <a:cs typeface="+mn-cs"/>
              </a:rPr>
              <a:t>-5</a:t>
            </a:r>
            <a:endParaRPr kumimoji="0" lang="fr-FR" sz="1800" b="0" i="0" u="none" strike="noStrike" kern="0" cap="none" spc="0" normalizeH="0" baseline="0" noProof="0" dirty="0" smtClean="0">
              <a:ln>
                <a:noFill/>
              </a:ln>
              <a:solidFill>
                <a:prstClr val="white"/>
              </a:solidFill>
              <a:effectLst/>
              <a:uLnTx/>
              <a:uFillTx/>
              <a:latin typeface="Helvetica 55 Roman"/>
              <a:ea typeface="+mn-ea"/>
              <a:cs typeface="+mn-cs"/>
            </a:endParaRPr>
          </a:p>
        </p:txBody>
      </p:sp>
      <p:sp>
        <p:nvSpPr>
          <p:cNvPr id="153" name="Rectangle 152"/>
          <p:cNvSpPr/>
          <p:nvPr/>
        </p:nvSpPr>
        <p:spPr>
          <a:xfrm>
            <a:off x="8387869" y="4407182"/>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Helvetica 55 Roman"/>
                <a:ea typeface="+mn-ea"/>
                <a:cs typeface="+mn-cs"/>
              </a:rPr>
              <a:t>-1</a:t>
            </a:r>
            <a:endParaRPr kumimoji="0" lang="fr-FR" sz="1800" b="0" i="0" u="none" strike="noStrike" kern="0" cap="none" spc="0" normalizeH="0" baseline="0" noProof="0" dirty="0" smtClean="0">
              <a:ln>
                <a:noFill/>
              </a:ln>
              <a:solidFill>
                <a:prstClr val="white"/>
              </a:solidFill>
              <a:effectLst/>
              <a:uLnTx/>
              <a:uFillTx/>
              <a:latin typeface="Helvetica 55 Roman"/>
              <a:ea typeface="+mn-ea"/>
              <a:cs typeface="+mn-cs"/>
            </a:endParaRPr>
          </a:p>
        </p:txBody>
      </p:sp>
      <p:sp>
        <p:nvSpPr>
          <p:cNvPr id="154" name="Rectangle 153"/>
          <p:cNvSpPr/>
          <p:nvPr/>
        </p:nvSpPr>
        <p:spPr>
          <a:xfrm>
            <a:off x="8675901" y="4407182"/>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55" name="Rectangle 154"/>
          <p:cNvSpPr/>
          <p:nvPr/>
        </p:nvSpPr>
        <p:spPr>
          <a:xfrm>
            <a:off x="7812360" y="4695214"/>
            <a:ext cx="288032" cy="288032"/>
          </a:xfrm>
          <a:prstGeom prst="rect">
            <a:avLst/>
          </a:prstGeom>
          <a:solidFill>
            <a:srgbClr val="808080">
              <a:lumMod val="40000"/>
              <a:lumOff val="60000"/>
            </a:srgbClr>
          </a:solid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0,3</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56" name="Rectangle 155"/>
          <p:cNvSpPr/>
          <p:nvPr/>
        </p:nvSpPr>
        <p:spPr>
          <a:xfrm>
            <a:off x="8100392" y="4695214"/>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57" name="Rectangle 156"/>
          <p:cNvSpPr/>
          <p:nvPr/>
        </p:nvSpPr>
        <p:spPr>
          <a:xfrm>
            <a:off x="8387869" y="4695214"/>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58" name="Rectangle 157"/>
          <p:cNvSpPr/>
          <p:nvPr/>
        </p:nvSpPr>
        <p:spPr>
          <a:xfrm>
            <a:off x="8675901" y="4695214"/>
            <a:ext cx="288032" cy="288032"/>
          </a:xfrm>
          <a:prstGeom prst="rect">
            <a:avLst/>
          </a:prstGeom>
          <a:noFill/>
          <a:ln w="3175" cap="flat" cmpd="sng" algn="ctr">
            <a:solidFill>
              <a:sysClr val="windowText" lastClr="00000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Helvetica 55 Roman"/>
              <a:ea typeface="+mn-ea"/>
              <a:cs typeface="+mn-cs"/>
            </a:endParaRPr>
          </a:p>
        </p:txBody>
      </p:sp>
      <p:sp>
        <p:nvSpPr>
          <p:cNvPr id="159" name="ZoneTexte 122"/>
          <p:cNvSpPr txBox="1"/>
          <p:nvPr/>
        </p:nvSpPr>
        <p:spPr>
          <a:xfrm>
            <a:off x="7080226" y="5340495"/>
            <a:ext cx="1873453" cy="584775"/>
          </a:xfrm>
          <a:prstGeom prst="rect">
            <a:avLst/>
          </a:prstGeom>
          <a:noFill/>
        </p:spPr>
        <p:txBody>
          <a:bodyPr wrap="square" rtlCol="0">
            <a:spAutoFit/>
          </a:bodyPr>
          <a:lstStyle/>
          <a:p>
            <a:pPr defTabSz="914400" fontAlgn="auto">
              <a:spcBef>
                <a:spcPts val="0"/>
              </a:spcBef>
              <a:spcAft>
                <a:spcPts val="0"/>
              </a:spcAft>
            </a:pPr>
            <a:r>
              <a:rPr lang="en-US" sz="1600" dirty="0" smtClean="0">
                <a:solidFill>
                  <a:prstClr val="black"/>
                </a:solidFill>
                <a:latin typeface="Helvetica 55 Roman"/>
                <a:ea typeface="+mn-ea"/>
              </a:rPr>
              <a:t>2</a:t>
            </a:r>
            <a:r>
              <a:rPr lang="en-US" sz="1600" i="1" baseline="30000" dirty="0" smtClean="0">
                <a:solidFill>
                  <a:prstClr val="black"/>
                </a:solidFill>
                <a:latin typeface="Helvetica 55 Roman"/>
                <a:ea typeface="+mn-ea"/>
              </a:rPr>
              <a:t>N</a:t>
            </a:r>
            <a:r>
              <a:rPr lang="en-US" sz="1600" dirty="0" smtClean="0">
                <a:solidFill>
                  <a:prstClr val="black"/>
                </a:solidFill>
                <a:latin typeface="Helvetica 55 Roman"/>
                <a:ea typeface="+mn-ea"/>
              </a:rPr>
              <a:t> hypothesis reconstructions</a:t>
            </a:r>
            <a:endParaRPr lang="fr-FR" sz="1600" dirty="0">
              <a:solidFill>
                <a:prstClr val="black"/>
              </a:solidFill>
              <a:latin typeface="Helvetica 55 Roman"/>
              <a:ea typeface="+mn-ea"/>
            </a:endParaRPr>
          </a:p>
        </p:txBody>
      </p:sp>
      <p:grpSp>
        <p:nvGrpSpPr>
          <p:cNvPr id="160" name="Groupe 8"/>
          <p:cNvGrpSpPr/>
          <p:nvPr/>
        </p:nvGrpSpPr>
        <p:grpSpPr>
          <a:xfrm>
            <a:off x="7146965" y="3506778"/>
            <a:ext cx="288032" cy="1152128"/>
            <a:chOff x="1169602" y="2141611"/>
            <a:chExt cx="288032" cy="1152128"/>
          </a:xfrm>
        </p:grpSpPr>
        <p:sp>
          <p:nvSpPr>
            <p:cNvPr id="161" name="Rectangle 160"/>
            <p:cNvSpPr/>
            <p:nvPr/>
          </p:nvSpPr>
          <p:spPr>
            <a:xfrm>
              <a:off x="1169602" y="2141611"/>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-1,0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2" name="Rectangle 161"/>
            <p:cNvSpPr/>
            <p:nvPr/>
          </p:nvSpPr>
          <p:spPr>
            <a:xfrm>
              <a:off x="1169602" y="2429643"/>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-1,1</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3" name="Rectangle 162"/>
            <p:cNvSpPr/>
            <p:nvPr/>
          </p:nvSpPr>
          <p:spPr>
            <a:xfrm>
              <a:off x="1169602" y="2717675"/>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-1,2</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4" name="Rectangle 163"/>
            <p:cNvSpPr/>
            <p:nvPr/>
          </p:nvSpPr>
          <p:spPr>
            <a:xfrm>
              <a:off x="1169602" y="3005707"/>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-1,3</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grpSp>
      <p:grpSp>
        <p:nvGrpSpPr>
          <p:cNvPr id="165" name="Groupe 196"/>
          <p:cNvGrpSpPr/>
          <p:nvPr/>
        </p:nvGrpSpPr>
        <p:grpSpPr>
          <a:xfrm>
            <a:off x="6860155" y="3507211"/>
            <a:ext cx="288032" cy="1152128"/>
            <a:chOff x="1169602" y="2141611"/>
            <a:chExt cx="288032" cy="1152128"/>
          </a:xfrm>
        </p:grpSpPr>
        <p:sp>
          <p:nvSpPr>
            <p:cNvPr id="166" name="Rectangle 165"/>
            <p:cNvSpPr/>
            <p:nvPr/>
          </p:nvSpPr>
          <p:spPr>
            <a:xfrm>
              <a:off x="1169602" y="2141611"/>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-2,0</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7" name="Rectangle 166"/>
            <p:cNvSpPr/>
            <p:nvPr/>
          </p:nvSpPr>
          <p:spPr>
            <a:xfrm>
              <a:off x="1169602" y="2429643"/>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-2,1</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8" name="Rectangle 167"/>
            <p:cNvSpPr/>
            <p:nvPr/>
          </p:nvSpPr>
          <p:spPr>
            <a:xfrm>
              <a:off x="1169602" y="2717675"/>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-2,2</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9" name="Rectangle 168"/>
            <p:cNvSpPr/>
            <p:nvPr/>
          </p:nvSpPr>
          <p:spPr>
            <a:xfrm>
              <a:off x="1169602" y="3005707"/>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-2,3</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170" name="Rectangle 169"/>
          <p:cNvSpPr/>
          <p:nvPr/>
        </p:nvSpPr>
        <p:spPr>
          <a:xfrm>
            <a:off x="7500940" y="3150314"/>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0,-1</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1" name="Rectangle 170"/>
          <p:cNvSpPr/>
          <p:nvPr/>
        </p:nvSpPr>
        <p:spPr>
          <a:xfrm>
            <a:off x="7788972" y="3150314"/>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1,-1</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2" name="Rectangle 171"/>
          <p:cNvSpPr/>
          <p:nvPr/>
        </p:nvSpPr>
        <p:spPr>
          <a:xfrm>
            <a:off x="8076449" y="3150314"/>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2,-1</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3" name="Rectangle 172"/>
          <p:cNvSpPr/>
          <p:nvPr/>
        </p:nvSpPr>
        <p:spPr>
          <a:xfrm>
            <a:off x="8364481" y="3150314"/>
            <a:ext cx="289364" cy="288032"/>
          </a:xfrm>
          <a:prstGeom prst="rect">
            <a:avLst/>
          </a:prstGeom>
          <a:noFill/>
          <a:ln w="3175" cap="flat" cmpd="sng" algn="ctr">
            <a:solidFill>
              <a:sysClr val="windowText" lastClr="000000"/>
            </a:solidFill>
            <a:prstDash val="solid"/>
          </a:ln>
          <a:effectLst/>
        </p:spPr>
        <p:txBody>
          <a:bodyPr vert="horz" lIns="0" tIns="0" rIns="0" bIns="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3,-1</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grpSp>
        <p:nvGrpSpPr>
          <p:cNvPr id="174" name="Groupe 206"/>
          <p:cNvGrpSpPr/>
          <p:nvPr/>
        </p:nvGrpSpPr>
        <p:grpSpPr>
          <a:xfrm>
            <a:off x="7502271" y="2857458"/>
            <a:ext cx="1151573" cy="288032"/>
            <a:chOff x="1530197" y="2141611"/>
            <a:chExt cx="1151573" cy="288032"/>
          </a:xfrm>
        </p:grpSpPr>
        <p:sp>
          <p:nvSpPr>
            <p:cNvPr id="175" name="Rectangle 174"/>
            <p:cNvSpPr/>
            <p:nvPr/>
          </p:nvSpPr>
          <p:spPr>
            <a:xfrm>
              <a:off x="1530197" y="2141611"/>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0,-2</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6" name="Rectangle 175"/>
            <p:cNvSpPr/>
            <p:nvPr/>
          </p:nvSpPr>
          <p:spPr>
            <a:xfrm>
              <a:off x="1818229" y="2141611"/>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1,-2</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7" name="Rectangle 176"/>
            <p:cNvSpPr/>
            <p:nvPr/>
          </p:nvSpPr>
          <p:spPr>
            <a:xfrm>
              <a:off x="2105706" y="2141611"/>
              <a:ext cx="288032" cy="288032"/>
            </a:xfrm>
            <a:prstGeom prst="rect">
              <a:avLst/>
            </a:prstGeom>
            <a:noFill/>
            <a:ln w="3175" cap="flat" cmpd="sng" algn="ctr">
              <a:solidFill>
                <a:sysClr val="windowText" lastClr="000000"/>
              </a:solid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2,-2</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8" name="Rectangle 177"/>
            <p:cNvSpPr/>
            <p:nvPr/>
          </p:nvSpPr>
          <p:spPr>
            <a:xfrm>
              <a:off x="2393738" y="2141611"/>
              <a:ext cx="288032" cy="288032"/>
            </a:xfrm>
            <a:prstGeom prst="rect">
              <a:avLst/>
            </a:prstGeom>
            <a:noFill/>
            <a:ln w="3175" cap="flat" cmpd="sng" algn="ctr">
              <a:solidFill>
                <a:sysClr val="windowText" lastClr="000000"/>
              </a:solidFill>
              <a:prstDash val="solid"/>
            </a:ln>
            <a:effectLst/>
          </p:spPr>
          <p:txBody>
            <a:bodyPr vert="horz" lIns="0" tIns="0" rIns="0" bIns="0"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t>
              </a:r>
              <a:r>
                <a:rPr kumimoji="0" lang="en-US"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rPr>
                <a:t>3,-2</a:t>
              </a:r>
              <a:endParaRPr kumimoji="0" lang="fr-FR" sz="800" b="0" i="0" u="none" strike="noStrike" kern="0" cap="none" spc="0" normalizeH="0" baseline="-2500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179" name="ZoneTexte 15"/>
          <p:cNvSpPr txBox="1"/>
          <p:nvPr/>
        </p:nvSpPr>
        <p:spPr>
          <a:xfrm>
            <a:off x="6356124" y="1772816"/>
            <a:ext cx="1889008" cy="830997"/>
          </a:xfrm>
          <a:prstGeom prst="rect">
            <a:avLst/>
          </a:prstGeom>
          <a:noFill/>
        </p:spPr>
        <p:txBody>
          <a:bodyPr wrap="square" rtlCol="0">
            <a:spAutoFit/>
          </a:bodyPr>
          <a:lstStyle/>
          <a:p>
            <a:pPr defTabSz="914400" fontAlgn="auto">
              <a:spcBef>
                <a:spcPts val="0"/>
              </a:spcBef>
              <a:spcAft>
                <a:spcPts val="0"/>
              </a:spcAft>
            </a:pPr>
            <a:r>
              <a:rPr lang="en-US" sz="1600" dirty="0">
                <a:solidFill>
                  <a:prstClr val="black"/>
                </a:solidFill>
                <a:latin typeface="Helvetica 55 Roman"/>
                <a:ea typeface="+mn-ea"/>
              </a:rPr>
              <a:t>p</a:t>
            </a:r>
            <a:r>
              <a:rPr lang="en-US" sz="1600" dirty="0" smtClean="0">
                <a:solidFill>
                  <a:prstClr val="black"/>
                </a:solidFill>
                <a:latin typeface="Helvetica 55 Roman"/>
                <a:ea typeface="+mn-ea"/>
              </a:rPr>
              <a:t>reviously reconstructed neighbor pixels</a:t>
            </a:r>
            <a:endParaRPr lang="fr-FR" sz="1600" dirty="0">
              <a:solidFill>
                <a:prstClr val="black"/>
              </a:solidFill>
              <a:latin typeface="Helvetica 55 Roman"/>
              <a:ea typeface="+mn-ea"/>
            </a:endParaRPr>
          </a:p>
        </p:txBody>
      </p:sp>
      <p:cxnSp>
        <p:nvCxnSpPr>
          <p:cNvPr id="180" name="Connecteur droit avec flèche 29"/>
          <p:cNvCxnSpPr>
            <a:stCxn id="179" idx="2"/>
          </p:cNvCxnSpPr>
          <p:nvPr/>
        </p:nvCxnSpPr>
        <p:spPr>
          <a:xfrm>
            <a:off x="7300628" y="2603813"/>
            <a:ext cx="206932" cy="397661"/>
          </a:xfrm>
          <a:prstGeom prst="straightConnector1">
            <a:avLst/>
          </a:prstGeom>
          <a:noFill/>
          <a:ln w="9525" cap="flat" cmpd="sng" algn="ctr">
            <a:solidFill>
              <a:sysClr val="windowText" lastClr="000000"/>
            </a:solidFill>
            <a:prstDash val="solid"/>
            <a:tailEnd type="arrow"/>
          </a:ln>
          <a:effectLst/>
        </p:spPr>
      </p:cxnSp>
      <p:cxnSp>
        <p:nvCxnSpPr>
          <p:cNvPr id="181" name="Connecteur droit avec flèche 33"/>
          <p:cNvCxnSpPr>
            <a:stCxn id="179" idx="2"/>
          </p:cNvCxnSpPr>
          <p:nvPr/>
        </p:nvCxnSpPr>
        <p:spPr>
          <a:xfrm>
            <a:off x="7300628" y="2603813"/>
            <a:ext cx="200312" cy="690517"/>
          </a:xfrm>
          <a:prstGeom prst="straightConnector1">
            <a:avLst/>
          </a:prstGeom>
          <a:noFill/>
          <a:ln w="9525" cap="flat" cmpd="sng" algn="ctr">
            <a:solidFill>
              <a:sysClr val="windowText" lastClr="000000"/>
            </a:solidFill>
            <a:prstDash val="solid"/>
            <a:tailEnd type="arrow"/>
          </a:ln>
          <a:effectLst/>
        </p:spPr>
      </p:cxnSp>
      <p:cxnSp>
        <p:nvCxnSpPr>
          <p:cNvPr id="182" name="Connecteur droit avec flèche 35"/>
          <p:cNvCxnSpPr/>
          <p:nvPr/>
        </p:nvCxnSpPr>
        <p:spPr>
          <a:xfrm>
            <a:off x="7290981" y="2696146"/>
            <a:ext cx="0" cy="810632"/>
          </a:xfrm>
          <a:prstGeom prst="straightConnector1">
            <a:avLst/>
          </a:prstGeom>
          <a:noFill/>
          <a:ln w="9525" cap="flat" cmpd="sng" algn="ctr">
            <a:solidFill>
              <a:sysClr val="windowText" lastClr="000000"/>
            </a:solidFill>
            <a:prstDash val="solid"/>
            <a:tailEnd type="arrow"/>
          </a:ln>
          <a:effectLst/>
        </p:spPr>
      </p:cxnSp>
      <p:cxnSp>
        <p:nvCxnSpPr>
          <p:cNvPr id="183" name="Connecteur droit avec flèche 42"/>
          <p:cNvCxnSpPr>
            <a:endCxn id="166" idx="0"/>
          </p:cNvCxnSpPr>
          <p:nvPr/>
        </p:nvCxnSpPr>
        <p:spPr>
          <a:xfrm flipH="1">
            <a:off x="7004171" y="2696146"/>
            <a:ext cx="296457" cy="811065"/>
          </a:xfrm>
          <a:prstGeom prst="straightConnector1">
            <a:avLst/>
          </a:prstGeom>
          <a:noFill/>
          <a:ln w="9525" cap="flat" cmpd="sng" algn="ctr">
            <a:solidFill>
              <a:sysClr val="windowText" lastClr="000000"/>
            </a:solidFill>
            <a:prstDash val="solid"/>
            <a:tailEnd type="arrow"/>
          </a:ln>
          <a:effectLst/>
        </p:spPr>
      </p:cxnSp>
      <p:cxnSp>
        <p:nvCxnSpPr>
          <p:cNvPr id="184" name="Connecteur droit avec flèche 124"/>
          <p:cNvCxnSpPr/>
          <p:nvPr/>
        </p:nvCxnSpPr>
        <p:spPr>
          <a:xfrm flipV="1">
            <a:off x="7572064" y="4941169"/>
            <a:ext cx="72893" cy="399326"/>
          </a:xfrm>
          <a:prstGeom prst="straightConnector1">
            <a:avLst/>
          </a:prstGeom>
          <a:noFill/>
          <a:ln w="9525" cap="flat" cmpd="sng" algn="ctr">
            <a:solidFill>
              <a:sysClr val="windowText" lastClr="000000"/>
            </a:solidFill>
            <a:prstDash val="solid"/>
            <a:tailEnd type="arrow"/>
          </a:ln>
          <a:effectLst/>
        </p:spPr>
      </p:cxnSp>
    </p:spTree>
    <p:extLst>
      <p:ext uri="{BB962C8B-B14F-4D97-AF65-F5344CB8AC3E}">
        <p14:creationId xmlns:p14="http://schemas.microsoft.com/office/powerpoint/2010/main" val="17622572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16213" y="403200"/>
            <a:ext cx="7084800" cy="982800"/>
          </a:xfrm>
        </p:spPr>
        <p:txBody>
          <a:bodyPr/>
          <a:lstStyle/>
          <a:p>
            <a:r>
              <a:rPr lang="fr-FR" sz="3200" dirty="0" smtClean="0"/>
              <a:t>Exploration </a:t>
            </a:r>
            <a:r>
              <a:rPr lang="fr-FR" sz="3200" dirty="0" err="1" smtClean="0"/>
              <a:t>Experiment</a:t>
            </a:r>
            <a:r>
              <a:rPr lang="fr-FR" sz="3200" dirty="0" smtClean="0"/>
              <a:t> 1</a:t>
            </a:r>
            <a:endParaRPr lang="fr-FR" sz="3200" dirty="0"/>
          </a:p>
        </p:txBody>
      </p:sp>
      <p:sp>
        <p:nvSpPr>
          <p:cNvPr id="4" name="Espace réservé du contenu 3"/>
          <p:cNvSpPr>
            <a:spLocks noGrp="1"/>
          </p:cNvSpPr>
          <p:nvPr>
            <p:ph idx="1"/>
          </p:nvPr>
        </p:nvSpPr>
        <p:spPr>
          <a:xfrm>
            <a:off x="971600" y="1196752"/>
            <a:ext cx="7272808" cy="3887787"/>
          </a:xfrm>
        </p:spPr>
        <p:txBody>
          <a:bodyPr>
            <a:noAutofit/>
          </a:bodyPr>
          <a:lstStyle/>
          <a:p>
            <a:pPr lvl="1"/>
            <a:endParaRPr lang="fr-FR" sz="2000" dirty="0" smtClean="0"/>
          </a:p>
          <a:p>
            <a:r>
              <a:rPr lang="fr-FR" sz="2400" dirty="0" smtClean="0"/>
              <a:t>Questions </a:t>
            </a:r>
            <a:r>
              <a:rPr lang="fr-FR" sz="2400" dirty="0" err="1" smtClean="0"/>
              <a:t>raised</a:t>
            </a:r>
            <a:endParaRPr lang="fr-FR" sz="2400" dirty="0" smtClean="0"/>
          </a:p>
          <a:p>
            <a:endParaRPr lang="fr-FR" sz="2400" dirty="0" smtClean="0"/>
          </a:p>
          <a:p>
            <a:pPr lvl="1"/>
            <a:r>
              <a:rPr lang="en-US" sz="2000" u="sng" dirty="0" smtClean="0"/>
              <a:t>Test 1 to 5</a:t>
            </a:r>
            <a:r>
              <a:rPr lang="en-US" sz="2000" dirty="0" smtClean="0"/>
              <a:t>: Gain </a:t>
            </a:r>
            <a:r>
              <a:rPr lang="en-US" sz="2000" dirty="0"/>
              <a:t>and complexity increase with </a:t>
            </a:r>
            <a:r>
              <a:rPr lang="en-US" sz="2000" dirty="0" smtClean="0"/>
              <a:t>number </a:t>
            </a:r>
            <a:r>
              <a:rPr lang="en-US" sz="2000" dirty="0"/>
              <a:t>of predicted signs? </a:t>
            </a:r>
            <a:endParaRPr lang="en-US" sz="2000" dirty="0" smtClean="0"/>
          </a:p>
          <a:p>
            <a:pPr lvl="2"/>
            <a:r>
              <a:rPr lang="en-US" sz="2000" u="sng" dirty="0" smtClean="0"/>
              <a:t>What was tested</a:t>
            </a:r>
            <a:r>
              <a:rPr lang="en-US" sz="2000" dirty="0" smtClean="0"/>
              <a:t>: Implementation of sign prediction in JEM4 with </a:t>
            </a:r>
            <a:r>
              <a:rPr lang="en-US" sz="2000" i="1" dirty="0" smtClean="0"/>
              <a:t>N</a:t>
            </a:r>
            <a:r>
              <a:rPr lang="en-US" sz="2000" dirty="0" smtClean="0"/>
              <a:t>=1,2,3,4,5</a:t>
            </a:r>
          </a:p>
          <a:p>
            <a:pPr lvl="1"/>
            <a:endParaRPr lang="en-US" sz="2000" dirty="0" smtClean="0"/>
          </a:p>
          <a:p>
            <a:pPr lvl="1"/>
            <a:r>
              <a:rPr lang="en-US" sz="2000" u="sng" dirty="0" smtClean="0"/>
              <a:t>Test 6</a:t>
            </a:r>
            <a:r>
              <a:rPr lang="en-US" sz="2000" dirty="0" smtClean="0"/>
              <a:t>: What </a:t>
            </a:r>
            <a:r>
              <a:rPr lang="en-US" sz="2000" dirty="0"/>
              <a:t>is the complexity and gain impact if residue sign prediction processing is moved from it's current position in RDO to final encode</a:t>
            </a:r>
            <a:r>
              <a:rPr lang="en-US" sz="2000" dirty="0" smtClean="0"/>
              <a:t>?</a:t>
            </a:r>
          </a:p>
          <a:p>
            <a:pPr lvl="2"/>
            <a:r>
              <a:rPr lang="en-US" sz="2000" dirty="0" smtClean="0"/>
              <a:t> </a:t>
            </a:r>
            <a:r>
              <a:rPr lang="en-US" sz="2000" u="sng" dirty="0"/>
              <a:t>What was tested</a:t>
            </a:r>
            <a:r>
              <a:rPr lang="en-US" sz="2000" dirty="0"/>
              <a:t>: </a:t>
            </a:r>
            <a:r>
              <a:rPr lang="en-US" sz="2000" dirty="0" smtClean="0"/>
              <a:t>Non-normative change of the encoder, blocks </a:t>
            </a:r>
            <a:r>
              <a:rPr lang="en-US" sz="2000" dirty="0" smtClean="0"/>
              <a:t>with one size strictly larger than 16 do not use sign prediction during RDO</a:t>
            </a:r>
          </a:p>
          <a:p>
            <a:pPr lvl="2"/>
            <a:endParaRPr lang="en-US" sz="2000" dirty="0"/>
          </a:p>
          <a:p>
            <a:pPr marL="0" indent="0">
              <a:buNone/>
            </a:pPr>
            <a:r>
              <a:rPr lang="en-US" sz="2200" dirty="0" smtClean="0"/>
              <a:t>NB: test 4 is not crosschecked</a:t>
            </a:r>
            <a:endParaRPr lang="en-US" sz="2200" dirty="0"/>
          </a:p>
        </p:txBody>
      </p:sp>
    </p:spTree>
    <p:extLst>
      <p:ext uri="{BB962C8B-B14F-4D97-AF65-F5344CB8AC3E}">
        <p14:creationId xmlns:p14="http://schemas.microsoft.com/office/powerpoint/2010/main" val="41059374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22671" y="4263754"/>
            <a:ext cx="4549329" cy="1231418"/>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sp>
        <p:nvSpPr>
          <p:cNvPr id="14" name="ZoneTexte 13"/>
          <p:cNvSpPr txBox="1"/>
          <p:nvPr/>
        </p:nvSpPr>
        <p:spPr>
          <a:xfrm>
            <a:off x="290793" y="552792"/>
            <a:ext cx="663964" cy="461665"/>
          </a:xfrm>
          <a:prstGeom prst="rect">
            <a:avLst/>
          </a:prstGeom>
          <a:noFill/>
        </p:spPr>
        <p:txBody>
          <a:bodyPr wrap="none" rtlCol="0">
            <a:spAutoFit/>
          </a:bodyPr>
          <a:lstStyle/>
          <a:p>
            <a:pPr algn="ctr"/>
            <a:r>
              <a:rPr lang="fr-FR" sz="1200" b="1" dirty="0" smtClean="0">
                <a:solidFill>
                  <a:srgbClr val="0070C0"/>
                </a:solidFill>
              </a:rPr>
              <a:t>TEST1</a:t>
            </a:r>
          </a:p>
          <a:p>
            <a:pPr algn="ctr"/>
            <a:r>
              <a:rPr lang="fr-FR" sz="1100" b="1" i="1" dirty="0">
                <a:solidFill>
                  <a:srgbClr val="0070C0"/>
                </a:solidFill>
              </a:rPr>
              <a:t>n</a:t>
            </a:r>
            <a:r>
              <a:rPr lang="fr-FR" sz="1100" b="1" dirty="0" smtClean="0">
                <a:solidFill>
                  <a:srgbClr val="0070C0"/>
                </a:solidFill>
              </a:rPr>
              <a:t>=1</a:t>
            </a:r>
            <a:endParaRPr lang="fr-FR" sz="1100" b="1" dirty="0">
              <a:solidFill>
                <a:srgbClr val="0070C0"/>
              </a:solidFill>
            </a:endParaRPr>
          </a:p>
        </p:txBody>
      </p:sp>
      <p:sp>
        <p:nvSpPr>
          <p:cNvPr id="15" name="ZoneTexte 14"/>
          <p:cNvSpPr txBox="1"/>
          <p:nvPr/>
        </p:nvSpPr>
        <p:spPr>
          <a:xfrm>
            <a:off x="4526658" y="4263754"/>
            <a:ext cx="1252266" cy="446276"/>
          </a:xfrm>
          <a:prstGeom prst="rect">
            <a:avLst/>
          </a:prstGeom>
          <a:noFill/>
        </p:spPr>
        <p:txBody>
          <a:bodyPr wrap="none" rtlCol="0">
            <a:spAutoFit/>
          </a:bodyPr>
          <a:lstStyle/>
          <a:p>
            <a:pPr algn="ctr"/>
            <a:r>
              <a:rPr lang="fr-FR" sz="1200" b="1" dirty="0" smtClean="0">
                <a:solidFill>
                  <a:srgbClr val="0070C0"/>
                </a:solidFill>
              </a:rPr>
              <a:t>TEST6</a:t>
            </a:r>
          </a:p>
          <a:p>
            <a:pPr algn="ctr"/>
            <a:r>
              <a:rPr lang="fr-FR" sz="1100" b="1" i="1" dirty="0" smtClean="0">
                <a:solidFill>
                  <a:srgbClr val="0070C0"/>
                </a:solidFill>
              </a:rPr>
              <a:t>n</a:t>
            </a:r>
            <a:r>
              <a:rPr lang="fr-FR" sz="1100" b="1" dirty="0" smtClean="0">
                <a:solidFill>
                  <a:srgbClr val="0070C0"/>
                </a:solidFill>
              </a:rPr>
              <a:t>=4, out of RDO</a:t>
            </a:r>
            <a:endParaRPr lang="fr-FR" sz="1100" b="1" dirty="0">
              <a:solidFill>
                <a:srgbClr val="0070C0"/>
              </a:solidFill>
            </a:endParaRPr>
          </a:p>
        </p:txBody>
      </p:sp>
      <p:sp>
        <p:nvSpPr>
          <p:cNvPr id="16" name="ZoneTexte 15"/>
          <p:cNvSpPr txBox="1"/>
          <p:nvPr/>
        </p:nvSpPr>
        <p:spPr>
          <a:xfrm>
            <a:off x="290794" y="1788387"/>
            <a:ext cx="663964" cy="461665"/>
          </a:xfrm>
          <a:prstGeom prst="rect">
            <a:avLst/>
          </a:prstGeom>
          <a:noFill/>
        </p:spPr>
        <p:txBody>
          <a:bodyPr wrap="none" rtlCol="0">
            <a:spAutoFit/>
          </a:bodyPr>
          <a:lstStyle/>
          <a:p>
            <a:pPr algn="ctr"/>
            <a:r>
              <a:rPr lang="fr-FR" sz="1200" b="1" dirty="0" smtClean="0">
                <a:solidFill>
                  <a:srgbClr val="0070C0"/>
                </a:solidFill>
              </a:rPr>
              <a:t>TEST2</a:t>
            </a:r>
          </a:p>
          <a:p>
            <a:pPr algn="ctr"/>
            <a:r>
              <a:rPr lang="fr-FR" sz="1100" b="1" i="1" dirty="0" smtClean="0">
                <a:solidFill>
                  <a:srgbClr val="0070C0"/>
                </a:solidFill>
              </a:rPr>
              <a:t>n</a:t>
            </a:r>
            <a:r>
              <a:rPr lang="fr-FR" sz="1100" b="1" dirty="0" smtClean="0">
                <a:solidFill>
                  <a:srgbClr val="0070C0"/>
                </a:solidFill>
              </a:rPr>
              <a:t>=2</a:t>
            </a:r>
            <a:endParaRPr lang="fr-FR" sz="1100" b="1" dirty="0">
              <a:solidFill>
                <a:srgbClr val="0070C0"/>
              </a:solidFill>
            </a:endParaRPr>
          </a:p>
        </p:txBody>
      </p:sp>
      <p:sp>
        <p:nvSpPr>
          <p:cNvPr id="17" name="ZoneTexte 16"/>
          <p:cNvSpPr txBox="1"/>
          <p:nvPr/>
        </p:nvSpPr>
        <p:spPr>
          <a:xfrm>
            <a:off x="290794" y="3023982"/>
            <a:ext cx="663964" cy="461665"/>
          </a:xfrm>
          <a:prstGeom prst="rect">
            <a:avLst/>
          </a:prstGeom>
          <a:noFill/>
        </p:spPr>
        <p:txBody>
          <a:bodyPr wrap="none" rtlCol="0">
            <a:spAutoFit/>
          </a:bodyPr>
          <a:lstStyle/>
          <a:p>
            <a:pPr algn="ctr"/>
            <a:r>
              <a:rPr lang="fr-FR" sz="1200" b="1" dirty="0" smtClean="0">
                <a:solidFill>
                  <a:srgbClr val="0070C0"/>
                </a:solidFill>
              </a:rPr>
              <a:t>TEST3</a:t>
            </a:r>
          </a:p>
          <a:p>
            <a:pPr algn="ctr"/>
            <a:r>
              <a:rPr lang="fr-FR" sz="1100" b="1" i="1" dirty="0" smtClean="0">
                <a:solidFill>
                  <a:srgbClr val="0070C0"/>
                </a:solidFill>
              </a:rPr>
              <a:t>n</a:t>
            </a:r>
            <a:r>
              <a:rPr lang="fr-FR" sz="1100" b="1" dirty="0" smtClean="0">
                <a:solidFill>
                  <a:srgbClr val="0070C0"/>
                </a:solidFill>
              </a:rPr>
              <a:t>=3</a:t>
            </a:r>
            <a:endParaRPr lang="fr-FR" sz="1100" b="1" dirty="0">
              <a:solidFill>
                <a:srgbClr val="0070C0"/>
              </a:solidFill>
            </a:endParaRPr>
          </a:p>
        </p:txBody>
      </p:sp>
      <p:sp>
        <p:nvSpPr>
          <p:cNvPr id="18" name="ZoneTexte 17"/>
          <p:cNvSpPr txBox="1"/>
          <p:nvPr/>
        </p:nvSpPr>
        <p:spPr>
          <a:xfrm>
            <a:off x="290794" y="4259577"/>
            <a:ext cx="663964" cy="461665"/>
          </a:xfrm>
          <a:prstGeom prst="rect">
            <a:avLst/>
          </a:prstGeom>
          <a:noFill/>
        </p:spPr>
        <p:txBody>
          <a:bodyPr wrap="none" rtlCol="0">
            <a:spAutoFit/>
          </a:bodyPr>
          <a:lstStyle/>
          <a:p>
            <a:pPr algn="ctr"/>
            <a:r>
              <a:rPr lang="fr-FR" sz="1200" b="1" dirty="0" smtClean="0">
                <a:solidFill>
                  <a:srgbClr val="0070C0"/>
                </a:solidFill>
              </a:rPr>
              <a:t>TEST4</a:t>
            </a:r>
          </a:p>
          <a:p>
            <a:pPr algn="ctr"/>
            <a:r>
              <a:rPr lang="fr-FR" sz="1100" b="1" i="1" dirty="0" smtClean="0">
                <a:solidFill>
                  <a:srgbClr val="0070C0"/>
                </a:solidFill>
              </a:rPr>
              <a:t>n</a:t>
            </a:r>
            <a:r>
              <a:rPr lang="fr-FR" sz="1100" b="1" dirty="0" smtClean="0">
                <a:solidFill>
                  <a:srgbClr val="0070C0"/>
                </a:solidFill>
              </a:rPr>
              <a:t>=4</a:t>
            </a:r>
            <a:endParaRPr lang="fr-FR" sz="1100" b="1" dirty="0">
              <a:solidFill>
                <a:srgbClr val="0070C0"/>
              </a:solidFill>
            </a:endParaRPr>
          </a:p>
        </p:txBody>
      </p:sp>
      <p:sp>
        <p:nvSpPr>
          <p:cNvPr id="19" name="ZoneTexte 18"/>
          <p:cNvSpPr txBox="1"/>
          <p:nvPr/>
        </p:nvSpPr>
        <p:spPr>
          <a:xfrm>
            <a:off x="290794" y="5495172"/>
            <a:ext cx="663964" cy="461665"/>
          </a:xfrm>
          <a:prstGeom prst="rect">
            <a:avLst/>
          </a:prstGeom>
          <a:noFill/>
        </p:spPr>
        <p:txBody>
          <a:bodyPr wrap="none" rtlCol="0">
            <a:spAutoFit/>
          </a:bodyPr>
          <a:lstStyle/>
          <a:p>
            <a:pPr algn="ctr"/>
            <a:r>
              <a:rPr lang="fr-FR" sz="1200" b="1" dirty="0" smtClean="0">
                <a:solidFill>
                  <a:srgbClr val="0070C0"/>
                </a:solidFill>
              </a:rPr>
              <a:t>TEST5</a:t>
            </a:r>
          </a:p>
          <a:p>
            <a:pPr algn="ctr"/>
            <a:r>
              <a:rPr lang="fr-FR" sz="1100" b="1" i="1" dirty="0" smtClean="0">
                <a:solidFill>
                  <a:srgbClr val="0070C0"/>
                </a:solidFill>
              </a:rPr>
              <a:t>n</a:t>
            </a:r>
            <a:r>
              <a:rPr lang="fr-FR" sz="1100" b="1" dirty="0" smtClean="0">
                <a:solidFill>
                  <a:srgbClr val="0070C0"/>
                </a:solidFill>
              </a:rPr>
              <a:t>=5</a:t>
            </a:r>
            <a:endParaRPr lang="fr-FR" sz="1100" b="1" dirty="0">
              <a:solidFill>
                <a:srgbClr val="0070C0"/>
              </a:solidFill>
            </a:endParaRPr>
          </a:p>
        </p:txBody>
      </p:sp>
      <p:graphicFrame>
        <p:nvGraphicFramePr>
          <p:cNvPr id="2" name="Tableau 1"/>
          <p:cNvGraphicFramePr>
            <a:graphicFrameLocks noGrp="1"/>
          </p:cNvGraphicFramePr>
          <p:nvPr>
            <p:extLst>
              <p:ext uri="{D42A27DB-BD31-4B8C-83A1-F6EECF244321}">
                <p14:modId xmlns:p14="http://schemas.microsoft.com/office/powerpoint/2010/main" val="972400978"/>
              </p:ext>
            </p:extLst>
          </p:nvPr>
        </p:nvGraphicFramePr>
        <p:xfrm>
          <a:off x="93090" y="3118642"/>
          <a:ext cx="4406902" cy="1066800"/>
        </p:xfrm>
        <a:graphic>
          <a:graphicData uri="http://schemas.openxmlformats.org/drawingml/2006/table">
            <a:tbl>
              <a:tblPr/>
              <a:tblGrid>
                <a:gridCol w="1037662"/>
                <a:gridCol w="673848"/>
                <a:gridCol w="673848"/>
                <a:gridCol w="673848"/>
                <a:gridCol w="673848"/>
                <a:gridCol w="673848"/>
              </a:tblGrid>
              <a:tr h="152400">
                <a:tc>
                  <a:txBody>
                    <a:bodyPr/>
                    <a:lstStyle/>
                    <a:p>
                      <a:pPr algn="ctr" fontAlgn="ctr"/>
                      <a:endParaRPr lang="fr-FR" sz="900" b="0" i="0" u="none" strike="noStrike" dirty="0">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fr-FR" sz="900" b="0" i="0" u="none" strike="noStrike">
                          <a:solidFill>
                            <a:srgbClr val="000000"/>
                          </a:solidFill>
                          <a:effectLst/>
                          <a:latin typeface="Arial"/>
                        </a:rPr>
                        <a:t>Main 10 over HM-16.6-JEM-4 (parallel)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152400">
                <a:tc>
                  <a:txBody>
                    <a:bodyPr/>
                    <a:lstStyle/>
                    <a:p>
                      <a:pPr algn="ctr" fontAlgn="ctr"/>
                      <a:endParaRPr lang="fr-FR" sz="900" b="0" i="0" u="none" strike="noStrike">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Y</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U</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V</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EncT</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DecT</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AI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RA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dirty="0">
                          <a:solidFill>
                            <a:srgbClr val="000000"/>
                          </a:solidFill>
                          <a:effectLst/>
                          <a:latin typeface="Arial"/>
                        </a:rPr>
                        <a:t>119%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1" i="0" u="none" strike="noStrike">
                          <a:solidFill>
                            <a:srgbClr val="000000"/>
                          </a:solidFill>
                          <a:effectLst/>
                          <a:latin typeface="Arial"/>
                        </a:rPr>
                        <a:t>AVERAGE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122%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3" name="Tableau 2"/>
          <p:cNvGraphicFramePr>
            <a:graphicFrameLocks noGrp="1"/>
          </p:cNvGraphicFramePr>
          <p:nvPr>
            <p:extLst>
              <p:ext uri="{D42A27DB-BD31-4B8C-83A1-F6EECF244321}">
                <p14:modId xmlns:p14="http://schemas.microsoft.com/office/powerpoint/2010/main" val="2250466968"/>
              </p:ext>
            </p:extLst>
          </p:nvPr>
        </p:nvGraphicFramePr>
        <p:xfrm>
          <a:off x="93090" y="1883342"/>
          <a:ext cx="4406902" cy="1066800"/>
        </p:xfrm>
        <a:graphic>
          <a:graphicData uri="http://schemas.openxmlformats.org/drawingml/2006/table">
            <a:tbl>
              <a:tblPr/>
              <a:tblGrid>
                <a:gridCol w="1037662"/>
                <a:gridCol w="673848"/>
                <a:gridCol w="673848"/>
                <a:gridCol w="673848"/>
                <a:gridCol w="673848"/>
                <a:gridCol w="673848"/>
              </a:tblGrid>
              <a:tr h="152400">
                <a:tc>
                  <a:txBody>
                    <a:bodyPr/>
                    <a:lstStyle/>
                    <a:p>
                      <a:pPr algn="ctr" fontAlgn="ctr"/>
                      <a:endParaRPr lang="fr-FR" sz="900" b="0" i="0" u="none" strike="noStrike">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fr-FR" sz="900" b="0" i="0" u="none" strike="noStrike">
                          <a:solidFill>
                            <a:srgbClr val="000000"/>
                          </a:solidFill>
                          <a:effectLst/>
                          <a:latin typeface="Arial"/>
                        </a:rPr>
                        <a:t>Main 10 over HM-16.6-JEM-4 (parallel)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152400">
                <a:tc>
                  <a:txBody>
                    <a:bodyPr/>
                    <a:lstStyle/>
                    <a:p>
                      <a:pPr algn="ctr" fontAlgn="ctr"/>
                      <a:endParaRPr lang="fr-FR" sz="900" b="0" i="0" u="none" strike="noStrike">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Y</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U</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V</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EncT</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DecT</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AI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RA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1" i="0" u="none" strike="noStrike">
                          <a:solidFill>
                            <a:srgbClr val="000000"/>
                          </a:solidFill>
                          <a:effectLst/>
                          <a:latin typeface="Arial"/>
                        </a:rPr>
                        <a:t>AVERAGE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118%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108%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4" name="Tableau 3"/>
          <p:cNvGraphicFramePr>
            <a:graphicFrameLocks noGrp="1"/>
          </p:cNvGraphicFramePr>
          <p:nvPr>
            <p:extLst>
              <p:ext uri="{D42A27DB-BD31-4B8C-83A1-F6EECF244321}">
                <p14:modId xmlns:p14="http://schemas.microsoft.com/office/powerpoint/2010/main" val="1667071141"/>
              </p:ext>
            </p:extLst>
          </p:nvPr>
        </p:nvGraphicFramePr>
        <p:xfrm>
          <a:off x="93090" y="5589240"/>
          <a:ext cx="4406902" cy="1066800"/>
        </p:xfrm>
        <a:graphic>
          <a:graphicData uri="http://schemas.openxmlformats.org/drawingml/2006/table">
            <a:tbl>
              <a:tblPr/>
              <a:tblGrid>
                <a:gridCol w="1037662"/>
                <a:gridCol w="673848"/>
                <a:gridCol w="673848"/>
                <a:gridCol w="673848"/>
                <a:gridCol w="673848"/>
                <a:gridCol w="673848"/>
              </a:tblGrid>
              <a:tr h="152400">
                <a:tc>
                  <a:txBody>
                    <a:bodyPr/>
                    <a:lstStyle/>
                    <a:p>
                      <a:pPr algn="ctr" fontAlgn="ctr"/>
                      <a:endParaRPr lang="fr-FR" sz="900" b="0" i="0" u="none" strike="noStrike" dirty="0">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fr-FR" sz="900" b="0" i="0" u="none" strike="noStrike" dirty="0">
                          <a:solidFill>
                            <a:srgbClr val="000000"/>
                          </a:solidFill>
                          <a:effectLst/>
                          <a:latin typeface="Arial"/>
                        </a:rPr>
                        <a:t>Main 10 over HM-16.6-JEM-4 (</a:t>
                      </a:r>
                      <a:r>
                        <a:rPr lang="fr-FR" sz="900" b="0" i="0" u="none" strike="noStrike" dirty="0" err="1">
                          <a:solidFill>
                            <a:srgbClr val="000000"/>
                          </a:solidFill>
                          <a:effectLst/>
                          <a:latin typeface="Arial"/>
                        </a:rPr>
                        <a:t>parallel</a:t>
                      </a:r>
                      <a:r>
                        <a:rPr lang="fr-FR" sz="900" b="0" i="0" u="none" strike="noStrike" dirty="0">
                          <a:solidFill>
                            <a:srgbClr val="000000"/>
                          </a:solidFill>
                          <a:effectLst/>
                          <a:latin typeface="Arial"/>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152400">
                <a:tc>
                  <a:txBody>
                    <a:bodyPr/>
                    <a:lstStyle/>
                    <a:p>
                      <a:pPr algn="ctr" fontAlgn="ctr"/>
                      <a:endParaRPr lang="fr-FR" sz="900" b="0" i="0" u="none" strike="noStrike">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Y</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U</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V</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EncT</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DecT</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AI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dirty="0">
                          <a:solidFill>
                            <a:srgbClr val="000000"/>
                          </a:solidFill>
                          <a:effectLst/>
                          <a:latin typeface="Arial"/>
                        </a:rPr>
                        <a:t>158%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RA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dirty="0">
                          <a:solidFill>
                            <a:srgbClr val="000000"/>
                          </a:solidFill>
                          <a:effectLst/>
                          <a:latin typeface="Arial"/>
                        </a:rPr>
                        <a:t>-0,6%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1" i="0" u="none" strike="noStrike">
                          <a:solidFill>
                            <a:srgbClr val="000000"/>
                          </a:solidFill>
                          <a:effectLst/>
                          <a:latin typeface="Arial"/>
                        </a:rPr>
                        <a:t>AVERAGE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130%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6" name="Espace réservé du contenu 5"/>
          <p:cNvGraphicFramePr>
            <a:graphicFrameLocks noGrp="1"/>
          </p:cNvGraphicFramePr>
          <p:nvPr>
            <p:ph idx="1"/>
            <p:extLst>
              <p:ext uri="{D42A27DB-BD31-4B8C-83A1-F6EECF244321}">
                <p14:modId xmlns:p14="http://schemas.microsoft.com/office/powerpoint/2010/main" val="2811787653"/>
              </p:ext>
            </p:extLst>
          </p:nvPr>
        </p:nvGraphicFramePr>
        <p:xfrm>
          <a:off x="4644008" y="4355753"/>
          <a:ext cx="4406902" cy="1066800"/>
        </p:xfrm>
        <a:graphic>
          <a:graphicData uri="http://schemas.openxmlformats.org/drawingml/2006/table">
            <a:tbl>
              <a:tblPr/>
              <a:tblGrid>
                <a:gridCol w="1037662"/>
                <a:gridCol w="673848"/>
                <a:gridCol w="673848"/>
                <a:gridCol w="673848"/>
                <a:gridCol w="673848"/>
                <a:gridCol w="673848"/>
              </a:tblGrid>
              <a:tr h="152400">
                <a:tc>
                  <a:txBody>
                    <a:bodyPr/>
                    <a:lstStyle/>
                    <a:p>
                      <a:pPr algn="ctr" fontAlgn="ctr"/>
                      <a:endParaRPr lang="fr-FR" sz="900" b="0" i="0" u="none" strike="noStrike" dirty="0">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fr-FR" sz="900" b="0" i="0" u="none" strike="noStrike">
                          <a:solidFill>
                            <a:srgbClr val="000000"/>
                          </a:solidFill>
                          <a:effectLst/>
                          <a:latin typeface="Arial"/>
                        </a:rPr>
                        <a:t>Main 10 over HM-16.6-JEM-4 (parallel)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152400">
                <a:tc>
                  <a:txBody>
                    <a:bodyPr/>
                    <a:lstStyle/>
                    <a:p>
                      <a:pPr algn="ctr" fontAlgn="ctr"/>
                      <a:endParaRPr lang="fr-FR" sz="900" b="0" i="0" u="none" strike="noStrike">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Y</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U</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V</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EncT</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DecT</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AI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RA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1" i="0" u="none" strike="noStrike" dirty="0">
                          <a:solidFill>
                            <a:srgbClr val="000000"/>
                          </a:solidFill>
                          <a:effectLst/>
                          <a:latin typeface="Arial"/>
                        </a:rPr>
                        <a:t>AVERAGE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116%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113%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13" name="Tableau 12"/>
          <p:cNvGraphicFramePr>
            <a:graphicFrameLocks noGrp="1"/>
          </p:cNvGraphicFramePr>
          <p:nvPr>
            <p:extLst>
              <p:ext uri="{D42A27DB-BD31-4B8C-83A1-F6EECF244321}">
                <p14:modId xmlns:p14="http://schemas.microsoft.com/office/powerpoint/2010/main" val="1296047862"/>
              </p:ext>
            </p:extLst>
          </p:nvPr>
        </p:nvGraphicFramePr>
        <p:xfrm>
          <a:off x="93090" y="4353942"/>
          <a:ext cx="4406902" cy="1066800"/>
        </p:xfrm>
        <a:graphic>
          <a:graphicData uri="http://schemas.openxmlformats.org/drawingml/2006/table">
            <a:tbl>
              <a:tblPr/>
              <a:tblGrid>
                <a:gridCol w="1037662"/>
                <a:gridCol w="673848"/>
                <a:gridCol w="673848"/>
                <a:gridCol w="673848"/>
                <a:gridCol w="673848"/>
                <a:gridCol w="673848"/>
              </a:tblGrid>
              <a:tr h="152400">
                <a:tc>
                  <a:txBody>
                    <a:bodyPr/>
                    <a:lstStyle/>
                    <a:p>
                      <a:pPr algn="ctr" fontAlgn="ctr"/>
                      <a:endParaRPr lang="fr-FR" sz="900" b="0" i="0" u="none" strike="noStrike" dirty="0">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fr-FR" sz="900" b="0" i="0" u="none" strike="noStrike">
                          <a:solidFill>
                            <a:srgbClr val="000000"/>
                          </a:solidFill>
                          <a:effectLst/>
                          <a:latin typeface="Arial"/>
                        </a:rPr>
                        <a:t>Main 10 over HM-16.6-JEM-4 (parallel)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152400">
                <a:tc>
                  <a:txBody>
                    <a:bodyPr/>
                    <a:lstStyle/>
                    <a:p>
                      <a:pPr algn="ctr" fontAlgn="ctr"/>
                      <a:endParaRPr lang="fr-FR" sz="900" b="0" i="0" u="none" strike="noStrike">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Y</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U</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V</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EncT</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DecT</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AI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149,4%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132,7%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RA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120,0%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104,4%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dirty="0">
                          <a:solidFill>
                            <a:srgbClr val="000000"/>
                          </a:solidFill>
                          <a:effectLst/>
                          <a:latin typeface="Arial"/>
                        </a:rPr>
                        <a:t>121,4%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105,5%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1" i="0" u="none" strike="noStrike">
                          <a:solidFill>
                            <a:srgbClr val="000000"/>
                          </a:solidFill>
                          <a:effectLst/>
                          <a:latin typeface="Arial"/>
                        </a:rPr>
                        <a:t>AVERAGE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126,2%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111,8%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21" name="Tableau 20"/>
          <p:cNvGraphicFramePr>
            <a:graphicFrameLocks noGrp="1"/>
          </p:cNvGraphicFramePr>
          <p:nvPr>
            <p:extLst>
              <p:ext uri="{D42A27DB-BD31-4B8C-83A1-F6EECF244321}">
                <p14:modId xmlns:p14="http://schemas.microsoft.com/office/powerpoint/2010/main" val="3006160077"/>
              </p:ext>
            </p:extLst>
          </p:nvPr>
        </p:nvGraphicFramePr>
        <p:xfrm>
          <a:off x="93090" y="552792"/>
          <a:ext cx="4406902" cy="1162050"/>
        </p:xfrm>
        <a:graphic>
          <a:graphicData uri="http://schemas.openxmlformats.org/drawingml/2006/table">
            <a:tbl>
              <a:tblPr/>
              <a:tblGrid>
                <a:gridCol w="1037662"/>
                <a:gridCol w="673848"/>
                <a:gridCol w="673848"/>
                <a:gridCol w="673848"/>
                <a:gridCol w="673848"/>
                <a:gridCol w="673848"/>
              </a:tblGrid>
              <a:tr h="200025">
                <a:tc>
                  <a:txBody>
                    <a:bodyPr/>
                    <a:lstStyle/>
                    <a:p>
                      <a:pPr algn="ctr" fontAlgn="ctr"/>
                      <a:endParaRPr lang="fr-FR" sz="900" b="0" i="0" u="none" strike="noStrike" dirty="0">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fr-FR" sz="900" b="0" i="0" u="none" strike="noStrike">
                          <a:solidFill>
                            <a:srgbClr val="000000"/>
                          </a:solidFill>
                          <a:effectLst/>
                          <a:latin typeface="Arial"/>
                        </a:rPr>
                        <a:t>Main 10 over HM-16.6-JEM-4 (parallel)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200025">
                <a:tc>
                  <a:txBody>
                    <a:bodyPr/>
                    <a:lstStyle/>
                    <a:p>
                      <a:pPr algn="ctr" fontAlgn="ctr"/>
                      <a:endParaRPr lang="fr-FR" sz="900" b="0" i="0" u="none" strike="noStrike">
                        <a:solidFill>
                          <a:srgbClr val="000000"/>
                        </a:solidFill>
                        <a:effectLst/>
                        <a:latin typeface="Arial"/>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Y</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U</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V</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EncT</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DecT</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AI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RA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0" i="0" u="none" strike="noStrike">
                          <a:solidFill>
                            <a:srgbClr val="000000"/>
                          </a:solidFill>
                          <a:effectLst/>
                          <a:latin typeface="Arial"/>
                        </a:rPr>
                        <a:t>LP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0" i="0" u="none" strike="noStrike">
                          <a:solidFill>
                            <a:srgbClr val="000000"/>
                          </a:solidFill>
                          <a:effectLst/>
                          <a:latin typeface="Arial"/>
                        </a:rPr>
                        <a:t>104%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400">
                <a:tc>
                  <a:txBody>
                    <a:bodyPr/>
                    <a:lstStyle/>
                    <a:p>
                      <a:pPr algn="ctr" fontAlgn="ctr"/>
                      <a:r>
                        <a:rPr lang="fr-FR" sz="900" b="1" i="0" u="none" strike="noStrike" dirty="0">
                          <a:solidFill>
                            <a:srgbClr val="000000"/>
                          </a:solidFill>
                          <a:effectLst/>
                          <a:latin typeface="Arial"/>
                        </a:rPr>
                        <a:t>AVERAGE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a:solidFill>
                            <a:srgbClr val="000000"/>
                          </a:solidFill>
                          <a:effectLst/>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114%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900" b="1" i="0" u="none" strike="noStrike" dirty="0">
                          <a:solidFill>
                            <a:srgbClr val="000000"/>
                          </a:solidFill>
                          <a:effectLst/>
                          <a:latin typeface="Arial"/>
                        </a:rPr>
                        <a:t>106%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22" name="Titre 2"/>
          <p:cNvSpPr>
            <a:spLocks noGrp="1"/>
          </p:cNvSpPr>
          <p:nvPr>
            <p:ph type="title"/>
          </p:nvPr>
        </p:nvSpPr>
        <p:spPr>
          <a:xfrm>
            <a:off x="827584" y="-4713"/>
            <a:ext cx="7084800" cy="982800"/>
          </a:xfrm>
        </p:spPr>
        <p:txBody>
          <a:bodyPr/>
          <a:lstStyle/>
          <a:p>
            <a:r>
              <a:rPr lang="fr-FR" sz="2800" dirty="0" smtClean="0"/>
              <a:t>All </a:t>
            </a:r>
            <a:r>
              <a:rPr lang="fr-FR" sz="2800" dirty="0" err="1" smtClean="0"/>
              <a:t>Results</a:t>
            </a:r>
            <a:endParaRPr lang="fr-FR" sz="2800" dirty="0"/>
          </a:p>
        </p:txBody>
      </p:sp>
    </p:spTree>
    <p:extLst>
      <p:ext uri="{BB962C8B-B14F-4D97-AF65-F5344CB8AC3E}">
        <p14:creationId xmlns:p14="http://schemas.microsoft.com/office/powerpoint/2010/main" val="1194731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re 2"/>
          <p:cNvSpPr>
            <a:spLocks noGrp="1"/>
          </p:cNvSpPr>
          <p:nvPr>
            <p:ph type="title"/>
          </p:nvPr>
        </p:nvSpPr>
        <p:spPr>
          <a:xfrm>
            <a:off x="827584" y="-4713"/>
            <a:ext cx="7084800" cy="982800"/>
          </a:xfrm>
        </p:spPr>
        <p:txBody>
          <a:bodyPr/>
          <a:lstStyle/>
          <a:p>
            <a:r>
              <a:rPr lang="fr-FR" sz="2800" dirty="0" err="1" smtClean="0"/>
              <a:t>Sy</a:t>
            </a:r>
            <a:r>
              <a:rPr lang="fr-FR" sz="2800" dirty="0" err="1" smtClean="0"/>
              <a:t>nthetic</a:t>
            </a:r>
            <a:r>
              <a:rPr lang="fr-FR" sz="2800" dirty="0" smtClean="0"/>
              <a:t> </a:t>
            </a:r>
            <a:r>
              <a:rPr lang="fr-FR" sz="2800" dirty="0" err="1" smtClean="0"/>
              <a:t>View</a:t>
            </a:r>
            <a:r>
              <a:rPr lang="fr-FR" sz="2800" dirty="0" smtClean="0"/>
              <a:t> - </a:t>
            </a:r>
            <a:r>
              <a:rPr lang="fr-FR" sz="2800" dirty="0" err="1" smtClean="0"/>
              <a:t>Random</a:t>
            </a:r>
            <a:r>
              <a:rPr lang="fr-FR" sz="2800" dirty="0" smtClean="0"/>
              <a:t> Access</a:t>
            </a:r>
            <a:endParaRPr lang="fr-FR" sz="2800" dirty="0"/>
          </a:p>
        </p:txBody>
      </p:sp>
      <p:sp>
        <p:nvSpPr>
          <p:cNvPr id="5" name="ZoneTexte 4"/>
          <p:cNvSpPr txBox="1"/>
          <p:nvPr/>
        </p:nvSpPr>
        <p:spPr>
          <a:xfrm>
            <a:off x="4067004" y="548680"/>
            <a:ext cx="723275" cy="369332"/>
          </a:xfrm>
          <a:prstGeom prst="rect">
            <a:avLst/>
          </a:prstGeom>
          <a:noFill/>
        </p:spPr>
        <p:txBody>
          <a:bodyPr wrap="none" rtlCol="0">
            <a:spAutoFit/>
          </a:bodyPr>
          <a:lstStyle/>
          <a:p>
            <a:r>
              <a:rPr lang="fr-FR" dirty="0" err="1" smtClean="0"/>
              <a:t>EncT</a:t>
            </a:r>
            <a:endParaRPr lang="fr-FR" dirty="0"/>
          </a:p>
        </p:txBody>
      </p:sp>
      <p:sp>
        <p:nvSpPr>
          <p:cNvPr id="25" name="ZoneTexte 24"/>
          <p:cNvSpPr txBox="1"/>
          <p:nvPr/>
        </p:nvSpPr>
        <p:spPr>
          <a:xfrm>
            <a:off x="3995936" y="4653136"/>
            <a:ext cx="1411605" cy="369332"/>
          </a:xfrm>
          <a:prstGeom prst="rect">
            <a:avLst/>
          </a:prstGeom>
          <a:noFill/>
        </p:spPr>
        <p:txBody>
          <a:bodyPr wrap="none" rtlCol="0">
            <a:spAutoFit/>
          </a:bodyPr>
          <a:lstStyle/>
          <a:p>
            <a:r>
              <a:rPr lang="fr-FR" dirty="0" smtClean="0"/>
              <a:t>Y </a:t>
            </a:r>
            <a:r>
              <a:rPr lang="fr-FR" dirty="0" smtClean="0"/>
              <a:t>BDR - RA</a:t>
            </a:r>
            <a:endParaRPr lang="fr-FR" dirty="0"/>
          </a:p>
        </p:txBody>
      </p:sp>
      <p:sp>
        <p:nvSpPr>
          <p:cNvPr id="6" name="ZoneTexte 5"/>
          <p:cNvSpPr txBox="1"/>
          <p:nvPr/>
        </p:nvSpPr>
        <p:spPr>
          <a:xfrm>
            <a:off x="2425936" y="1801168"/>
            <a:ext cx="612027" cy="307777"/>
          </a:xfrm>
          <a:prstGeom prst="rect">
            <a:avLst/>
          </a:prstGeom>
          <a:solidFill>
            <a:schemeClr val="lt1">
              <a:alpha val="61000"/>
            </a:schemeClr>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fr-FR" sz="1400" dirty="0" smtClean="0"/>
              <a:t>Test1</a:t>
            </a:r>
            <a:endParaRPr lang="fr-FR" sz="1400" dirty="0"/>
          </a:p>
        </p:txBody>
      </p:sp>
      <p:sp>
        <p:nvSpPr>
          <p:cNvPr id="27" name="ZoneTexte 26"/>
          <p:cNvSpPr txBox="1"/>
          <p:nvPr/>
        </p:nvSpPr>
        <p:spPr>
          <a:xfrm>
            <a:off x="3505533" y="2542512"/>
            <a:ext cx="612027" cy="307777"/>
          </a:xfrm>
          <a:prstGeom prst="rect">
            <a:avLst/>
          </a:prstGeom>
          <a:solidFill>
            <a:schemeClr val="lt1">
              <a:alpha val="61000"/>
            </a:schemeClr>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fr-FR" sz="1400" dirty="0" smtClean="0"/>
              <a:t>Test2</a:t>
            </a:r>
            <a:endParaRPr lang="fr-FR" sz="1400" dirty="0"/>
          </a:p>
        </p:txBody>
      </p:sp>
      <p:sp>
        <p:nvSpPr>
          <p:cNvPr id="28" name="ZoneTexte 27"/>
          <p:cNvSpPr txBox="1"/>
          <p:nvPr/>
        </p:nvSpPr>
        <p:spPr>
          <a:xfrm>
            <a:off x="4506557" y="3006687"/>
            <a:ext cx="612027" cy="307777"/>
          </a:xfrm>
          <a:prstGeom prst="rect">
            <a:avLst/>
          </a:prstGeom>
          <a:solidFill>
            <a:schemeClr val="lt1">
              <a:alpha val="61000"/>
            </a:schemeClr>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fr-FR" sz="1400" dirty="0" smtClean="0"/>
              <a:t>Test3</a:t>
            </a:r>
            <a:endParaRPr lang="fr-FR" sz="1400" dirty="0"/>
          </a:p>
        </p:txBody>
      </p:sp>
      <p:sp>
        <p:nvSpPr>
          <p:cNvPr id="29" name="ZoneTexte 28"/>
          <p:cNvSpPr txBox="1"/>
          <p:nvPr/>
        </p:nvSpPr>
        <p:spPr>
          <a:xfrm>
            <a:off x="5543021" y="3220064"/>
            <a:ext cx="612027" cy="307777"/>
          </a:xfrm>
          <a:prstGeom prst="rect">
            <a:avLst/>
          </a:prstGeom>
          <a:solidFill>
            <a:schemeClr val="lt1">
              <a:alpha val="61000"/>
            </a:schemeClr>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fr-FR" sz="1400" dirty="0" smtClean="0"/>
              <a:t>Test4</a:t>
            </a:r>
            <a:endParaRPr lang="fr-FR" sz="1400" dirty="0"/>
          </a:p>
        </p:txBody>
      </p:sp>
      <p:sp>
        <p:nvSpPr>
          <p:cNvPr id="30" name="ZoneTexte 29"/>
          <p:cNvSpPr txBox="1"/>
          <p:nvPr/>
        </p:nvSpPr>
        <p:spPr>
          <a:xfrm>
            <a:off x="6530392" y="3464272"/>
            <a:ext cx="612027" cy="307777"/>
          </a:xfrm>
          <a:prstGeom prst="rect">
            <a:avLst/>
          </a:prstGeom>
          <a:solidFill>
            <a:schemeClr val="lt1">
              <a:alpha val="61000"/>
            </a:schemeClr>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fr-FR" sz="1400" dirty="0" smtClean="0"/>
              <a:t>Test5</a:t>
            </a:r>
            <a:endParaRPr lang="fr-FR" sz="1400" dirty="0"/>
          </a:p>
        </p:txBody>
      </p:sp>
      <p:sp>
        <p:nvSpPr>
          <p:cNvPr id="31" name="ZoneTexte 30"/>
          <p:cNvSpPr txBox="1"/>
          <p:nvPr/>
        </p:nvSpPr>
        <p:spPr>
          <a:xfrm>
            <a:off x="2541600" y="2852936"/>
            <a:ext cx="612027" cy="307777"/>
          </a:xfrm>
          <a:prstGeom prst="rect">
            <a:avLst/>
          </a:prstGeom>
          <a:solidFill>
            <a:schemeClr val="lt1">
              <a:alpha val="61000"/>
            </a:schemeClr>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fr-FR" sz="1400" dirty="0" smtClean="0"/>
              <a:t>Test6</a:t>
            </a:r>
            <a:endParaRPr lang="fr-FR" sz="1400" dirty="0"/>
          </a:p>
        </p:txBody>
      </p:sp>
      <p:graphicFrame>
        <p:nvGraphicFramePr>
          <p:cNvPr id="2" name="Tableau 1"/>
          <p:cNvGraphicFramePr>
            <a:graphicFrameLocks noGrp="1"/>
          </p:cNvGraphicFramePr>
          <p:nvPr>
            <p:extLst>
              <p:ext uri="{D42A27DB-BD31-4B8C-83A1-F6EECF244321}">
                <p14:modId xmlns:p14="http://schemas.microsoft.com/office/powerpoint/2010/main" val="1828502898"/>
              </p:ext>
            </p:extLst>
          </p:nvPr>
        </p:nvGraphicFramePr>
        <p:xfrm>
          <a:off x="1763688" y="5035926"/>
          <a:ext cx="5664199" cy="1365885"/>
        </p:xfrm>
        <a:graphic>
          <a:graphicData uri="http://schemas.openxmlformats.org/drawingml/2006/table">
            <a:tbl>
              <a:tblPr>
                <a:tableStyleId>{5C22544A-7EE6-4342-B048-85BDC9FD1C3A}</a:tableStyleId>
              </a:tblPr>
              <a:tblGrid>
                <a:gridCol w="1856334"/>
                <a:gridCol w="761573"/>
                <a:gridCol w="761573"/>
                <a:gridCol w="761573"/>
                <a:gridCol w="761573"/>
                <a:gridCol w="761573"/>
              </a:tblGrid>
              <a:tr h="190500">
                <a:tc>
                  <a:txBody>
                    <a:bodyPr/>
                    <a:lstStyle/>
                    <a:p>
                      <a:pPr algn="l" fontAlgn="b"/>
                      <a:endParaRPr lang="fr-FR" sz="1400" b="0" i="0" u="none" strike="noStrike" dirty="0">
                        <a:solidFill>
                          <a:srgbClr val="000000"/>
                        </a:solidFill>
                        <a:effectLst/>
                        <a:latin typeface="Calibri"/>
                      </a:endParaRPr>
                    </a:p>
                  </a:txBody>
                  <a:tcPr marL="9525" marR="9525" marT="9525" marB="0" anchor="b"/>
                </a:tc>
                <a:tc>
                  <a:txBody>
                    <a:bodyPr/>
                    <a:lstStyle/>
                    <a:p>
                      <a:pPr algn="ctr" fontAlgn="b"/>
                      <a:r>
                        <a:rPr lang="fr-FR" sz="1400" u="none" strike="noStrike" dirty="0">
                          <a:effectLst/>
                        </a:rPr>
                        <a:t>Y</a:t>
                      </a:r>
                      <a:endParaRPr lang="fr-FR" sz="1400" b="0" i="0" u="none" strike="noStrike" dirty="0">
                        <a:solidFill>
                          <a:srgbClr val="000000"/>
                        </a:solidFill>
                        <a:effectLst/>
                        <a:latin typeface="Calibri"/>
                      </a:endParaRPr>
                    </a:p>
                  </a:txBody>
                  <a:tcPr marL="9525" marR="9525" marT="9525" marB="0" anchor="b"/>
                </a:tc>
                <a:tc>
                  <a:txBody>
                    <a:bodyPr/>
                    <a:lstStyle/>
                    <a:p>
                      <a:pPr algn="ctr" fontAlgn="b"/>
                      <a:r>
                        <a:rPr lang="fr-FR" sz="1400" u="none" strike="noStrike">
                          <a:effectLst/>
                        </a:rPr>
                        <a:t>U</a:t>
                      </a:r>
                      <a:endParaRPr lang="fr-FR" sz="1400" b="0" i="0" u="none" strike="noStrike">
                        <a:solidFill>
                          <a:srgbClr val="000000"/>
                        </a:solidFill>
                        <a:effectLst/>
                        <a:latin typeface="Calibri"/>
                      </a:endParaRPr>
                    </a:p>
                  </a:txBody>
                  <a:tcPr marL="9525" marR="9525" marT="9525" marB="0" anchor="b"/>
                </a:tc>
                <a:tc>
                  <a:txBody>
                    <a:bodyPr/>
                    <a:lstStyle/>
                    <a:p>
                      <a:pPr algn="ctr" fontAlgn="b"/>
                      <a:r>
                        <a:rPr lang="fr-FR" sz="1400" u="none" strike="noStrike">
                          <a:effectLst/>
                        </a:rPr>
                        <a:t>V</a:t>
                      </a:r>
                      <a:endParaRPr lang="fr-FR" sz="1400" b="0" i="0" u="none" strike="noStrike">
                        <a:solidFill>
                          <a:srgbClr val="000000"/>
                        </a:solidFill>
                        <a:effectLst/>
                        <a:latin typeface="Calibri"/>
                      </a:endParaRPr>
                    </a:p>
                  </a:txBody>
                  <a:tcPr marL="9525" marR="9525" marT="9525" marB="0" anchor="b"/>
                </a:tc>
                <a:tc>
                  <a:txBody>
                    <a:bodyPr/>
                    <a:lstStyle/>
                    <a:p>
                      <a:pPr algn="ctr" fontAlgn="b"/>
                      <a:r>
                        <a:rPr lang="fr-FR" sz="1400" u="none" strike="noStrike">
                          <a:effectLst/>
                        </a:rPr>
                        <a:t>EncT</a:t>
                      </a:r>
                      <a:endParaRPr lang="fr-FR" sz="1400" b="0" i="0" u="none" strike="noStrike">
                        <a:solidFill>
                          <a:srgbClr val="000000"/>
                        </a:solidFill>
                        <a:effectLst/>
                        <a:latin typeface="Calibri"/>
                      </a:endParaRPr>
                    </a:p>
                  </a:txBody>
                  <a:tcPr marL="9525" marR="9525" marT="9525" marB="0" anchor="b"/>
                </a:tc>
                <a:tc>
                  <a:txBody>
                    <a:bodyPr/>
                    <a:lstStyle/>
                    <a:p>
                      <a:pPr algn="ctr" fontAlgn="b"/>
                      <a:r>
                        <a:rPr lang="fr-FR" sz="1400" u="none" strike="noStrike" dirty="0" err="1">
                          <a:effectLst/>
                        </a:rPr>
                        <a:t>DecT</a:t>
                      </a:r>
                      <a:endParaRPr lang="fr-FR" sz="1400" b="0" i="0" u="none" strike="noStrike" dirty="0">
                        <a:solidFill>
                          <a:srgbClr val="000000"/>
                        </a:solidFill>
                        <a:effectLst/>
                        <a:latin typeface="Calibri"/>
                      </a:endParaRPr>
                    </a:p>
                  </a:txBody>
                  <a:tcPr marL="9525" marR="9525" marT="9525" marB="0" anchor="b"/>
                </a:tc>
              </a:tr>
              <a:tr h="190500">
                <a:tc>
                  <a:txBody>
                    <a:bodyPr/>
                    <a:lstStyle/>
                    <a:p>
                      <a:pPr algn="ctr" fontAlgn="ctr"/>
                      <a:r>
                        <a:rPr lang="fr-FR" sz="1050" u="none" strike="noStrike">
                          <a:effectLst/>
                        </a:rPr>
                        <a:t>Test1 (N=1)</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-0,3%</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-0,2%</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-0,3%</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110%</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102%</a:t>
                      </a:r>
                      <a:endParaRPr lang="fr-FR" sz="1050" b="0" i="0" u="none" strike="noStrike">
                        <a:solidFill>
                          <a:srgbClr val="000000"/>
                        </a:solidFill>
                        <a:effectLst/>
                        <a:latin typeface="Arial"/>
                      </a:endParaRPr>
                    </a:p>
                  </a:txBody>
                  <a:tcPr marL="9525" marR="9525" marT="9525" marB="0" anchor="ctr"/>
                </a:tc>
              </a:tr>
              <a:tr h="190500">
                <a:tc>
                  <a:txBody>
                    <a:bodyPr/>
                    <a:lstStyle/>
                    <a:p>
                      <a:pPr algn="ctr" fontAlgn="ctr"/>
                      <a:r>
                        <a:rPr lang="fr-FR" sz="1050" u="none" strike="noStrike">
                          <a:effectLst/>
                        </a:rPr>
                        <a:t>Test1 (N=2)</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-0,4%</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-0,2%</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-0,4%</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114%</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103%</a:t>
                      </a:r>
                      <a:endParaRPr lang="fr-FR" sz="1050" b="0" i="0" u="none" strike="noStrike">
                        <a:solidFill>
                          <a:srgbClr val="000000"/>
                        </a:solidFill>
                        <a:effectLst/>
                        <a:latin typeface="Arial"/>
                      </a:endParaRPr>
                    </a:p>
                  </a:txBody>
                  <a:tcPr marL="9525" marR="9525" marT="9525" marB="0" anchor="ctr"/>
                </a:tc>
              </a:tr>
              <a:tr h="190500">
                <a:tc>
                  <a:txBody>
                    <a:bodyPr/>
                    <a:lstStyle/>
                    <a:p>
                      <a:pPr algn="ctr" fontAlgn="ctr"/>
                      <a:r>
                        <a:rPr lang="fr-FR" sz="1050" u="none" strike="noStrike">
                          <a:effectLst/>
                        </a:rPr>
                        <a:t>Test1 (N=3)</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-0,5%</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-0,3%</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-0,4%</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117%</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103%</a:t>
                      </a:r>
                      <a:endParaRPr lang="fr-FR" sz="1050" b="0" i="0" u="none" strike="noStrike">
                        <a:solidFill>
                          <a:srgbClr val="000000"/>
                        </a:solidFill>
                        <a:effectLst/>
                        <a:latin typeface="Arial"/>
                      </a:endParaRPr>
                    </a:p>
                  </a:txBody>
                  <a:tcPr marL="9525" marR="9525" marT="9525" marB="0" anchor="ctr"/>
                </a:tc>
              </a:tr>
              <a:tr h="190500">
                <a:tc>
                  <a:txBody>
                    <a:bodyPr/>
                    <a:lstStyle/>
                    <a:p>
                      <a:pPr algn="ctr" fontAlgn="ctr"/>
                      <a:r>
                        <a:rPr lang="fr-FR" sz="1050" u="none" strike="noStrike">
                          <a:effectLst/>
                        </a:rPr>
                        <a:t>Test1 (N=4)</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-0,6%</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-0,5%</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-0,6%</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120%</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104%</a:t>
                      </a:r>
                      <a:endParaRPr lang="fr-FR" sz="1050" b="0" i="0" u="none" strike="noStrike">
                        <a:solidFill>
                          <a:srgbClr val="000000"/>
                        </a:solidFill>
                        <a:effectLst/>
                        <a:latin typeface="Arial"/>
                      </a:endParaRPr>
                    </a:p>
                  </a:txBody>
                  <a:tcPr marL="9525" marR="9525" marT="9525" marB="0" anchor="ctr"/>
                </a:tc>
              </a:tr>
              <a:tr h="190500">
                <a:tc>
                  <a:txBody>
                    <a:bodyPr/>
                    <a:lstStyle/>
                    <a:p>
                      <a:pPr algn="ctr" fontAlgn="ctr"/>
                      <a:r>
                        <a:rPr lang="fr-FR" sz="1050" u="none" strike="noStrike">
                          <a:effectLst/>
                        </a:rPr>
                        <a:t>Test1 (N=5)</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-0,6%</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-0,4%</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-0,5%</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123%</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105%</a:t>
                      </a:r>
                      <a:endParaRPr lang="fr-FR" sz="1050" b="0" i="0" u="none" strike="noStrike">
                        <a:solidFill>
                          <a:srgbClr val="000000"/>
                        </a:solidFill>
                        <a:effectLst/>
                        <a:latin typeface="Arial"/>
                      </a:endParaRPr>
                    </a:p>
                  </a:txBody>
                  <a:tcPr marL="9525" marR="9525" marT="9525" marB="0" anchor="ctr"/>
                </a:tc>
              </a:tr>
              <a:tr h="190500">
                <a:tc>
                  <a:txBody>
                    <a:bodyPr/>
                    <a:lstStyle/>
                    <a:p>
                      <a:pPr algn="ctr" fontAlgn="ctr"/>
                      <a:r>
                        <a:rPr lang="fr-FR" sz="1050" u="none" strike="noStrike">
                          <a:effectLst/>
                        </a:rPr>
                        <a:t>Test1 (N=4, NoRDO16)</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-0,5%</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dirty="0">
                          <a:effectLst/>
                        </a:rPr>
                        <a:t>-0,3%</a:t>
                      </a:r>
                      <a:endParaRPr lang="fr-FR" sz="1050" b="0" i="0" u="none" strike="noStrike" dirty="0">
                        <a:solidFill>
                          <a:srgbClr val="000000"/>
                        </a:solidFill>
                        <a:effectLst/>
                        <a:latin typeface="Arial"/>
                      </a:endParaRPr>
                    </a:p>
                  </a:txBody>
                  <a:tcPr marL="9525" marR="9525" marT="9525" marB="0" anchor="ctr"/>
                </a:tc>
                <a:tc>
                  <a:txBody>
                    <a:bodyPr/>
                    <a:lstStyle/>
                    <a:p>
                      <a:pPr algn="ctr" fontAlgn="ctr"/>
                      <a:r>
                        <a:rPr lang="fr-FR" sz="1050" u="none" strike="noStrike">
                          <a:effectLst/>
                        </a:rPr>
                        <a:t>-0,4%</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a:effectLst/>
                        </a:rPr>
                        <a:t>111%</a:t>
                      </a:r>
                      <a:endParaRPr lang="fr-FR" sz="1050" b="0" i="0" u="none" strike="noStrike">
                        <a:solidFill>
                          <a:srgbClr val="000000"/>
                        </a:solidFill>
                        <a:effectLst/>
                        <a:latin typeface="Arial"/>
                      </a:endParaRPr>
                    </a:p>
                  </a:txBody>
                  <a:tcPr marL="9525" marR="9525" marT="9525" marB="0" anchor="ctr"/>
                </a:tc>
                <a:tc>
                  <a:txBody>
                    <a:bodyPr/>
                    <a:lstStyle/>
                    <a:p>
                      <a:pPr algn="ctr" fontAlgn="ctr"/>
                      <a:r>
                        <a:rPr lang="fr-FR" sz="1050" u="none" strike="noStrike" dirty="0">
                          <a:effectLst/>
                        </a:rPr>
                        <a:t>103%</a:t>
                      </a:r>
                      <a:endParaRPr lang="fr-FR" sz="1050" b="0" i="0" u="none" strike="noStrike" dirty="0">
                        <a:solidFill>
                          <a:srgbClr val="000000"/>
                        </a:solidFill>
                        <a:effectLst/>
                        <a:latin typeface="Arial"/>
                      </a:endParaRPr>
                    </a:p>
                  </a:txBody>
                  <a:tcPr marL="9525" marR="9525" marT="9525" marB="0" anchor="ctr"/>
                </a:tc>
              </a:tr>
            </a:tbl>
          </a:graphicData>
        </a:graphic>
      </p:graphicFrame>
      <p:graphicFrame>
        <p:nvGraphicFramePr>
          <p:cNvPr id="14" name="Graphique 13"/>
          <p:cNvGraphicFramePr>
            <a:graphicFrameLocks/>
          </p:cNvGraphicFramePr>
          <p:nvPr>
            <p:extLst>
              <p:ext uri="{D42A27DB-BD31-4B8C-83A1-F6EECF244321}">
                <p14:modId xmlns:p14="http://schemas.microsoft.com/office/powerpoint/2010/main" val="1457385446"/>
              </p:ext>
            </p:extLst>
          </p:nvPr>
        </p:nvGraphicFramePr>
        <p:xfrm>
          <a:off x="1427870" y="762980"/>
          <a:ext cx="6006413" cy="360384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439969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16213" y="403200"/>
            <a:ext cx="7084800" cy="982800"/>
          </a:xfrm>
        </p:spPr>
        <p:txBody>
          <a:bodyPr/>
          <a:lstStyle/>
          <a:p>
            <a:r>
              <a:rPr lang="fr-FR" sz="3200" dirty="0" err="1" smtClean="0"/>
              <a:t>Proposal</a:t>
            </a:r>
            <a:endParaRPr lang="fr-FR" sz="3200" dirty="0"/>
          </a:p>
        </p:txBody>
      </p:sp>
      <p:sp>
        <p:nvSpPr>
          <p:cNvPr id="4" name="Espace réservé du contenu 3"/>
          <p:cNvSpPr>
            <a:spLocks noGrp="1"/>
          </p:cNvSpPr>
          <p:nvPr>
            <p:ph idx="1"/>
          </p:nvPr>
        </p:nvSpPr>
        <p:spPr>
          <a:xfrm>
            <a:off x="971600" y="1196752"/>
            <a:ext cx="7272808" cy="3887787"/>
          </a:xfrm>
        </p:spPr>
        <p:txBody>
          <a:bodyPr>
            <a:noAutofit/>
          </a:bodyPr>
          <a:lstStyle/>
          <a:p>
            <a:r>
              <a:rPr lang="fr-FR" sz="2400" dirty="0" err="1" smtClean="0"/>
              <a:t>Adopt</a:t>
            </a:r>
            <a:r>
              <a:rPr lang="fr-FR" sz="2400" dirty="0" smtClean="0"/>
              <a:t> Test 6 variant in </a:t>
            </a:r>
            <a:r>
              <a:rPr lang="fr-FR" sz="2400" dirty="0" err="1" smtClean="0"/>
              <a:t>next</a:t>
            </a:r>
            <a:r>
              <a:rPr lang="fr-FR" sz="2400" dirty="0" smtClean="0"/>
              <a:t> JEM version</a:t>
            </a:r>
          </a:p>
          <a:p>
            <a:endParaRPr lang="fr-FR" sz="2400" dirty="0"/>
          </a:p>
          <a:p>
            <a:endParaRPr lang="fr-FR" sz="2400" dirty="0" smtClean="0"/>
          </a:p>
          <a:p>
            <a:endParaRPr lang="fr-FR" sz="2400" dirty="0"/>
          </a:p>
          <a:p>
            <a:endParaRPr lang="fr-FR" sz="2400" dirty="0" smtClean="0"/>
          </a:p>
          <a:p>
            <a:endParaRPr lang="fr-FR" sz="2400" dirty="0"/>
          </a:p>
          <a:p>
            <a:endParaRPr lang="fr-FR" sz="2400" dirty="0" smtClean="0"/>
          </a:p>
          <a:p>
            <a:endParaRPr lang="fr-FR" sz="2400" dirty="0"/>
          </a:p>
          <a:p>
            <a:endParaRPr lang="fr-FR" sz="2400" dirty="0" smtClean="0"/>
          </a:p>
          <a:p>
            <a:r>
              <a:rPr lang="fr-FR" sz="2400" dirty="0" err="1" smtClean="0"/>
              <a:t>Crosschecks</a:t>
            </a:r>
            <a:endParaRPr lang="fr-FR" sz="2400" dirty="0" smtClean="0"/>
          </a:p>
          <a:p>
            <a:pPr lvl="1"/>
            <a:r>
              <a:rPr lang="fr-FR" sz="2200" dirty="0" smtClean="0"/>
              <a:t>Test 1,2 and 3 by Samsung in JVET-E0038</a:t>
            </a:r>
          </a:p>
          <a:p>
            <a:pPr lvl="1"/>
            <a:r>
              <a:rPr lang="fr-FR" sz="2200" dirty="0" smtClean="0"/>
              <a:t>Tests 5 and 6 by Fujitsu in </a:t>
            </a:r>
            <a:r>
              <a:rPr lang="fr-FR" sz="2200" dirty="0" smtClean="0"/>
              <a:t>JVET-E0072</a:t>
            </a:r>
            <a:endParaRPr lang="fr-FR" sz="2200" dirty="0" smtClean="0"/>
          </a:p>
          <a:p>
            <a:pPr marL="0" indent="0">
              <a:buNone/>
            </a:pPr>
            <a:endParaRPr lang="fr-FR" sz="2400" dirty="0" smtClean="0"/>
          </a:p>
          <a:p>
            <a:pPr marL="0" indent="0">
              <a:buNone/>
            </a:pPr>
            <a:endParaRPr lang="fr-FR" sz="2400" dirty="0"/>
          </a:p>
        </p:txBody>
      </p:sp>
      <p:graphicFrame>
        <p:nvGraphicFramePr>
          <p:cNvPr id="5" name="Tableau 4"/>
          <p:cNvGraphicFramePr>
            <a:graphicFrameLocks noGrp="1"/>
          </p:cNvGraphicFramePr>
          <p:nvPr>
            <p:extLst>
              <p:ext uri="{D42A27DB-BD31-4B8C-83A1-F6EECF244321}">
                <p14:modId xmlns:p14="http://schemas.microsoft.com/office/powerpoint/2010/main" val="1960399310"/>
              </p:ext>
            </p:extLst>
          </p:nvPr>
        </p:nvGraphicFramePr>
        <p:xfrm>
          <a:off x="1043608" y="1916832"/>
          <a:ext cx="7027534" cy="2143098"/>
        </p:xfrm>
        <a:graphic>
          <a:graphicData uri="http://schemas.openxmlformats.org/drawingml/2006/table">
            <a:tbl>
              <a:tblPr/>
              <a:tblGrid>
                <a:gridCol w="1654724"/>
                <a:gridCol w="1074562"/>
                <a:gridCol w="1074562"/>
                <a:gridCol w="1074562"/>
                <a:gridCol w="1074562"/>
                <a:gridCol w="1074562"/>
              </a:tblGrid>
              <a:tr h="243027">
                <a:tc>
                  <a:txBody>
                    <a:bodyPr/>
                    <a:lstStyle/>
                    <a:p>
                      <a:pPr algn="ctr" fontAlgn="ctr"/>
                      <a:endParaRPr lang="fr-FR" sz="1400" b="0" i="0" u="none" strike="noStrike" dirty="0">
                        <a:solidFill>
                          <a:srgbClr val="000000"/>
                        </a:solidFill>
                        <a:effectLst/>
                        <a:latin typeface="Arial"/>
                      </a:endParaRPr>
                    </a:p>
                  </a:txBody>
                  <a:tcPr marL="15189" marR="15189" marT="15189" marB="0" anchor="ctr">
                    <a:lnL>
                      <a:noFill/>
                    </a:lnL>
                    <a:lnR w="635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fr-FR" sz="1400" b="0" i="0" u="none" strike="noStrike" dirty="0">
                          <a:solidFill>
                            <a:srgbClr val="000000"/>
                          </a:solidFill>
                          <a:effectLst/>
                          <a:latin typeface="Arial"/>
                        </a:rPr>
                        <a:t>Main 10 over HM-16.6-JEM-4 (</a:t>
                      </a:r>
                      <a:r>
                        <a:rPr lang="fr-FR" sz="1400" b="0" i="0" u="none" strike="noStrike" dirty="0" err="1">
                          <a:solidFill>
                            <a:srgbClr val="000000"/>
                          </a:solidFill>
                          <a:effectLst/>
                          <a:latin typeface="Arial"/>
                        </a:rPr>
                        <a:t>parallel</a:t>
                      </a:r>
                      <a:r>
                        <a:rPr lang="fr-FR" sz="1400" b="0" i="0" u="none" strike="noStrike" dirty="0">
                          <a:solidFill>
                            <a:srgbClr val="000000"/>
                          </a:solidFill>
                          <a:effectLst/>
                          <a:latin typeface="Arial"/>
                        </a:rPr>
                        <a:t>)</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243027">
                <a:tc>
                  <a:txBody>
                    <a:bodyPr/>
                    <a:lstStyle/>
                    <a:p>
                      <a:pPr algn="ctr" fontAlgn="ctr"/>
                      <a:endParaRPr lang="fr-FR" sz="1400" b="0" i="0" u="none" strike="noStrike">
                        <a:solidFill>
                          <a:srgbClr val="000000"/>
                        </a:solidFill>
                        <a:effectLst/>
                        <a:latin typeface="Arial"/>
                      </a:endParaRPr>
                    </a:p>
                  </a:txBody>
                  <a:tcPr marL="15189" marR="15189" marT="15189"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Y</a:t>
                      </a:r>
                    </a:p>
                  </a:txBody>
                  <a:tcPr marL="15189" marR="15189" marT="15189"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U</a:t>
                      </a:r>
                    </a:p>
                  </a:txBody>
                  <a:tcPr marL="15189" marR="15189" marT="15189"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V</a:t>
                      </a:r>
                    </a:p>
                  </a:txBody>
                  <a:tcPr marL="15189" marR="15189" marT="15189"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EncT</a:t>
                      </a:r>
                    </a:p>
                  </a:txBody>
                  <a:tcPr marL="15189" marR="15189" marT="15189"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DecT</a:t>
                      </a:r>
                    </a:p>
                  </a:txBody>
                  <a:tcPr marL="15189" marR="15189" marT="15189"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3027">
                <a:tc>
                  <a:txBody>
                    <a:bodyPr/>
                    <a:lstStyle/>
                    <a:p>
                      <a:pPr algn="ctr" fontAlgn="ctr"/>
                      <a:r>
                        <a:rPr lang="fr-FR" sz="1400" b="0" i="0" u="none" strike="noStrike">
                          <a:solidFill>
                            <a:srgbClr val="000000"/>
                          </a:solidFill>
                          <a:effectLst/>
                          <a:latin typeface="Arial"/>
                        </a:rPr>
                        <a:t>AI</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-0,5%</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-0,4%</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a:solidFill>
                            <a:srgbClr val="000000"/>
                          </a:solidFill>
                          <a:effectLst/>
                          <a:latin typeface="Arial"/>
                        </a:rPr>
                        <a:t>-0,4%</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smtClean="0">
                          <a:solidFill>
                            <a:srgbClr val="000000"/>
                          </a:solidFill>
                          <a:effectLst/>
                          <a:latin typeface="Arial"/>
                        </a:rPr>
                        <a:t>141%</a:t>
                      </a:r>
                      <a:endParaRPr lang="fr-FR" sz="1400" b="0"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smtClean="0">
                          <a:solidFill>
                            <a:srgbClr val="000000"/>
                          </a:solidFill>
                          <a:effectLst/>
                          <a:latin typeface="Arial"/>
                        </a:rPr>
                        <a:t>138%</a:t>
                      </a:r>
                      <a:endParaRPr lang="fr-FR" sz="1400" b="0"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3027">
                <a:tc>
                  <a:txBody>
                    <a:bodyPr/>
                    <a:lstStyle/>
                    <a:p>
                      <a:pPr algn="ctr" fontAlgn="ctr"/>
                      <a:r>
                        <a:rPr lang="fr-FR" sz="1400" b="0" i="0" u="none" strike="noStrike">
                          <a:solidFill>
                            <a:srgbClr val="000000"/>
                          </a:solidFill>
                          <a:effectLst/>
                          <a:latin typeface="Arial"/>
                        </a:rPr>
                        <a:t>RA</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-0,5%</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-0,3%</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-0,4%</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smtClean="0">
                          <a:solidFill>
                            <a:srgbClr val="000000"/>
                          </a:solidFill>
                          <a:effectLst/>
                          <a:latin typeface="Arial"/>
                        </a:rPr>
                        <a:t>111%</a:t>
                      </a:r>
                      <a:endParaRPr lang="fr-FR" sz="1400" b="0"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smtClean="0">
                          <a:solidFill>
                            <a:srgbClr val="000000"/>
                          </a:solidFill>
                          <a:effectLst/>
                          <a:latin typeface="Arial"/>
                        </a:rPr>
                        <a:t>104%</a:t>
                      </a:r>
                      <a:endParaRPr lang="fr-FR" sz="1400" b="0"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3027">
                <a:tc>
                  <a:txBody>
                    <a:bodyPr/>
                    <a:lstStyle/>
                    <a:p>
                      <a:pPr algn="ctr" fontAlgn="ctr"/>
                      <a:r>
                        <a:rPr lang="fr-FR" sz="1400" b="0" i="0" u="none" strike="noStrike">
                          <a:solidFill>
                            <a:srgbClr val="000000"/>
                          </a:solidFill>
                          <a:effectLst/>
                          <a:latin typeface="Arial"/>
                        </a:rPr>
                        <a:t>LD</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-0,4%</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a:solidFill>
                            <a:srgbClr val="000000"/>
                          </a:solidFill>
                          <a:effectLst/>
                          <a:latin typeface="Arial"/>
                        </a:rPr>
                        <a:t>-0,1%</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-0,1%</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smtClean="0">
                          <a:solidFill>
                            <a:srgbClr val="000000"/>
                          </a:solidFill>
                          <a:effectLst/>
                          <a:latin typeface="Arial"/>
                        </a:rPr>
                        <a:t>104%</a:t>
                      </a:r>
                      <a:endParaRPr lang="fr-FR" sz="1400" b="0"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smtClean="0">
                          <a:solidFill>
                            <a:srgbClr val="000000"/>
                          </a:solidFill>
                          <a:effectLst/>
                          <a:latin typeface="Arial"/>
                        </a:rPr>
                        <a:t>107%</a:t>
                      </a:r>
                      <a:endParaRPr lang="fr-FR" sz="1400" b="0"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3027">
                <a:tc>
                  <a:txBody>
                    <a:bodyPr/>
                    <a:lstStyle/>
                    <a:p>
                      <a:pPr algn="ctr" fontAlgn="ctr"/>
                      <a:r>
                        <a:rPr lang="fr-FR" sz="1400" b="0" i="0" u="none" strike="noStrike">
                          <a:solidFill>
                            <a:srgbClr val="000000"/>
                          </a:solidFill>
                          <a:effectLst/>
                          <a:latin typeface="Arial"/>
                        </a:rPr>
                        <a:t>LP</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-0,5%</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-0,3%</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a:solidFill>
                            <a:srgbClr val="000000"/>
                          </a:solidFill>
                          <a:effectLst/>
                          <a:latin typeface="Arial"/>
                        </a:rPr>
                        <a:t>-0,3%</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smtClean="0">
                          <a:solidFill>
                            <a:srgbClr val="000000"/>
                          </a:solidFill>
                          <a:effectLst/>
                          <a:latin typeface="Arial"/>
                        </a:rPr>
                        <a:t>107%</a:t>
                      </a:r>
                      <a:endParaRPr lang="fr-FR" sz="1400" b="0"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0" i="0" u="none" strike="noStrike" dirty="0" smtClean="0">
                          <a:solidFill>
                            <a:srgbClr val="000000"/>
                          </a:solidFill>
                          <a:effectLst/>
                          <a:latin typeface="Arial"/>
                        </a:rPr>
                        <a:t>105%</a:t>
                      </a:r>
                      <a:endParaRPr lang="fr-FR" sz="1400" b="0"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3027">
                <a:tc>
                  <a:txBody>
                    <a:bodyPr/>
                    <a:lstStyle/>
                    <a:p>
                      <a:pPr algn="ctr" fontAlgn="ctr"/>
                      <a:r>
                        <a:rPr lang="fr-FR" sz="1400" b="1" i="0" u="none" strike="noStrike" dirty="0">
                          <a:solidFill>
                            <a:srgbClr val="000000"/>
                          </a:solidFill>
                          <a:effectLst/>
                          <a:latin typeface="Arial"/>
                        </a:rPr>
                        <a:t>AVERAGE</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a:solidFill>
                            <a:srgbClr val="000000"/>
                          </a:solidFill>
                          <a:effectLst/>
                          <a:latin typeface="Arial"/>
                        </a:rPr>
                        <a:t>-0,5%</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a:solidFill>
                            <a:srgbClr val="000000"/>
                          </a:solidFill>
                          <a:effectLst/>
                          <a:latin typeface="Arial"/>
                        </a:rPr>
                        <a:t>-0,3%</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a:solidFill>
                            <a:srgbClr val="000000"/>
                          </a:solidFill>
                          <a:effectLst/>
                          <a:latin typeface="Arial"/>
                        </a:rPr>
                        <a:t>-0,3%</a:t>
                      </a: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smtClean="0">
                          <a:solidFill>
                            <a:srgbClr val="000000"/>
                          </a:solidFill>
                          <a:effectLst/>
                          <a:latin typeface="Arial"/>
                        </a:rPr>
                        <a:t>116%</a:t>
                      </a:r>
                      <a:endParaRPr lang="fr-FR" sz="1400" b="1"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smtClean="0">
                          <a:solidFill>
                            <a:srgbClr val="000000"/>
                          </a:solidFill>
                          <a:effectLst/>
                          <a:latin typeface="Arial"/>
                        </a:rPr>
                        <a:t>113%</a:t>
                      </a:r>
                      <a:endParaRPr lang="fr-FR" sz="1400" b="1"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3027">
                <a:tc>
                  <a:txBody>
                    <a:bodyPr/>
                    <a:lstStyle/>
                    <a:p>
                      <a:pPr algn="ctr" fontAlgn="ctr"/>
                      <a:r>
                        <a:rPr lang="fr-FR" sz="1400" b="1" i="0" u="none" strike="noStrike" dirty="0" err="1" smtClean="0">
                          <a:solidFill>
                            <a:srgbClr val="000000"/>
                          </a:solidFill>
                          <a:effectLst/>
                          <a:latin typeface="Arial"/>
                        </a:rPr>
                        <a:t>Average</a:t>
                      </a:r>
                      <a:r>
                        <a:rPr lang="fr-FR" sz="1400" b="1" i="0" u="none" strike="noStrike" dirty="0" smtClean="0">
                          <a:solidFill>
                            <a:srgbClr val="000000"/>
                          </a:solidFill>
                          <a:effectLst/>
                          <a:latin typeface="Arial"/>
                        </a:rPr>
                        <a:t> for Inter modes</a:t>
                      </a:r>
                      <a:endParaRPr lang="fr-FR" sz="1400" b="1"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smtClean="0">
                          <a:solidFill>
                            <a:srgbClr val="000000"/>
                          </a:solidFill>
                          <a:effectLst/>
                          <a:latin typeface="Arial"/>
                        </a:rPr>
                        <a:t>-0.5%</a:t>
                      </a:r>
                      <a:endParaRPr lang="fr-FR" sz="1400" b="1"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smtClean="0">
                          <a:solidFill>
                            <a:srgbClr val="000000"/>
                          </a:solidFill>
                          <a:effectLst/>
                          <a:latin typeface="Arial"/>
                        </a:rPr>
                        <a:t>-0.3%</a:t>
                      </a:r>
                      <a:endParaRPr lang="fr-FR" sz="1400" b="1"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smtClean="0">
                          <a:solidFill>
                            <a:srgbClr val="000000"/>
                          </a:solidFill>
                          <a:effectLst/>
                          <a:latin typeface="Arial"/>
                        </a:rPr>
                        <a:t>-0.3%</a:t>
                      </a:r>
                      <a:endParaRPr lang="fr-FR" sz="1400" b="1"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smtClean="0">
                          <a:solidFill>
                            <a:srgbClr val="000000"/>
                          </a:solidFill>
                          <a:effectLst/>
                          <a:latin typeface="Arial"/>
                        </a:rPr>
                        <a:t>107%</a:t>
                      </a:r>
                      <a:endParaRPr lang="fr-FR" sz="1400" b="1"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fr-FR" sz="1400" b="1" i="0" u="none" strike="noStrike" dirty="0" smtClean="0">
                          <a:solidFill>
                            <a:srgbClr val="000000"/>
                          </a:solidFill>
                          <a:effectLst/>
                          <a:latin typeface="Arial"/>
                        </a:rPr>
                        <a:t>105%</a:t>
                      </a:r>
                      <a:endParaRPr lang="fr-FR" sz="1400" b="1" i="0" u="none" strike="noStrike" dirty="0">
                        <a:solidFill>
                          <a:srgbClr val="000000"/>
                        </a:solidFill>
                        <a:effectLst/>
                        <a:latin typeface="Arial"/>
                      </a:endParaRPr>
                    </a:p>
                  </a:txBody>
                  <a:tcPr marL="15189" marR="15189" marT="15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4761615"/>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9249</TotalTime>
  <Words>1008</Words>
  <Application>Microsoft Office PowerPoint</Application>
  <PresentationFormat>Affichage à l'écran (4:3)</PresentationFormat>
  <Paragraphs>401</Paragraphs>
  <Slides>6</Slides>
  <Notes>0</Notes>
  <HiddenSlides>0</HiddenSlides>
  <MMClips>0</MMClips>
  <ScaleCrop>false</ScaleCrop>
  <HeadingPairs>
    <vt:vector size="4" baseType="variant">
      <vt:variant>
        <vt:lpstr>Thème</vt:lpstr>
      </vt:variant>
      <vt:variant>
        <vt:i4>1</vt:i4>
      </vt:variant>
      <vt:variant>
        <vt:lpstr>Titres des diapositives</vt:lpstr>
      </vt:variant>
      <vt:variant>
        <vt:i4>6</vt:i4>
      </vt:variant>
    </vt:vector>
  </HeadingPairs>
  <TitlesOfParts>
    <vt:vector size="7" baseType="lpstr">
      <vt:lpstr>blank</vt:lpstr>
      <vt:lpstr>JVET-E0051  EE1: Residual Coefficient Sign Prediction </vt:lpstr>
      <vt:lpstr>Residual Coefficient Sign Prediction</vt:lpstr>
      <vt:lpstr>Exploration Experiment 1</vt:lpstr>
      <vt:lpstr>All Results</vt:lpstr>
      <vt:lpstr>Synthetic View - Random Access</vt:lpstr>
      <vt:lpstr>Proposal</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HENRY Félix IMT/OLPS</dc:creator>
  <cp:lastModifiedBy>Félix HENRY</cp:lastModifiedBy>
  <cp:revision>158</cp:revision>
  <dcterms:created xsi:type="dcterms:W3CDTF">2016-11-07T10:44:41Z</dcterms:created>
  <dcterms:modified xsi:type="dcterms:W3CDTF">2017-01-05T13:58:58Z</dcterms:modified>
</cp:coreProperties>
</file>