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652" r:id="rId2"/>
  </p:sldMasterIdLst>
  <p:notesMasterIdLst>
    <p:notesMasterId r:id="rId13"/>
  </p:notesMasterIdLst>
  <p:handoutMasterIdLst>
    <p:handoutMasterId r:id="rId14"/>
  </p:handoutMasterIdLst>
  <p:sldIdLst>
    <p:sldId id="402" r:id="rId3"/>
    <p:sldId id="403" r:id="rId4"/>
    <p:sldId id="410" r:id="rId5"/>
    <p:sldId id="408" r:id="rId6"/>
    <p:sldId id="411" r:id="rId7"/>
    <p:sldId id="406" r:id="rId8"/>
    <p:sldId id="404" r:id="rId9"/>
    <p:sldId id="414" r:id="rId10"/>
    <p:sldId id="413" r:id="rId11"/>
    <p:sldId id="407" r:id="rId12"/>
  </p:sldIdLst>
  <p:sldSz cx="9906000" cy="6858000" type="A4"/>
  <p:notesSz cx="6807200" cy="9939338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FFCC99"/>
    <a:srgbClr val="0000CC"/>
    <a:srgbClr val="FFFFCC"/>
    <a:srgbClr val="CC0000"/>
    <a:srgbClr val="B2B2B2"/>
    <a:srgbClr val="C0C0C0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5" autoAdjust="0"/>
    <p:restoredTop sz="75922" autoAdjust="0"/>
  </p:normalViewPr>
  <p:slideViewPr>
    <p:cSldViewPr>
      <p:cViewPr varScale="1">
        <p:scale>
          <a:sx n="88" d="100"/>
          <a:sy n="88" d="100"/>
        </p:scale>
        <p:origin x="2100" y="90"/>
      </p:cViewPr>
      <p:guideLst>
        <p:guide orient="horz" pos="2160"/>
        <p:guide pos="3120"/>
      </p:guideLst>
    </p:cSldViewPr>
  </p:slideViewPr>
  <p:notesTextViewPr>
    <p:cViewPr>
      <p:scale>
        <a:sx n="125" d="100"/>
        <a:sy n="125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3372" y="-108"/>
      </p:cViewPr>
      <p:guideLst>
        <p:guide orient="horz" pos="3130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EBE3A46B-9BB2-4214-826D-94BFFA24AA7B}" type="datetimeFigureOut">
              <a:rPr lang="ko-KR" altLang="en-US"/>
              <a:pPr>
                <a:defRPr/>
              </a:pPr>
              <a:t>2017-01-12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1B049C4C-6355-4D6B-8D4B-3CF370438A4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34210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2788" y="746125"/>
            <a:ext cx="5381625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5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4AA19B9C-A4D2-4816-A392-ED02056A79F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2578446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1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3975457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10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506326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2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42752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3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383052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4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1549923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5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6479897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6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5085517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7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2483942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8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8480210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9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578657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0051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C6F46-7018-4B1D-9C9A-B91CA96B720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9871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AB984-6553-4658-A798-E74981F626B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9693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B9D8D-4D48-41C1-8EEC-D4A1FBD8E1D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0712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16496" y="58614"/>
            <a:ext cx="8627368" cy="512866"/>
          </a:xfrm>
          <a:prstGeom prst="rect">
            <a:avLst/>
          </a:prstGeom>
        </p:spPr>
        <p:txBody>
          <a:bodyPr/>
          <a:lstStyle>
            <a:lvl1pPr algn="ctr">
              <a:defRPr sz="2800" b="1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8994204" cy="5433467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2pPr>
            <a:lvl3pPr>
              <a:defRPr sz="160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3pPr>
            <a:lvl4pPr>
              <a:defRPr sz="160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4pPr>
            <a:lvl5pPr>
              <a:defRPr sz="160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8553450" y="6453188"/>
            <a:ext cx="857250" cy="288925"/>
          </a:xfrm>
          <a:prstGeom prst="rect">
            <a:avLst/>
          </a:prstGeom>
        </p:spPr>
        <p:txBody>
          <a:bodyPr/>
          <a:lstStyle>
            <a:lvl1pPr algn="ctr">
              <a:defRPr sz="1400" b="1">
                <a:latin typeface="Times New Roman" pitchFamily="18" charset="0"/>
                <a:ea typeface="굴림" pitchFamily="50" charset="-127"/>
                <a:cs typeface="Times New Roman" pitchFamily="18" charset="0"/>
              </a:defRPr>
            </a:lvl1pPr>
          </a:lstStyle>
          <a:p>
            <a:pPr>
              <a:defRPr/>
            </a:pPr>
            <a:fld id="{D2B7F10A-4A37-4BC3-9E4D-9FECE259D24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0933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AE2F4-26A5-4FE9-98DE-09A9771E15F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8123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2617B-5C41-4B86-A2D5-A72C44A059FC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5601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44BE6-843C-437F-BB82-59C06A912A7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2075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76698-6125-4ADF-A498-4738A3A1A7F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4274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5B0E0-9DAB-4B81-BFED-4171C27C5BF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860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04111-6DBC-4E81-9B6C-7FDCCEC9F06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8976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70D5D-BFB1-44C4-AE9C-571225C0372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071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1"/>
          <p:cNvSpPr>
            <a:spLocks noChangeShapeType="1"/>
          </p:cNvSpPr>
          <p:nvPr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027" name="Line 14"/>
          <p:cNvSpPr>
            <a:spLocks noChangeShapeType="1"/>
          </p:cNvSpPr>
          <p:nvPr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6" r:id="rId1"/>
    <p:sldLayoutId id="2147484027" r:id="rId2"/>
  </p:sldLayoutIdLst>
  <p:hf hdr="0" ft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개체 틀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제목 스타일 편집</a:t>
            </a:r>
          </a:p>
        </p:txBody>
      </p:sp>
      <p:sp>
        <p:nvSpPr>
          <p:cNvPr id="2051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AA54C6B1-0FD8-443F-8D90-1392C7FC01C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7" r:id="rId1"/>
    <p:sldLayoutId id="2147484018" r:id="rId2"/>
    <p:sldLayoutId id="2147484019" r:id="rId3"/>
    <p:sldLayoutId id="2147484020" r:id="rId4"/>
    <p:sldLayoutId id="2147484021" r:id="rId5"/>
    <p:sldLayoutId id="2147484022" r:id="rId6"/>
    <p:sldLayoutId id="2147484023" r:id="rId7"/>
    <p:sldLayoutId id="2147484024" r:id="rId8"/>
    <p:sldLayoutId id="2147484025" r:id="rId9"/>
    <p:sldLayoutId id="2147484026" r:id="rId10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그림 5" descr="백색바탕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350" y="6011863"/>
            <a:ext cx="12906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560388" y="1268413"/>
            <a:ext cx="8640762" cy="1296987"/>
          </a:xfrm>
          <a:prstGeom prst="rect">
            <a:avLst/>
          </a:prstGeo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/>
            <a:r>
              <a:rPr lang="en-US" altLang="en-US" sz="2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Adaptive NSST Kernel Size Selection </a:t>
            </a:r>
            <a:br>
              <a:rPr lang="en-US" altLang="en-US" sz="2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</a:br>
            <a:r>
              <a:rPr lang="en-US" altLang="en-US" sz="2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(JVET-E</a:t>
            </a:r>
            <a:r>
              <a:rPr lang="en-US" altLang="ko-KR" sz="2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0047</a:t>
            </a:r>
            <a:r>
              <a:rPr lang="en-US" altLang="en-US" sz="2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)</a:t>
            </a:r>
            <a:endParaRPr lang="en-US" altLang="en-US" sz="2400" b="1" dirty="0">
              <a:latin typeface="Times New Roman" pitchFamily="18" charset="0"/>
              <a:ea typeface="돋움" pitchFamily="50" charset="-127"/>
              <a:cs typeface="Times New Roman" pitchFamily="18" charset="0"/>
            </a:endParaRPr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4470335" y="5378450"/>
            <a:ext cx="9653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0188" indent="-230188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r>
              <a:rPr lang="en-US" altLang="ko-KR" sz="1600" b="1" dirty="0" smtClean="0">
                <a:solidFill>
                  <a:srgbClr val="000000"/>
                </a:solidFill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Jan 2017</a:t>
            </a:r>
            <a:endParaRPr lang="en-US" altLang="ko-KR" sz="1600" b="1" dirty="0">
              <a:solidFill>
                <a:srgbClr val="000000"/>
              </a:solidFill>
              <a:latin typeface="Times New Roman" pitchFamily="18" charset="0"/>
              <a:ea typeface="돋움" pitchFamily="50" charset="-127"/>
              <a:cs typeface="Times New Roman" pitchFamily="18" charset="0"/>
            </a:endParaRPr>
          </a:p>
        </p:txBody>
      </p:sp>
      <p:sp>
        <p:nvSpPr>
          <p:cNvPr id="4101" name="Text Box 36"/>
          <p:cNvSpPr txBox="1">
            <a:spLocks noChangeArrowheads="1"/>
          </p:cNvSpPr>
          <p:nvPr/>
        </p:nvSpPr>
        <p:spPr bwMode="auto">
          <a:xfrm>
            <a:off x="4192588" y="5756275"/>
            <a:ext cx="15113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0188" indent="-230188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r>
              <a:rPr lang="en-US" altLang="ko-KR" sz="1600" b="1">
                <a:solidFill>
                  <a:srgbClr val="000000"/>
                </a:solidFill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LG Electronics</a:t>
            </a:r>
          </a:p>
        </p:txBody>
      </p:sp>
      <p:sp>
        <p:nvSpPr>
          <p:cNvPr id="4102" name="Text Box 29"/>
          <p:cNvSpPr txBox="1">
            <a:spLocks noChangeArrowheads="1"/>
          </p:cNvSpPr>
          <p:nvPr/>
        </p:nvSpPr>
        <p:spPr bwMode="auto">
          <a:xfrm>
            <a:off x="0" y="3714750"/>
            <a:ext cx="9906000" cy="32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marL="342900" indent="-3429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40000"/>
              </a:spcBef>
            </a:pPr>
            <a:r>
              <a:rPr lang="en-US" altLang="ko-KR" sz="1400" b="1" dirty="0" err="1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Hyeongmoon</a:t>
            </a:r>
            <a:r>
              <a:rPr lang="en-US" altLang="ko-KR" sz="1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 Jang (hyeongmoon.jang@lge.com)</a:t>
            </a:r>
            <a:endParaRPr lang="en-US" altLang="ko-KR" sz="1400" b="1" dirty="0">
              <a:latin typeface="Times New Roman" pitchFamily="18" charset="0"/>
              <a:ea typeface="돋움" pitchFamily="50" charset="-127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8994204" cy="532859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en-US" sz="2400" b="1" dirty="0" smtClean="0">
                <a:ea typeface="돋움" pitchFamily="50" charset="-127"/>
              </a:rPr>
              <a:t>Recommendation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-"/>
            </a:pPr>
            <a:r>
              <a:rPr lang="en-US" altLang="ko-KR" dirty="0" smtClean="0">
                <a:ea typeface="돋움" pitchFamily="50" charset="-127"/>
              </a:rPr>
              <a:t>Study in EE for kernel size of NSST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101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/>
          </p:nvPr>
        </p:nvSpPr>
        <p:spPr bwMode="auto">
          <a:xfrm>
            <a:off x="415925" y="58738"/>
            <a:ext cx="8628063" cy="5127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ko-KR" dirty="0" smtClean="0"/>
              <a:t>Summary</a:t>
            </a:r>
            <a:endParaRPr lang="ko-KR" altLang="en-US" dirty="0" smtClean="0"/>
          </a:p>
        </p:txBody>
      </p:sp>
      <p:sp>
        <p:nvSpPr>
          <p:cNvPr id="5123" name="내용 개체 틀 2"/>
          <p:cNvSpPr>
            <a:spLocks noGrp="1"/>
          </p:cNvSpPr>
          <p:nvPr>
            <p:ph idx="1"/>
          </p:nvPr>
        </p:nvSpPr>
        <p:spPr bwMode="auto">
          <a:xfrm>
            <a:off x="272480" y="692150"/>
            <a:ext cx="9433619" cy="54340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1" indent="-342900">
              <a:lnSpc>
                <a:spcPct val="150000"/>
              </a:lnSpc>
              <a:buFontTx/>
              <a:buChar char="•"/>
            </a:pPr>
            <a:r>
              <a:rPr lang="en-US" altLang="en-US" sz="2000" b="1" dirty="0" smtClean="0">
                <a:ea typeface="돋움" pitchFamily="50" charset="-127"/>
              </a:rPr>
              <a:t>Efficient NSST kernel size between 4x4 and 8x8</a:t>
            </a:r>
          </a:p>
          <a:p>
            <a:pPr marL="742950" lvl="2" indent="-342900"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Select efficient NSST kernel size for over 8x8 block</a:t>
            </a:r>
          </a:p>
          <a:p>
            <a:pPr marL="742950" lvl="2" indent="-342900"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Flag signaling when the block is over 8x8 and NSST index is not 0</a:t>
            </a:r>
            <a:endParaRPr lang="en-US" altLang="en-US" sz="1400" b="1" dirty="0">
              <a:ea typeface="돋움" pitchFamily="50" charset="-127"/>
            </a:endParaRPr>
          </a:p>
          <a:p>
            <a:pPr marL="742950" lvl="2" indent="-342900"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Method1: Select kernel size 4x4 or 8x8 </a:t>
            </a:r>
            <a:r>
              <a:rPr lang="en-US" altLang="en-US" b="1" dirty="0" err="1" smtClean="0">
                <a:ea typeface="돋움" pitchFamily="50" charset="-127"/>
              </a:rPr>
              <a:t>Luma</a:t>
            </a:r>
            <a:r>
              <a:rPr lang="en-US" altLang="en-US" b="1" dirty="0" smtClean="0">
                <a:ea typeface="돋움" pitchFamily="50" charset="-127"/>
              </a:rPr>
              <a:t> and Chroma for I-slice, </a:t>
            </a:r>
            <a:r>
              <a:rPr lang="en-US" altLang="en-US" b="1" dirty="0" err="1" smtClean="0">
                <a:ea typeface="돋움" pitchFamily="50" charset="-127"/>
              </a:rPr>
              <a:t>Luma</a:t>
            </a:r>
            <a:r>
              <a:rPr lang="en-US" altLang="en-US" b="1" dirty="0" smtClean="0">
                <a:ea typeface="돋움" pitchFamily="50" charset="-127"/>
              </a:rPr>
              <a:t> for B-slice</a:t>
            </a:r>
          </a:p>
          <a:p>
            <a:pPr marL="742950" lvl="2" indent="-342900"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Method2: </a:t>
            </a:r>
            <a:r>
              <a:rPr lang="en-US" altLang="en-US" b="1" dirty="0">
                <a:ea typeface="돋움" pitchFamily="50" charset="-127"/>
              </a:rPr>
              <a:t>Select kernel size 4x4 or 8x8 </a:t>
            </a:r>
            <a:r>
              <a:rPr lang="en-US" altLang="en-US" b="1" dirty="0" smtClean="0">
                <a:ea typeface="돋움" pitchFamily="50" charset="-127"/>
              </a:rPr>
              <a:t>for </a:t>
            </a:r>
            <a:r>
              <a:rPr lang="en-US" altLang="en-US" b="1" dirty="0" err="1" smtClean="0">
                <a:ea typeface="돋움" pitchFamily="50" charset="-127"/>
              </a:rPr>
              <a:t>Luma</a:t>
            </a:r>
            <a:r>
              <a:rPr lang="en-US" altLang="en-US" b="1" dirty="0" smtClean="0">
                <a:ea typeface="돋움" pitchFamily="50" charset="-127"/>
              </a:rPr>
              <a:t> only</a:t>
            </a:r>
          </a:p>
          <a:p>
            <a:pPr>
              <a:lnSpc>
                <a:spcPct val="150000"/>
              </a:lnSpc>
            </a:pPr>
            <a:r>
              <a:rPr lang="en-CA" altLang="ko-KR" b="1" dirty="0" smtClean="0"/>
              <a:t>Experimental results</a:t>
            </a:r>
          </a:p>
          <a:p>
            <a:pPr>
              <a:lnSpc>
                <a:spcPct val="150000"/>
              </a:lnSpc>
            </a:pPr>
            <a:endParaRPr lang="en-CA" altLang="ko-KR" b="1" dirty="0"/>
          </a:p>
          <a:p>
            <a:pPr lvl="1">
              <a:lnSpc>
                <a:spcPct val="150000"/>
              </a:lnSpc>
            </a:pPr>
            <a:endParaRPr lang="en-CA" altLang="ko-KR" sz="1600" dirty="0" smtClean="0"/>
          </a:p>
          <a:p>
            <a:pPr lvl="1">
              <a:lnSpc>
                <a:spcPct val="150000"/>
              </a:lnSpc>
            </a:pPr>
            <a:endParaRPr lang="en-CA" altLang="ko-KR" sz="1600" dirty="0"/>
          </a:p>
          <a:p>
            <a:pPr lvl="1">
              <a:lnSpc>
                <a:spcPct val="150000"/>
              </a:lnSpc>
            </a:pPr>
            <a:endParaRPr lang="en-CA" altLang="ko-KR" sz="1600" dirty="0" smtClean="0"/>
          </a:p>
          <a:p>
            <a:pPr lvl="1">
              <a:lnSpc>
                <a:spcPct val="150000"/>
              </a:lnSpc>
            </a:pPr>
            <a:endParaRPr lang="en-CA" altLang="ko-KR" sz="1600" dirty="0"/>
          </a:p>
          <a:p>
            <a:pPr>
              <a:lnSpc>
                <a:spcPct val="150000"/>
              </a:lnSpc>
            </a:pPr>
            <a:r>
              <a:rPr lang="en-US" altLang="ko-KR" b="1" dirty="0" smtClean="0"/>
              <a:t>Cross-checked </a:t>
            </a:r>
            <a:r>
              <a:rPr lang="en-US" altLang="ko-KR" b="1" dirty="0" smtClean="0"/>
              <a:t>by </a:t>
            </a:r>
            <a:r>
              <a:rPr lang="en-US" altLang="ko-KR" b="1" dirty="0" err="1" smtClean="0"/>
              <a:t>MediaTek</a:t>
            </a:r>
            <a:r>
              <a:rPr lang="en-US" altLang="ko-KR" b="1" dirty="0" smtClean="0"/>
              <a:t>(JVET-E0114)</a:t>
            </a:r>
            <a:endParaRPr lang="ko-KR" altLang="en-US" sz="1800" dirty="0"/>
          </a:p>
          <a:p>
            <a:pPr>
              <a:lnSpc>
                <a:spcPct val="150000"/>
              </a:lnSpc>
            </a:pPr>
            <a:endParaRPr lang="ko-KR" altLang="en-US" sz="1800" dirty="0" smtClean="0"/>
          </a:p>
        </p:txBody>
      </p:sp>
      <p:sp>
        <p:nvSpPr>
          <p:cNvPr id="5124" name="슬라이드 번호 개체 틀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8C119A80-9E49-4ABF-9904-B0A47FB9F968}" type="slidenum">
              <a:rPr lang="ko-KR" altLang="en-US" smtClean="0">
                <a:latin typeface="Times New Roman" pitchFamily="18" charset="0"/>
              </a:rPr>
              <a:pPr eaLnBrk="1" hangingPunct="1"/>
              <a:t>2</a:t>
            </a:fld>
            <a:endParaRPr lang="ko-KR" altLang="en-US" smtClean="0">
              <a:latin typeface="Times New Roman" pitchFamily="18" charset="0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7693875"/>
              </p:ext>
            </p:extLst>
          </p:nvPr>
        </p:nvGraphicFramePr>
        <p:xfrm>
          <a:off x="992560" y="3429000"/>
          <a:ext cx="7927900" cy="9734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81975"/>
                <a:gridCol w="1981975"/>
                <a:gridCol w="1981975"/>
                <a:gridCol w="1981975"/>
              </a:tblGrid>
              <a:tr h="270558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  <a:r>
                        <a:rPr lang="en-US" altLang="ko-KR" sz="14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Intra main10</a:t>
                      </a:r>
                      <a:endParaRPr lang="ko-KR" alt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97846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78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Method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-0.54%</a:t>
                      </a:r>
                    </a:p>
                  </a:txBody>
                  <a:tcPr marL="9525" marR="9525" marT="9525" marB="0" anchor="ctr"/>
                </a:tc>
              </a:tr>
              <a:tr h="1978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Method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-0.34%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6996631"/>
              </p:ext>
            </p:extLst>
          </p:nvPr>
        </p:nvGraphicFramePr>
        <p:xfrm>
          <a:off x="992560" y="4531216"/>
          <a:ext cx="7927900" cy="9734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81975"/>
                <a:gridCol w="1981975"/>
                <a:gridCol w="1981975"/>
                <a:gridCol w="1981975"/>
              </a:tblGrid>
              <a:tr h="269918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Random</a:t>
                      </a:r>
                      <a:r>
                        <a:rPr lang="en-US" altLang="ko-KR" sz="14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access main10</a:t>
                      </a:r>
                      <a:endParaRPr lang="ko-KR" alt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203972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3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Method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-0.59%</a:t>
                      </a:r>
                    </a:p>
                  </a:txBody>
                  <a:tcPr marL="9525" marR="9525" marT="9525" marB="0" anchor="ctr"/>
                </a:tc>
              </a:tr>
              <a:tr h="2142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Method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-0.50%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Current status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72480" y="692696"/>
            <a:ext cx="8994204" cy="532859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JEM-4.0 </a:t>
            </a:r>
          </a:p>
          <a:p>
            <a:pPr lvl="1"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NSST index</a:t>
            </a:r>
          </a:p>
          <a:p>
            <a:pPr lvl="2"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Signaled in Intra CU when the number of nonzero </a:t>
            </a:r>
            <a:r>
              <a:rPr lang="en-US" altLang="en-US" b="1" dirty="0" err="1" smtClean="0">
                <a:ea typeface="돋움" pitchFamily="50" charset="-127"/>
              </a:rPr>
              <a:t>Coeff</a:t>
            </a:r>
            <a:r>
              <a:rPr lang="en-US" altLang="en-US" b="1" dirty="0" smtClean="0">
                <a:ea typeface="돋움" pitchFamily="50" charset="-127"/>
              </a:rPr>
              <a:t>. &gt; Threshold </a:t>
            </a:r>
          </a:p>
          <a:p>
            <a:pPr lvl="2"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Signaled each </a:t>
            </a:r>
            <a:r>
              <a:rPr lang="en-US" altLang="en-US" b="1" dirty="0" err="1" smtClean="0">
                <a:ea typeface="돋움" pitchFamily="50" charset="-127"/>
              </a:rPr>
              <a:t>Luma</a:t>
            </a:r>
            <a:r>
              <a:rPr lang="en-US" altLang="en-US" b="1" dirty="0" smtClean="0">
                <a:ea typeface="돋움" pitchFamily="50" charset="-127"/>
              </a:rPr>
              <a:t> &amp; Chroma in I-Slice  and signaled only </a:t>
            </a:r>
            <a:r>
              <a:rPr lang="en-US" altLang="en-US" b="1" dirty="0" err="1" smtClean="0">
                <a:ea typeface="돋움" pitchFamily="50" charset="-127"/>
              </a:rPr>
              <a:t>Luma</a:t>
            </a:r>
            <a:r>
              <a:rPr lang="en-US" altLang="en-US" b="1" dirty="0" smtClean="0">
                <a:ea typeface="돋움" pitchFamily="50" charset="-127"/>
              </a:rPr>
              <a:t> in B-Slice</a:t>
            </a:r>
          </a:p>
          <a:p>
            <a:pPr lvl="1"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NSST kernel </a:t>
            </a:r>
          </a:p>
          <a:p>
            <a:pPr lvl="2"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35 x 3 NSST kernel for both 4x4 and 8x8</a:t>
            </a:r>
          </a:p>
          <a:p>
            <a:pPr lvl="2"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Derived from NSST index and intra mode</a:t>
            </a:r>
          </a:p>
          <a:p>
            <a:pPr lvl="1"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NSST </a:t>
            </a:r>
            <a:r>
              <a:rPr lang="en-US" altLang="en-US" b="1" dirty="0">
                <a:ea typeface="돋움" pitchFamily="50" charset="-127"/>
              </a:rPr>
              <a:t>kernel </a:t>
            </a:r>
            <a:r>
              <a:rPr lang="en-US" altLang="en-US" b="1" dirty="0" smtClean="0">
                <a:ea typeface="돋움" pitchFamily="50" charset="-127"/>
              </a:rPr>
              <a:t>Size</a:t>
            </a:r>
          </a:p>
          <a:p>
            <a:pPr lvl="2"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Fixed size of kernel is applied depend on block size</a:t>
            </a:r>
          </a:p>
          <a:p>
            <a:pPr lvl="2"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NSST is applied on Top-left region under 8x8 </a:t>
            </a:r>
            <a:endParaRPr lang="en-US" altLang="en-US" b="1" dirty="0">
              <a:ea typeface="돋움" pitchFamily="50" charset="-127"/>
            </a:endParaRPr>
          </a:p>
          <a:p>
            <a:pPr marL="457200" lvl="1" indent="0">
              <a:lnSpc>
                <a:spcPct val="150000"/>
              </a:lnSpc>
              <a:buNone/>
            </a:pPr>
            <a:endParaRPr lang="en-US" altLang="en-US" sz="2000" b="1" dirty="0">
              <a:ea typeface="돋움" pitchFamily="50" charset="-127"/>
            </a:endParaRPr>
          </a:p>
          <a:p>
            <a:pPr lvl="1">
              <a:lnSpc>
                <a:spcPct val="150000"/>
              </a:lnSpc>
            </a:pPr>
            <a:endParaRPr lang="en-US" altLang="ko-KR" sz="1600" dirty="0"/>
          </a:p>
          <a:p>
            <a:pPr lvl="1">
              <a:lnSpc>
                <a:spcPct val="150000"/>
              </a:lnSpc>
            </a:pPr>
            <a:endParaRPr lang="ko-KR" altLang="en-US" sz="1600" dirty="0"/>
          </a:p>
          <a:p>
            <a:pPr>
              <a:lnSpc>
                <a:spcPct val="150000"/>
              </a:lnSpc>
            </a:pPr>
            <a:endParaRPr lang="ko-KR" altLang="en-US" sz="18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7550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72480" y="692696"/>
            <a:ext cx="8994204" cy="532859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en-US" b="1" dirty="0">
                <a:ea typeface="돋움" pitchFamily="50" charset="-127"/>
              </a:rPr>
              <a:t>Signal a flag for decide NSST kernel size </a:t>
            </a:r>
          </a:p>
          <a:p>
            <a:pPr lvl="1">
              <a:lnSpc>
                <a:spcPct val="150000"/>
              </a:lnSpc>
            </a:pPr>
            <a:r>
              <a:rPr lang="en-US" altLang="en-US" sz="1600" b="1" dirty="0">
                <a:ea typeface="돋움" pitchFamily="50" charset="-127"/>
              </a:rPr>
              <a:t>Block size &gt; 8x8  &amp;&amp; NSST kernel </a:t>
            </a:r>
            <a:r>
              <a:rPr lang="en-US" altLang="en-US" sz="1600" b="1" dirty="0" smtClean="0">
                <a:ea typeface="돋움" pitchFamily="50" charset="-127"/>
              </a:rPr>
              <a:t>index != 0</a:t>
            </a:r>
          </a:p>
          <a:p>
            <a:pPr lvl="1">
              <a:lnSpc>
                <a:spcPct val="150000"/>
              </a:lnSpc>
            </a:pPr>
            <a:endParaRPr lang="en-US" altLang="en-US" sz="1600" b="1" dirty="0">
              <a:ea typeface="돋움" pitchFamily="50" charset="-127"/>
            </a:endParaRPr>
          </a:p>
          <a:p>
            <a:pPr lvl="1">
              <a:lnSpc>
                <a:spcPct val="150000"/>
              </a:lnSpc>
            </a:pPr>
            <a:endParaRPr lang="en-US" altLang="en-US" sz="1600" b="1" dirty="0" smtClean="0">
              <a:ea typeface="돋움" pitchFamily="50" charset="-127"/>
            </a:endParaRPr>
          </a:p>
          <a:p>
            <a:pPr lvl="1">
              <a:lnSpc>
                <a:spcPct val="150000"/>
              </a:lnSpc>
            </a:pPr>
            <a:endParaRPr lang="en-US" altLang="en-US" sz="1600" b="1" dirty="0">
              <a:ea typeface="돋움" pitchFamily="50" charset="-127"/>
            </a:endParaRPr>
          </a:p>
          <a:p>
            <a:pPr lvl="1">
              <a:lnSpc>
                <a:spcPct val="150000"/>
              </a:lnSpc>
            </a:pPr>
            <a:endParaRPr lang="en-US" altLang="en-US" sz="1600" b="1" dirty="0" smtClean="0">
              <a:ea typeface="돋움" pitchFamily="50" charset="-127"/>
            </a:endParaRPr>
          </a:p>
          <a:p>
            <a:pPr lvl="1">
              <a:lnSpc>
                <a:spcPct val="150000"/>
              </a:lnSpc>
            </a:pPr>
            <a:endParaRPr lang="en-US" altLang="en-US" sz="1600" b="1" dirty="0">
              <a:ea typeface="돋움" pitchFamily="50" charset="-127"/>
            </a:endParaRPr>
          </a:p>
          <a:p>
            <a:pPr marL="457200" lvl="1" indent="0">
              <a:lnSpc>
                <a:spcPct val="150000"/>
              </a:lnSpc>
              <a:buNone/>
            </a:pPr>
            <a:r>
              <a:rPr lang="en-US" altLang="en-US" sz="2000" b="1" dirty="0">
                <a:ea typeface="돋움" pitchFamily="50" charset="-127"/>
              </a:rPr>
              <a:t> </a:t>
            </a:r>
          </a:p>
          <a:p>
            <a:pPr lvl="1">
              <a:lnSpc>
                <a:spcPct val="150000"/>
              </a:lnSpc>
            </a:pPr>
            <a:endParaRPr lang="en-US" altLang="ko-KR" sz="1600" dirty="0"/>
          </a:p>
          <a:p>
            <a:pPr lvl="1">
              <a:lnSpc>
                <a:spcPct val="150000"/>
              </a:lnSpc>
            </a:pPr>
            <a:endParaRPr lang="ko-KR" altLang="en-US" sz="1600" dirty="0"/>
          </a:p>
          <a:p>
            <a:pPr>
              <a:lnSpc>
                <a:spcPct val="150000"/>
              </a:lnSpc>
            </a:pPr>
            <a:endParaRPr lang="ko-KR" altLang="en-US" sz="18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" y="1667097"/>
            <a:ext cx="5979964" cy="4597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46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33078" y="692696"/>
            <a:ext cx="8994204" cy="532859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Select efficient kernel size for only </a:t>
            </a:r>
            <a:r>
              <a:rPr lang="en-US" altLang="en-US" b="1" dirty="0" err="1" smtClean="0">
                <a:ea typeface="돋움" pitchFamily="50" charset="-127"/>
              </a:rPr>
              <a:t>Luma</a:t>
            </a:r>
            <a:endParaRPr lang="en-US" altLang="en-US" b="1" dirty="0" smtClean="0">
              <a:ea typeface="돋움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Signal </a:t>
            </a:r>
            <a:r>
              <a:rPr lang="en-US" altLang="en-US" b="1" dirty="0">
                <a:ea typeface="돋움" pitchFamily="50" charset="-127"/>
              </a:rPr>
              <a:t>a flag </a:t>
            </a:r>
            <a:r>
              <a:rPr lang="en-US" altLang="en-US" b="1" dirty="0" smtClean="0">
                <a:ea typeface="돋움" pitchFamily="50" charset="-127"/>
              </a:rPr>
              <a:t>to decide </a:t>
            </a:r>
            <a:r>
              <a:rPr lang="en-US" altLang="en-US" b="1" dirty="0">
                <a:ea typeface="돋움" pitchFamily="50" charset="-127"/>
              </a:rPr>
              <a:t>NSST kernel size </a:t>
            </a:r>
          </a:p>
          <a:p>
            <a:pPr lvl="1">
              <a:lnSpc>
                <a:spcPct val="150000"/>
              </a:lnSpc>
            </a:pPr>
            <a:r>
              <a:rPr lang="en-US" altLang="en-US" sz="1600" b="1" dirty="0">
                <a:ea typeface="돋움" pitchFamily="50" charset="-127"/>
              </a:rPr>
              <a:t>Block size &gt; 8x8  &amp;&amp; NSST kernel </a:t>
            </a:r>
            <a:r>
              <a:rPr lang="en-US" altLang="en-US" sz="1600" b="1" dirty="0" smtClean="0">
                <a:ea typeface="돋움" pitchFamily="50" charset="-127"/>
              </a:rPr>
              <a:t>index != 0</a:t>
            </a:r>
          </a:p>
          <a:p>
            <a:pPr lvl="1">
              <a:lnSpc>
                <a:spcPct val="150000"/>
              </a:lnSpc>
            </a:pPr>
            <a:r>
              <a:rPr lang="en-US" altLang="en-US" sz="1600" b="1" dirty="0" smtClean="0">
                <a:ea typeface="돋움" pitchFamily="50" charset="-127"/>
              </a:rPr>
              <a:t>Signaling</a:t>
            </a:r>
            <a:endParaRPr lang="en-US" altLang="en-US" sz="1600" b="1" dirty="0">
              <a:ea typeface="돋움" pitchFamily="50" charset="-127"/>
            </a:endParaRPr>
          </a:p>
          <a:p>
            <a:pPr lvl="1">
              <a:lnSpc>
                <a:spcPct val="150000"/>
              </a:lnSpc>
            </a:pPr>
            <a:endParaRPr lang="en-US" altLang="en-US" sz="1600" b="1" dirty="0" smtClean="0">
              <a:ea typeface="돋움" pitchFamily="50" charset="-127"/>
            </a:endParaRPr>
          </a:p>
          <a:p>
            <a:pPr lvl="1">
              <a:lnSpc>
                <a:spcPct val="150000"/>
              </a:lnSpc>
            </a:pPr>
            <a:endParaRPr lang="en-US" altLang="en-US" sz="1600" b="1" dirty="0">
              <a:ea typeface="돋움" pitchFamily="50" charset="-127"/>
            </a:endParaRPr>
          </a:p>
          <a:p>
            <a:pPr lvl="1">
              <a:lnSpc>
                <a:spcPct val="150000"/>
              </a:lnSpc>
            </a:pPr>
            <a:endParaRPr lang="en-US" altLang="en-US" sz="1600" b="1" dirty="0" smtClean="0">
              <a:ea typeface="돋움" pitchFamily="50" charset="-127"/>
            </a:endParaRPr>
          </a:p>
          <a:p>
            <a:pPr marL="457200" lvl="1" indent="0">
              <a:lnSpc>
                <a:spcPct val="150000"/>
              </a:lnSpc>
              <a:buNone/>
            </a:pPr>
            <a:endParaRPr lang="en-US" altLang="en-US" sz="2000" b="1" dirty="0">
              <a:ea typeface="돋움" pitchFamily="50" charset="-127"/>
            </a:endParaRPr>
          </a:p>
          <a:p>
            <a:pPr lvl="1">
              <a:lnSpc>
                <a:spcPct val="150000"/>
              </a:lnSpc>
            </a:pPr>
            <a:endParaRPr lang="en-US" altLang="ko-KR" sz="1600" dirty="0"/>
          </a:p>
          <a:p>
            <a:pPr lvl="1">
              <a:lnSpc>
                <a:spcPct val="150000"/>
              </a:lnSpc>
            </a:pPr>
            <a:endParaRPr lang="ko-KR" altLang="en-US" sz="1600" dirty="0"/>
          </a:p>
          <a:p>
            <a:pPr>
              <a:lnSpc>
                <a:spcPct val="150000"/>
              </a:lnSpc>
            </a:pPr>
            <a:endParaRPr lang="ko-KR" altLang="en-US" sz="18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7336729"/>
              </p:ext>
            </p:extLst>
          </p:nvPr>
        </p:nvGraphicFramePr>
        <p:xfrm>
          <a:off x="920552" y="2708920"/>
          <a:ext cx="8277635" cy="1080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55527"/>
                <a:gridCol w="1655527"/>
                <a:gridCol w="1655527"/>
                <a:gridCol w="1655527"/>
                <a:gridCol w="1655527"/>
              </a:tblGrid>
              <a:tr h="360040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I-Slice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B-Slice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Luma</a:t>
                      </a:r>
                      <a:r>
                        <a:rPr lang="en-US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Chroma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Luma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Chroma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Flag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Signal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Signal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380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0248" y="692697"/>
            <a:ext cx="8994204" cy="532859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Select efficient kernel size for </a:t>
            </a:r>
            <a:r>
              <a:rPr lang="en-US" altLang="en-US" b="1" dirty="0" err="1" smtClean="0">
                <a:ea typeface="돋움" pitchFamily="50" charset="-127"/>
              </a:rPr>
              <a:t>Luma</a:t>
            </a:r>
            <a:r>
              <a:rPr lang="en-US" altLang="en-US" b="1" dirty="0" smtClean="0">
                <a:ea typeface="돋움" pitchFamily="50" charset="-127"/>
              </a:rPr>
              <a:t> and Chroma</a:t>
            </a:r>
          </a:p>
          <a:p>
            <a:pPr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Signal a flag to decide NSST kernel size </a:t>
            </a:r>
          </a:p>
          <a:p>
            <a:pPr lvl="1">
              <a:lnSpc>
                <a:spcPct val="150000"/>
              </a:lnSpc>
            </a:pPr>
            <a:r>
              <a:rPr lang="en-US" altLang="en-US" sz="1600" b="1" dirty="0" smtClean="0">
                <a:ea typeface="돋움" pitchFamily="50" charset="-127"/>
              </a:rPr>
              <a:t>Block size &gt; 8x8  &amp;&amp; NSST kernel index != 0</a:t>
            </a:r>
          </a:p>
          <a:p>
            <a:pPr lvl="1">
              <a:lnSpc>
                <a:spcPct val="150000"/>
              </a:lnSpc>
            </a:pPr>
            <a:r>
              <a:rPr lang="en-US" altLang="en-US" sz="1600" b="1" dirty="0" smtClean="0">
                <a:ea typeface="돋움" pitchFamily="50" charset="-127"/>
              </a:rPr>
              <a:t>Signaling</a:t>
            </a:r>
          </a:p>
          <a:p>
            <a:pPr lvl="1">
              <a:lnSpc>
                <a:spcPct val="150000"/>
              </a:lnSpc>
            </a:pPr>
            <a:endParaRPr lang="en-US" altLang="en-US" sz="1600" b="1" dirty="0">
              <a:ea typeface="돋움" pitchFamily="50" charset="-127"/>
            </a:endParaRPr>
          </a:p>
          <a:p>
            <a:pPr lvl="1">
              <a:lnSpc>
                <a:spcPct val="150000"/>
              </a:lnSpc>
            </a:pPr>
            <a:endParaRPr lang="en-US" altLang="en-US" sz="1600" b="1" dirty="0" smtClean="0">
              <a:ea typeface="돋움" pitchFamily="50" charset="-127"/>
            </a:endParaRPr>
          </a:p>
          <a:p>
            <a:pPr lvl="1">
              <a:lnSpc>
                <a:spcPct val="150000"/>
              </a:lnSpc>
            </a:pPr>
            <a:endParaRPr lang="en-US" altLang="en-US" sz="1600" b="1" dirty="0">
              <a:ea typeface="돋움" pitchFamily="50" charset="-127"/>
            </a:endParaRPr>
          </a:p>
          <a:p>
            <a:pPr lvl="1">
              <a:lnSpc>
                <a:spcPct val="150000"/>
              </a:lnSpc>
            </a:pPr>
            <a:endParaRPr lang="en-US" altLang="en-US" sz="1600" b="1" dirty="0" smtClean="0">
              <a:ea typeface="돋움" pitchFamily="50" charset="-127"/>
            </a:endParaRPr>
          </a:p>
          <a:p>
            <a:pPr lvl="1">
              <a:lnSpc>
                <a:spcPct val="150000"/>
              </a:lnSpc>
            </a:pPr>
            <a:endParaRPr lang="en-US" altLang="en-US" sz="2000" b="1" dirty="0" smtClean="0">
              <a:ea typeface="돋움" pitchFamily="50" charset="-127"/>
            </a:endParaRPr>
          </a:p>
          <a:p>
            <a:pPr marL="457200" lvl="1" indent="0">
              <a:lnSpc>
                <a:spcPct val="150000"/>
              </a:lnSpc>
              <a:buNone/>
            </a:pPr>
            <a:r>
              <a:rPr lang="en-US" altLang="en-US" sz="2000" b="1" dirty="0" smtClean="0">
                <a:ea typeface="돋움" pitchFamily="50" charset="-127"/>
              </a:rPr>
              <a:t> </a:t>
            </a:r>
            <a:endParaRPr lang="en-US" altLang="en-US" sz="2000" b="1" dirty="0">
              <a:ea typeface="돋움" pitchFamily="50" charset="-127"/>
            </a:endParaRPr>
          </a:p>
          <a:p>
            <a:pPr lvl="1">
              <a:lnSpc>
                <a:spcPct val="150000"/>
              </a:lnSpc>
            </a:pPr>
            <a:endParaRPr lang="en-US" altLang="ko-KR" sz="1600" dirty="0" smtClean="0"/>
          </a:p>
          <a:p>
            <a:pPr lvl="1">
              <a:lnSpc>
                <a:spcPct val="150000"/>
              </a:lnSpc>
            </a:pPr>
            <a:endParaRPr lang="ko-KR" altLang="en-US" sz="1600" dirty="0"/>
          </a:p>
          <a:p>
            <a:pPr marL="0" indent="0">
              <a:lnSpc>
                <a:spcPct val="150000"/>
              </a:lnSpc>
              <a:buNone/>
            </a:pPr>
            <a:endParaRPr lang="ko-KR" altLang="en-US" sz="18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6</a:t>
            </a:fld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913517"/>
              </p:ext>
            </p:extLst>
          </p:nvPr>
        </p:nvGraphicFramePr>
        <p:xfrm>
          <a:off x="920552" y="2708920"/>
          <a:ext cx="8277635" cy="1217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55527"/>
                <a:gridCol w="1655527"/>
                <a:gridCol w="1655527"/>
                <a:gridCol w="1655527"/>
                <a:gridCol w="1655527"/>
              </a:tblGrid>
              <a:tr h="360040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I-Slice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B-Slice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Luma</a:t>
                      </a:r>
                      <a:r>
                        <a:rPr lang="en-US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Chroma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Luma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Chroma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Flag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Signal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Signal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Signal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Derived form </a:t>
                      </a:r>
                      <a:r>
                        <a:rPr lang="en-US" altLang="ko-KR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Luma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525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7</a:t>
            </a:fld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1400140"/>
              </p:ext>
            </p:extLst>
          </p:nvPr>
        </p:nvGraphicFramePr>
        <p:xfrm>
          <a:off x="272480" y="1262239"/>
          <a:ext cx="9433048" cy="2230379"/>
        </p:xfrm>
        <a:graphic>
          <a:graphicData uri="http://schemas.openxmlformats.org/drawingml/2006/table">
            <a:tbl>
              <a:tblPr/>
              <a:tblGrid>
                <a:gridCol w="1974266"/>
                <a:gridCol w="1410190"/>
                <a:gridCol w="1872128"/>
                <a:gridCol w="1582838"/>
                <a:gridCol w="1297482"/>
                <a:gridCol w="1296144"/>
              </a:tblGrid>
              <a:tr h="174155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Method 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9417552"/>
              </p:ext>
            </p:extLst>
          </p:nvPr>
        </p:nvGraphicFramePr>
        <p:xfrm>
          <a:off x="272480" y="3926535"/>
          <a:ext cx="9433048" cy="2230379"/>
        </p:xfrm>
        <a:graphic>
          <a:graphicData uri="http://schemas.openxmlformats.org/drawingml/2006/table">
            <a:tbl>
              <a:tblPr/>
              <a:tblGrid>
                <a:gridCol w="1974266"/>
                <a:gridCol w="1410190"/>
                <a:gridCol w="1872128"/>
                <a:gridCol w="1582838"/>
                <a:gridCol w="1297482"/>
                <a:gridCol w="1296144"/>
              </a:tblGrid>
              <a:tr h="174155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Method 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EncT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8994204" cy="532859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All intra main10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71780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8</a:t>
            </a:fld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2328442"/>
              </p:ext>
            </p:extLst>
          </p:nvPr>
        </p:nvGraphicFramePr>
        <p:xfrm>
          <a:off x="272480" y="1262239"/>
          <a:ext cx="9433048" cy="2230379"/>
        </p:xfrm>
        <a:graphic>
          <a:graphicData uri="http://schemas.openxmlformats.org/drawingml/2006/table">
            <a:tbl>
              <a:tblPr/>
              <a:tblGrid>
                <a:gridCol w="1974266"/>
                <a:gridCol w="1410190"/>
                <a:gridCol w="1872128"/>
                <a:gridCol w="1582838"/>
                <a:gridCol w="1297482"/>
                <a:gridCol w="1296144"/>
              </a:tblGrid>
              <a:tr h="174155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Method 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6332856"/>
              </p:ext>
            </p:extLst>
          </p:nvPr>
        </p:nvGraphicFramePr>
        <p:xfrm>
          <a:off x="272480" y="3926535"/>
          <a:ext cx="9433048" cy="2230379"/>
        </p:xfrm>
        <a:graphic>
          <a:graphicData uri="http://schemas.openxmlformats.org/drawingml/2006/table">
            <a:tbl>
              <a:tblPr/>
              <a:tblGrid>
                <a:gridCol w="1974266"/>
                <a:gridCol w="1410190"/>
                <a:gridCol w="1872128"/>
                <a:gridCol w="1582838"/>
                <a:gridCol w="1297482"/>
                <a:gridCol w="1296144"/>
              </a:tblGrid>
              <a:tr h="174155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Method 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EncT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8994204" cy="532859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Random access main10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92579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44488" y="692696"/>
            <a:ext cx="8994204" cy="532859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sz="2400" b="1" dirty="0" smtClean="0"/>
              <a:t>NSST kernel size portion in over 8x8 blocks</a:t>
            </a:r>
          </a:p>
          <a:p>
            <a:pPr lvl="1">
              <a:lnSpc>
                <a:spcPct val="150000"/>
              </a:lnSpc>
            </a:pPr>
            <a:r>
              <a:rPr lang="en-US" altLang="ko-KR" sz="1600" b="1" dirty="0" smtClean="0"/>
              <a:t>4x4 NSST kernel is more efficient in some case over 8x8 blocks</a:t>
            </a:r>
          </a:p>
          <a:p>
            <a:pPr marL="457200" lvl="1" indent="0">
              <a:lnSpc>
                <a:spcPct val="150000"/>
              </a:lnSpc>
              <a:buNone/>
            </a:pPr>
            <a:endParaRPr lang="ko-KR" altLang="en-US" sz="2000" b="1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9</a:t>
            </a:fld>
            <a:endParaRPr lang="ko-KR" altLang="en-US"/>
          </a:p>
        </p:txBody>
      </p:sp>
      <p:pic>
        <p:nvPicPr>
          <p:cNvPr id="9" name="그림 8" descr="화면 캡처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7" y="1954194"/>
            <a:ext cx="9906000" cy="404662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753200" y="6084004"/>
            <a:ext cx="3185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Cactus (qp22 / All intra CTC.)</a:t>
            </a:r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19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1_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3408</TotalTime>
  <Words>863</Words>
  <Application>Microsoft Office PowerPoint</Application>
  <PresentationFormat>A4 용지(210x297mm)</PresentationFormat>
  <Paragraphs>349</Paragraphs>
  <Slides>10</Slides>
  <Notes>10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10</vt:i4>
      </vt:variant>
    </vt:vector>
  </HeadingPairs>
  <TitlesOfParts>
    <vt:vector size="18" baseType="lpstr">
      <vt:lpstr>굴림</vt:lpstr>
      <vt:lpstr>돋움</vt:lpstr>
      <vt:lpstr>맑은 고딕</vt:lpstr>
      <vt:lpstr>Arial</vt:lpstr>
      <vt:lpstr>Times New Roman</vt:lpstr>
      <vt:lpstr>Wingdings</vt:lpstr>
      <vt:lpstr>blank</vt:lpstr>
      <vt:lpstr>디자인 사용자 지정</vt:lpstr>
      <vt:lpstr>PowerPoint 프레젠테이션</vt:lpstr>
      <vt:lpstr>Summary</vt:lpstr>
      <vt:lpstr>Current status</vt:lpstr>
      <vt:lpstr>Proposal </vt:lpstr>
      <vt:lpstr>Proposed method2</vt:lpstr>
      <vt:lpstr>Proposed method1</vt:lpstr>
      <vt:lpstr>Experimental results</vt:lpstr>
      <vt:lpstr>Experimental results</vt:lpstr>
      <vt:lpstr>PowerPoint 프레젠테이션</vt:lpstr>
      <vt:lpstr>Conclusion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남정학/선임연구원/차세대표준(연)ABM팀</dc:creator>
  <cp:lastModifiedBy>장형문/주임연구원〉차세대표준(연)ABM팀(hyeongmoon.jang@lge.com)</cp:lastModifiedBy>
  <cp:revision>116</cp:revision>
  <cp:lastPrinted>2016-05-23T10:38:25Z</cp:lastPrinted>
  <dcterms:created xsi:type="dcterms:W3CDTF">2016-05-18T05:14:42Z</dcterms:created>
  <dcterms:modified xsi:type="dcterms:W3CDTF">2017-01-13T06:41:00Z</dcterms:modified>
</cp:coreProperties>
</file>