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9"/>
  </p:notesMasterIdLst>
  <p:handoutMasterIdLst>
    <p:handoutMasterId r:id="rId10"/>
  </p:handoutMasterIdLst>
  <p:sldIdLst>
    <p:sldId id="402" r:id="rId3"/>
    <p:sldId id="403" r:id="rId4"/>
    <p:sldId id="405" r:id="rId5"/>
    <p:sldId id="406" r:id="rId6"/>
    <p:sldId id="404" r:id="rId7"/>
    <p:sldId id="407" r:id="rId8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5" autoAdjust="0"/>
    <p:restoredTop sz="89631" autoAdjust="0"/>
  </p:normalViewPr>
  <p:slideViewPr>
    <p:cSldViewPr>
      <p:cViewPr varScale="1">
        <p:scale>
          <a:sx n="104" d="100"/>
          <a:sy n="104" d="100"/>
        </p:scale>
        <p:origin x="1614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372" y="-10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BE3A46B-9BB2-4214-826D-94BFFA24AA7B}" type="datetimeFigureOut">
              <a:rPr lang="ko-KR" altLang="en-US"/>
              <a:pPr>
                <a:defRPr/>
              </a:pPr>
              <a:t>2017-01-13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B049C4C-6355-4D6B-8D4B-3CF370438A4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3421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AA19B9C-A4D2-4816-A392-ED02056A79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578446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97545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4275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34920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08551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48394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A19B9C-A4D2-4816-A392-ED02056A79FD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0632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005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C6F46-7018-4B1D-9C9A-B91CA96B720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987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B984-6553-4658-A798-E74981F626B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969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B9D8D-4D48-41C1-8EEC-D4A1FBD8E1D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0712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D2B7F10A-4A37-4BC3-9E4D-9FECE259D24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933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E2F4-26A5-4FE9-98DE-09A9771E15F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123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2617B-5C41-4B86-A2D5-A72C44A059F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5601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44BE6-843C-437F-BB82-59C06A912A7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207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6698-6125-4ADF-A498-4738A3A1A7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4274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5B0E0-9DAB-4B81-BFED-4171C27C5BF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860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04111-6DBC-4E81-9B6C-7FDCCEC9F06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976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70D5D-BFB1-44C4-AE9C-571225C0372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7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1027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27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A54C6B1-0FD8-443F-8D90-1392C7FC01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/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Signaling for primary transform and transform skip</a:t>
            </a:r>
            <a:b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</a:b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(JVET-</a:t>
            </a:r>
            <a:r>
              <a:rPr lang="en-US" alt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E</a:t>
            </a:r>
            <a:r>
              <a:rPr lang="en-US" altLang="ko-KR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0037</a:t>
            </a:r>
            <a:r>
              <a:rPr lang="en-US" altLang="en-US" sz="2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)</a:t>
            </a:r>
            <a:endParaRPr lang="en-US" altLang="en-US" sz="2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4470335" y="5378450"/>
            <a:ext cx="9653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Jan 2017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2588" y="5756275"/>
            <a:ext cx="1511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0188" indent="-230188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4102" name="Text Box 29"/>
          <p:cNvSpPr txBox="1">
            <a:spLocks noChangeArrowheads="1"/>
          </p:cNvSpPr>
          <p:nvPr/>
        </p:nvSpPr>
        <p:spPr bwMode="auto">
          <a:xfrm>
            <a:off x="0" y="3714750"/>
            <a:ext cx="9906000" cy="32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 marL="342900" indent="-3429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defTabSz="7620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40000"/>
              </a:spcBef>
            </a:pPr>
            <a:r>
              <a:rPr lang="en-US" altLang="ko-KR" sz="1400" b="1" dirty="0" err="1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Hyeongmoon</a:t>
            </a:r>
            <a:r>
              <a:rPr lang="en-US" altLang="ko-KR" sz="14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Jang (hyeongmoon.jang@lge.com)</a:t>
            </a:r>
            <a:endParaRPr lang="en-US" altLang="ko-KR" sz="1400" b="1" dirty="0"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 bwMode="auto">
          <a:xfrm>
            <a:off x="415925" y="58738"/>
            <a:ext cx="8628063" cy="51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ko-KR" dirty="0" smtClean="0"/>
              <a:t>Summary</a:t>
            </a:r>
            <a:endParaRPr lang="ko-KR" altLang="en-US" dirty="0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 bwMode="auto">
          <a:xfrm>
            <a:off x="415925" y="692150"/>
            <a:ext cx="9433619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1" indent="-342900">
              <a:lnSpc>
                <a:spcPct val="150000"/>
              </a:lnSpc>
              <a:buFontTx/>
              <a:buChar char="•"/>
            </a:pPr>
            <a:r>
              <a:rPr lang="en-US" altLang="en-US" sz="2400" b="1" dirty="0" smtClean="0">
                <a:ea typeface="돋움" pitchFamily="50" charset="-127"/>
              </a:rPr>
              <a:t>Signal </a:t>
            </a:r>
            <a:r>
              <a:rPr lang="en-US" altLang="en-US" sz="2400" b="1" dirty="0" err="1" smtClean="0">
                <a:ea typeface="돋움" pitchFamily="50" charset="-127"/>
              </a:rPr>
              <a:t>emt_cu_flag</a:t>
            </a:r>
            <a:r>
              <a:rPr lang="en-US" altLang="en-US" sz="2400" b="1" dirty="0" smtClean="0">
                <a:ea typeface="돋움" pitchFamily="50" charset="-127"/>
              </a:rPr>
              <a:t> only when transform skip is disabled</a:t>
            </a:r>
            <a:endParaRPr lang="en-US" altLang="en-US" sz="2000" b="1" dirty="0">
              <a:ea typeface="돋움" pitchFamily="50" charset="-127"/>
            </a:endParaRPr>
          </a:p>
          <a:p>
            <a:pPr>
              <a:lnSpc>
                <a:spcPct val="150000"/>
              </a:lnSpc>
            </a:pPr>
            <a:r>
              <a:rPr lang="en-CA" altLang="ko-KR" sz="2400" b="1" dirty="0" smtClean="0"/>
              <a:t>Experimental results</a:t>
            </a:r>
          </a:p>
          <a:p>
            <a:pPr>
              <a:lnSpc>
                <a:spcPct val="150000"/>
              </a:lnSpc>
            </a:pPr>
            <a:endParaRPr lang="en-CA" altLang="ko-KR" sz="2400" b="1" dirty="0" smtClean="0"/>
          </a:p>
          <a:p>
            <a:pPr marL="0" indent="0">
              <a:lnSpc>
                <a:spcPct val="150000"/>
              </a:lnSpc>
              <a:buNone/>
            </a:pPr>
            <a:endParaRPr lang="en-CA" altLang="ko-KR" sz="2400" b="1" dirty="0"/>
          </a:p>
          <a:p>
            <a:pPr lvl="1">
              <a:lnSpc>
                <a:spcPct val="150000"/>
              </a:lnSpc>
            </a:pPr>
            <a:endParaRPr lang="en-CA" altLang="ko-KR" dirty="0" smtClean="0"/>
          </a:p>
          <a:p>
            <a:pPr lvl="1">
              <a:lnSpc>
                <a:spcPct val="150000"/>
              </a:lnSpc>
            </a:pPr>
            <a:endParaRPr lang="en-CA" altLang="ko-KR" dirty="0"/>
          </a:p>
          <a:p>
            <a:pPr lvl="1">
              <a:lnSpc>
                <a:spcPct val="150000"/>
              </a:lnSpc>
            </a:pPr>
            <a:endParaRPr lang="en-CA" altLang="ko-KR" dirty="0" smtClean="0"/>
          </a:p>
          <a:p>
            <a:pPr lvl="1">
              <a:lnSpc>
                <a:spcPct val="150000"/>
              </a:lnSpc>
            </a:pPr>
            <a:endParaRPr lang="en-CA" altLang="ko-KR" dirty="0"/>
          </a:p>
          <a:p>
            <a:pPr>
              <a:lnSpc>
                <a:spcPct val="150000"/>
              </a:lnSpc>
            </a:pPr>
            <a:r>
              <a:rPr lang="en-US" altLang="ko-KR" sz="2400" b="1" dirty="0" smtClean="0"/>
              <a:t>Crosscheck </a:t>
            </a:r>
            <a:endParaRPr lang="en-US" altLang="ko-KR" sz="2400" b="1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ko-KR" dirty="0" smtClean="0"/>
              <a:t>JVET-E0089 </a:t>
            </a:r>
            <a:r>
              <a:rPr lang="en-US" altLang="ko-KR" dirty="0"/>
              <a:t>(by </a:t>
            </a:r>
            <a:r>
              <a:rPr lang="en-US" altLang="ko-KR" dirty="0" smtClean="0"/>
              <a:t>Orange)</a:t>
            </a:r>
            <a:endParaRPr lang="ko-KR" altLang="en-US" dirty="0"/>
          </a:p>
          <a:p>
            <a:pPr>
              <a:lnSpc>
                <a:spcPct val="150000"/>
              </a:lnSpc>
            </a:pPr>
            <a:endParaRPr lang="ko-KR" altLang="en-US" dirty="0" smtClean="0"/>
          </a:p>
        </p:txBody>
      </p:sp>
      <p:sp>
        <p:nvSpPr>
          <p:cNvPr id="5124" name="슬라이드 번호 개체 틀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fld id="{8C119A80-9E49-4ABF-9904-B0A47FB9F968}" type="slidenum">
              <a:rPr lang="ko-KR" altLang="en-US" smtClean="0">
                <a:latin typeface="Times New Roman" pitchFamily="18" charset="0"/>
              </a:rPr>
              <a:pPr eaLnBrk="1" hangingPunct="1"/>
              <a:t>2</a:t>
            </a:fld>
            <a:endParaRPr lang="ko-KR" altLang="en-US" smtClean="0">
              <a:latin typeface="Times New Roman" pitchFamily="18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193646"/>
              </p:ext>
            </p:extLst>
          </p:nvPr>
        </p:nvGraphicFramePr>
        <p:xfrm>
          <a:off x="769516" y="2104859"/>
          <a:ext cx="7920880" cy="11081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0220"/>
                <a:gridCol w="1980220"/>
                <a:gridCol w="1980220"/>
                <a:gridCol w="1980220"/>
              </a:tblGrid>
              <a:tr h="163267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en-US" altLang="ko-KR" sz="16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Intra main10</a:t>
                      </a:r>
                      <a:endParaRPr lang="ko-KR" alt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228876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/>
                </a:tc>
              </a:tr>
              <a:tr h="22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</a:tr>
              <a:tr h="2661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412651"/>
              </p:ext>
            </p:extLst>
          </p:nvPr>
        </p:nvGraphicFramePr>
        <p:xfrm>
          <a:off x="769516" y="3545019"/>
          <a:ext cx="7920880" cy="11081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0220"/>
                <a:gridCol w="1980220"/>
                <a:gridCol w="1980220"/>
                <a:gridCol w="1980220"/>
              </a:tblGrid>
              <a:tr h="163267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</a:t>
                      </a:r>
                      <a:r>
                        <a:rPr lang="en-US" altLang="ko-KR" sz="16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access main10</a:t>
                      </a:r>
                      <a:endParaRPr lang="ko-KR" alt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228876">
                <a:tc>
                  <a:txBody>
                    <a:bodyPr/>
                    <a:lstStyle/>
                    <a:p>
                      <a:pPr algn="ctr" fontAlgn="ctr"/>
                      <a:endParaRPr lang="ko-KR" altLang="en-US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/>
                </a:tc>
              </a:tr>
              <a:tr h="22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</a:tr>
              <a:tr h="2661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JEM-4.0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7"/>
            <a:ext cx="8994204" cy="1872208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en-US" altLang="en-US" sz="2400" b="1" dirty="0">
              <a:ea typeface="돋움" pitchFamily="50" charset="-127"/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en-US" altLang="en-US" dirty="0" smtClean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2000" dirty="0" smtClean="0">
              <a:ea typeface="돋움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08" y="2447741"/>
            <a:ext cx="8634164" cy="3861579"/>
          </a:xfrm>
          <a:prstGeom prst="rect">
            <a:avLst/>
          </a:prstGeo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416496" y="692696"/>
            <a:ext cx="8994204" cy="5328591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 marL="742950" indent="-28575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80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 marL="1143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 marL="1600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4pPr>
            <a:lvl5pPr marL="20574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2400" b="1" kern="0" dirty="0" smtClean="0">
                <a:ea typeface="돋움" pitchFamily="50" charset="-127"/>
              </a:rPr>
              <a:t>Redundant syntax signaling</a:t>
            </a: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209699"/>
              </p:ext>
            </p:extLst>
          </p:nvPr>
        </p:nvGraphicFramePr>
        <p:xfrm>
          <a:off x="776536" y="1335222"/>
          <a:ext cx="8634164" cy="10288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8541"/>
                <a:gridCol w="2158541"/>
                <a:gridCol w="2158541"/>
                <a:gridCol w="2158541"/>
              </a:tblGrid>
              <a:tr h="35828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 Skip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Emt_cu_flag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Emt_tu_idx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Apply EMT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51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</a:t>
                      </a:r>
                      <a:endParaRPr lang="ko-KR" altLang="en-US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Signal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EMT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051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Depend on flag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31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2400" b="1" dirty="0">
                <a:ea typeface="돋움" pitchFamily="50" charset="-127"/>
              </a:rPr>
              <a:t>Signal </a:t>
            </a:r>
            <a:r>
              <a:rPr lang="en-US" altLang="en-US" sz="2400" b="1" dirty="0" err="1">
                <a:ea typeface="돋움" pitchFamily="50" charset="-127"/>
              </a:rPr>
              <a:t>emt_cu_flag</a:t>
            </a:r>
            <a:r>
              <a:rPr lang="en-US" altLang="en-US" sz="2400" b="1" dirty="0">
                <a:ea typeface="돋움" pitchFamily="50" charset="-127"/>
              </a:rPr>
              <a:t> only when transform skip is disabled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altLang="en-US" dirty="0">
              <a:ea typeface="돋움" pitchFamily="50" charset="-127"/>
            </a:endParaRPr>
          </a:p>
          <a:p>
            <a:pPr lvl="1">
              <a:lnSpc>
                <a:spcPct val="150000"/>
              </a:lnSpc>
            </a:pPr>
            <a:endParaRPr lang="en-US" altLang="en-US" sz="2000" dirty="0">
              <a:ea typeface="돋움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endParaRPr lang="ko-KR" altLang="en-US" dirty="0"/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13" y="2456149"/>
            <a:ext cx="8850188" cy="3853171"/>
          </a:xfrm>
          <a:prstGeom prst="rect">
            <a:avLst/>
          </a:prstGeom>
        </p:spPr>
      </p:pic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226190"/>
              </p:ext>
            </p:extLst>
          </p:nvPr>
        </p:nvGraphicFramePr>
        <p:xfrm>
          <a:off x="776536" y="1340768"/>
          <a:ext cx="8634164" cy="10288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8541"/>
                <a:gridCol w="2158541"/>
                <a:gridCol w="2158541"/>
                <a:gridCol w="2158541"/>
              </a:tblGrid>
              <a:tr h="35828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 Skip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Emt_cu_flag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Emt_tu_idx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Apply EMT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51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r>
                        <a:rPr lang="en-US" altLang="ko-KR" sz="1600" b="1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Signal</a:t>
                      </a:r>
                      <a:endParaRPr lang="ko-KR" altLang="en-US" sz="16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Signal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EMT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051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Depend on flag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52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9980"/>
              </p:ext>
            </p:extLst>
          </p:nvPr>
        </p:nvGraphicFramePr>
        <p:xfrm>
          <a:off x="272480" y="1046215"/>
          <a:ext cx="9433048" cy="2454793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All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 Intra main10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250873"/>
              </p:ext>
            </p:extLst>
          </p:nvPr>
        </p:nvGraphicFramePr>
        <p:xfrm>
          <a:off x="272480" y="3710511"/>
          <a:ext cx="9433048" cy="2454793"/>
        </p:xfrm>
        <a:graphic>
          <a:graphicData uri="http://schemas.openxmlformats.org/drawingml/2006/table">
            <a:tbl>
              <a:tblPr/>
              <a:tblGrid>
                <a:gridCol w="1974266"/>
                <a:gridCol w="1410190"/>
                <a:gridCol w="1872128"/>
                <a:gridCol w="1582838"/>
                <a:gridCol w="1297482"/>
                <a:gridCol w="1296144"/>
              </a:tblGrid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 main10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78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3285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ea typeface="돋움" pitchFamily="50" charset="-127"/>
              </a:rPr>
              <a:t>Recommendation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-"/>
            </a:pPr>
            <a:r>
              <a:rPr lang="en-US" altLang="ko-KR" dirty="0" smtClean="0">
                <a:ea typeface="돋움" pitchFamily="50" charset="-127"/>
              </a:rPr>
              <a:t>Signal primary transform on/off flag (</a:t>
            </a:r>
            <a:r>
              <a:rPr lang="en-US" altLang="ko-KR" dirty="0" err="1" smtClean="0">
                <a:ea typeface="돋움" pitchFamily="50" charset="-127"/>
              </a:rPr>
              <a:t>emt_cu_flag</a:t>
            </a:r>
            <a:r>
              <a:rPr lang="en-US" altLang="ko-KR" dirty="0" smtClean="0">
                <a:ea typeface="돋움" pitchFamily="50" charset="-127"/>
              </a:rPr>
              <a:t>) only when transform skip is disabled.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B7F10A-4A37-4BC3-9E4D-9FECE259D24D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01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1358</TotalTime>
  <Words>436</Words>
  <Application>Microsoft Office PowerPoint</Application>
  <PresentationFormat>A4 용지(210x297mm)</PresentationFormat>
  <Paragraphs>204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돋움</vt:lpstr>
      <vt:lpstr>맑은 고딕</vt:lpstr>
      <vt:lpstr>Arial</vt:lpstr>
      <vt:lpstr>Times New Roman</vt:lpstr>
      <vt:lpstr>Wingdings</vt:lpstr>
      <vt:lpstr>blank</vt:lpstr>
      <vt:lpstr>디자인 사용자 지정</vt:lpstr>
      <vt:lpstr>PowerPoint 프레젠테이션</vt:lpstr>
      <vt:lpstr>Summary</vt:lpstr>
      <vt:lpstr>JEM-4.0</vt:lpstr>
      <vt:lpstr>Proposed method</vt:lpstr>
      <vt:lpstr>Experimental results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남정학/선임연구원/차세대표준(연)ABM팀</dc:creator>
  <cp:lastModifiedBy>장형문/주임연구원〉차세대표준(연)ABM팀(hyeongmoon.jang@lge.com)</cp:lastModifiedBy>
  <cp:revision>69</cp:revision>
  <cp:lastPrinted>2016-05-23T10:38:25Z</cp:lastPrinted>
  <dcterms:created xsi:type="dcterms:W3CDTF">2016-05-18T05:14:42Z</dcterms:created>
  <dcterms:modified xsi:type="dcterms:W3CDTF">2017-01-13T05:52:20Z</dcterms:modified>
</cp:coreProperties>
</file>