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61" r:id="rId1"/>
    <p:sldMasterId id="2147483670" r:id="rId2"/>
    <p:sldMasterId id="2147483676" r:id="rId3"/>
  </p:sldMasterIdLst>
  <p:notesMasterIdLst>
    <p:notesMasterId r:id="rId11"/>
  </p:notesMasterIdLst>
  <p:sldIdLst>
    <p:sldId id="268" r:id="rId4"/>
    <p:sldId id="1054" r:id="rId5"/>
    <p:sldId id="1055" r:id="rId6"/>
    <p:sldId id="1059" r:id="rId7"/>
    <p:sldId id="1060" r:id="rId8"/>
    <p:sldId id="1061" r:id="rId9"/>
    <p:sldId id="271" r:id="rId10"/>
  </p:sldIdLst>
  <p:sldSz cx="12207875" cy="6858000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80070"/>
    <a:srgbClr val="FF33CC"/>
    <a:srgbClr val="6600CC"/>
    <a:srgbClr val="5C5F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644" autoAdjust="0"/>
    <p:restoredTop sz="95103" autoAdjust="0"/>
  </p:normalViewPr>
  <p:slideViewPr>
    <p:cSldViewPr>
      <p:cViewPr varScale="1">
        <p:scale>
          <a:sx n="83" d="100"/>
          <a:sy n="83" d="100"/>
        </p:scale>
        <p:origin x="-931" y="-77"/>
      </p:cViewPr>
      <p:guideLst>
        <p:guide orient="horz" pos="2160"/>
        <p:guide pos="384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5D3B18-6F7C-7741-877D-B5D5EA42013F}" type="datetimeFigureOut">
              <a:rPr lang="ja-JP" altLang="en-US" smtClean="0"/>
              <a:pPr/>
              <a:t>2017/1/12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08C7C6-A291-A744-9CAF-2A4F32D9A00D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02001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 txBox="1">
            <a:spLocks noGrp="1" noChangeArrowheads="1"/>
          </p:cNvSpPr>
          <p:nvPr/>
        </p:nvSpPr>
        <p:spPr bwMode="auto">
          <a:xfrm>
            <a:off x="3884513" y="8685640"/>
            <a:ext cx="2971906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375" tIns="43688" rIns="87375" bIns="43688" anchor="b"/>
          <a:lstStyle/>
          <a:p>
            <a:pPr algn="r" defTabSz="873731"/>
            <a:fld id="{4F45CE74-8C03-40E5-847D-720EC9FBEE1D}" type="slidenum">
              <a:rPr lang="en-US" altLang="ja-JP" sz="1100"/>
              <a:pPr algn="r" defTabSz="873731"/>
              <a:t>1</a:t>
            </a:fld>
            <a:endParaRPr lang="en-US" altLang="ja-JP" sz="1100" dirty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29000"/>
          </a:xfrm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ja-JP" altLang="en-US" dirty="0" smtClean="0">
              <a:ea typeface="ＭＳ Ｐ明朝" pitchFamily="-96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>
          <a:xfrm>
            <a:off x="377825" y="685800"/>
            <a:ext cx="6102350" cy="3429000"/>
          </a:xfrm>
        </p:spPr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08C7C6-A291-A744-9CAF-2A4F32D9A00D}" type="slidenum">
              <a:rPr lang="ja-JP" altLang="en-US" smtClean="0"/>
              <a:pPr/>
              <a:t>7</a:t>
            </a:fld>
            <a:endParaRPr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2"/>
          <p:cNvSpPr>
            <a:spLocks noGrp="1" noChangeArrowheads="1"/>
          </p:cNvSpPr>
          <p:nvPr>
            <p:ph type="ctrTitle"/>
          </p:nvPr>
        </p:nvSpPr>
        <p:spPr bwMode="gray">
          <a:xfrm>
            <a:off x="882689" y="1800000"/>
            <a:ext cx="10448152" cy="720000"/>
          </a:xfrm>
          <a:prstGeom prst="rect">
            <a:avLst/>
          </a:prstGeom>
        </p:spPr>
        <p:txBody>
          <a:bodyPr tIns="0" bIns="0" anchor="b" anchorCtr="0">
            <a:noAutofit/>
          </a:bodyPr>
          <a:lstStyle>
            <a:lvl1pPr algn="ctr">
              <a:defRPr baseline="0" smtClean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 dirty="0" smtClean="0"/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882689" y="2880000"/>
            <a:ext cx="10448152" cy="108000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defRPr sz="2000" baseline="0" smtClean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 smtClean="0"/>
              <a:t>マスター サブタイトルの書式設定</a:t>
            </a:r>
            <a:endParaRPr lang="ja-JP" altLang="en-US" dirty="0" smtClean="0"/>
          </a:p>
        </p:txBody>
      </p:sp>
      <p:sp>
        <p:nvSpPr>
          <p:cNvPr id="13" name="テキスト プレースホルダ 9"/>
          <p:cNvSpPr>
            <a:spLocks noGrp="1"/>
          </p:cNvSpPr>
          <p:nvPr>
            <p:ph type="body" sz="quarter" idx="11"/>
          </p:nvPr>
        </p:nvSpPr>
        <p:spPr bwMode="gray">
          <a:xfrm>
            <a:off x="882689" y="4679950"/>
            <a:ext cx="10448152" cy="90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ctr">
              <a:spcAft>
                <a:spcPts val="0"/>
              </a:spcAft>
              <a:buFontTx/>
              <a:buNone/>
              <a:defRPr sz="1400" baseline="0">
                <a:solidFill>
                  <a:srgbClr val="FFFF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pic>
        <p:nvPicPr>
          <p:cNvPr id="8" name="図 7" descr="sologo_w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432337" y="358775"/>
            <a:ext cx="1271792" cy="2245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/>
          <p:cNvSpPr/>
          <p:nvPr userDrawn="1"/>
        </p:nvSpPr>
        <p:spPr>
          <a:xfrm>
            <a:off x="0" y="1628800"/>
            <a:ext cx="12207875" cy="3600000"/>
          </a:xfrm>
          <a:prstGeom prst="rect">
            <a:avLst/>
          </a:prstGeom>
          <a:solidFill>
            <a:srgbClr val="FFFFFF">
              <a:alpha val="80000"/>
            </a:srgbClr>
          </a:solidFill>
          <a:ln w="3175"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 defTabSz="912813" eaLnBrk="0" hangingPunct="0">
              <a:spcBef>
                <a:spcPts val="600"/>
              </a:spcBef>
              <a:defRPr/>
            </a:pPr>
            <a:endParaRPr kumimoji="0" lang="ja-JP" altLang="en-US" sz="4400" kern="0" dirty="0">
              <a:solidFill>
                <a:prstClr val="white"/>
              </a:solidFill>
            </a:endParaRPr>
          </a:p>
        </p:txBody>
      </p:sp>
      <p:sp>
        <p:nvSpPr>
          <p:cNvPr id="15" name="スライド番号プレースホルダ 7"/>
          <p:cNvSpPr txBox="1">
            <a:spLocks noGrp="1"/>
          </p:cNvSpPr>
          <p:nvPr userDrawn="1"/>
        </p:nvSpPr>
        <p:spPr bwMode="auto">
          <a:xfrm>
            <a:off x="216172" y="6408000"/>
            <a:ext cx="648506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mtClean="0">
                <a:solidFill>
                  <a:srgbClr val="7FD13B"/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▇</a:t>
            </a:r>
            <a:r>
              <a:rPr lang="en-US" altLang="ja-JP" smtClean="0">
                <a:solidFill>
                  <a:srgbClr val="EA157A"/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▇</a:t>
            </a:r>
            <a:r>
              <a:rPr lang="en-US" altLang="ja-JP" smtClean="0">
                <a:solidFill>
                  <a:srgbClr val="D6ECFF">
                    <a:lumMod val="50000"/>
                  </a:srgbClr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▇</a:t>
            </a:r>
            <a:r>
              <a:rPr lang="ja-JP" altLang="en-US" smtClean="0">
                <a:solidFill>
                  <a:srgbClr val="7FD13B"/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  </a:t>
            </a:r>
            <a:r>
              <a:rPr lang="en-US" altLang="ja-JP" smtClean="0">
                <a:solidFill>
                  <a:prstClr val="white">
                    <a:lumMod val="75000"/>
                  </a:prstClr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System R&amp;D Group (SRDG)</a:t>
            </a:r>
            <a:endParaRPr lang="ja-JP" altLang="ja-JP" sz="1600" smtClean="0">
              <a:solidFill>
                <a:prstClr val="white">
                  <a:lumMod val="75000"/>
                </a:prstClr>
              </a:solidFill>
              <a:latin typeface="Myriad Pro" pitchFamily="34" charset="0"/>
              <a:ea typeface="Adobe Gothic Std B" pitchFamily="34" charset="-128"/>
              <a:cs typeface="ＭＳ Ｐゴシック"/>
            </a:endParaRPr>
          </a:p>
        </p:txBody>
      </p:sp>
      <p:sp>
        <p:nvSpPr>
          <p:cNvPr id="11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699045" y="1800000"/>
            <a:ext cx="10808433" cy="1440000"/>
          </a:xfrm>
          <a:prstGeom prst="rect">
            <a:avLst/>
          </a:prstGeom>
        </p:spPr>
        <p:txBody>
          <a:bodyPr wrap="none" lIns="36000" tIns="0" rIns="36000" bIns="0" anchor="b" anchorCtr="0">
            <a:noAutofit/>
          </a:bodyPr>
          <a:lstStyle>
            <a:lvl1pPr algn="l">
              <a:defRPr sz="3600" smtClean="0">
                <a:solidFill>
                  <a:schemeClr val="tx1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 dirty="0" smtClean="0"/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699045" y="3592519"/>
            <a:ext cx="10808433" cy="1080000"/>
          </a:xfrm>
          <a:prstGeom prst="rect">
            <a:avLst/>
          </a:prstGeom>
        </p:spPr>
        <p:txBody>
          <a:bodyPr wrap="none" lIns="36000" tIns="0" rIns="36000" bIns="0"/>
          <a:lstStyle>
            <a:lvl1pPr marL="0" indent="0" algn="l">
              <a:defRPr sz="2400" smtClean="0">
                <a:solidFill>
                  <a:schemeClr val="tx1"/>
                </a:solidFill>
              </a:defRPr>
            </a:lvl1pPr>
          </a:lstStyle>
          <a:p>
            <a:r>
              <a:rPr lang="ja-JP" altLang="en-US" smtClean="0"/>
              <a:t>マスター サブタイトルの書式設定</a:t>
            </a:r>
            <a:endParaRPr lang="ja-JP" altLang="en-US" dirty="0" smtClean="0"/>
          </a:p>
        </p:txBody>
      </p:sp>
      <p:cxnSp>
        <p:nvCxnSpPr>
          <p:cNvPr id="6" name="直線コネクタ 5"/>
          <p:cNvCxnSpPr/>
          <p:nvPr userDrawn="1"/>
        </p:nvCxnSpPr>
        <p:spPr>
          <a:xfrm>
            <a:off x="360281" y="3429000"/>
            <a:ext cx="11528995" cy="0"/>
          </a:xfrm>
          <a:prstGeom prst="line">
            <a:avLst/>
          </a:prstGeom>
          <a:ln w="3175">
            <a:solidFill>
              <a:srgbClr val="33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2" descr="C:\Users\0000919522\Desktop\機密レベル用画像データ_SST(png)\JE_秘_s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0178" y="6422471"/>
            <a:ext cx="1312299" cy="39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9319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>
          <a:xfrm>
            <a:off x="576750" y="44624"/>
            <a:ext cx="11054375" cy="792000"/>
          </a:xfrm>
          <a:prstGeom prst="rect">
            <a:avLst/>
          </a:prstGeom>
        </p:spPr>
        <p:txBody>
          <a:bodyPr wrap="square" lIns="0" tIns="0" rIns="0" bIns="0" anchor="b"/>
          <a:lstStyle>
            <a:lvl1pPr>
              <a:defRPr baseline="0">
                <a:solidFill>
                  <a:schemeClr val="tx1"/>
                </a:solidFill>
                <a:latin typeface="Tahoma" pitchFamily="34" charset="0"/>
                <a:ea typeface="ＭＳ Ｐゴシック" pitchFamily="50" charset="-128"/>
              </a:defRPr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14" name="コンテンツ プレースホルダー 4"/>
          <p:cNvSpPr>
            <a:spLocks noGrp="1"/>
          </p:cNvSpPr>
          <p:nvPr>
            <p:ph sz="quarter" idx="10"/>
          </p:nvPr>
        </p:nvSpPr>
        <p:spPr>
          <a:xfrm>
            <a:off x="576750" y="1052514"/>
            <a:ext cx="11054375" cy="51133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1pPr>
            <a:lvl2pPr marL="266700" indent="0">
              <a:spcBef>
                <a:spcPts val="0"/>
              </a:spcBef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2pPr>
            <a:lvl3pPr marL="541338" indent="0">
              <a:spcBef>
                <a:spcPts val="0"/>
              </a:spcBef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3pPr>
            <a:lvl4pPr marL="808038" indent="0">
              <a:spcBef>
                <a:spcPts val="0"/>
              </a:spcBef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4pPr>
            <a:lvl5pPr marL="1074738" indent="0">
              <a:spcBef>
                <a:spcPts val="0"/>
              </a:spcBef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 dirty="0"/>
          </a:p>
        </p:txBody>
      </p:sp>
      <p:cxnSp>
        <p:nvCxnSpPr>
          <p:cNvPr id="7" name="直線コネクタ 6"/>
          <p:cNvCxnSpPr/>
          <p:nvPr userDrawn="1"/>
        </p:nvCxnSpPr>
        <p:spPr>
          <a:xfrm>
            <a:off x="360281" y="908720"/>
            <a:ext cx="11528995" cy="0"/>
          </a:xfrm>
          <a:prstGeom prst="line">
            <a:avLst/>
          </a:prstGeom>
          <a:ln w="3175">
            <a:solidFill>
              <a:srgbClr val="33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スライド番号プレースホルダ 7"/>
          <p:cNvSpPr txBox="1">
            <a:spLocks noGrp="1"/>
          </p:cNvSpPr>
          <p:nvPr userDrawn="1"/>
        </p:nvSpPr>
        <p:spPr bwMode="auto">
          <a:xfrm>
            <a:off x="216172" y="6408000"/>
            <a:ext cx="648506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27D7B6D7-B93D-4A81-9951-1EF138C68E07}" type="slidenum">
              <a:rPr lang="en-US" altLang="ja-JP" b="1" kern="0" smtClean="0">
                <a:solidFill>
                  <a:prstClr val="white">
                    <a:lumMod val="50000"/>
                  </a:prstClr>
                </a:solidFill>
                <a:ea typeface="Tahoma" pitchFamily="34" charset="0"/>
                <a:cs typeface="Tahoma" pitchFamily="34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r>
              <a:rPr lang="en-US" altLang="ja-JP" b="1" kern="0" smtClean="0">
                <a:solidFill>
                  <a:prstClr val="white">
                    <a:lumMod val="50000"/>
                  </a:prstClr>
                </a:solidFill>
                <a:ea typeface="Tahoma" pitchFamily="34" charset="0"/>
                <a:cs typeface="Tahoma" pitchFamily="34" charset="0"/>
              </a:rPr>
              <a:t>  </a:t>
            </a:r>
            <a:r>
              <a:rPr lang="en-US" altLang="ja-JP" smtClean="0">
                <a:solidFill>
                  <a:srgbClr val="7FD13B"/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▇</a:t>
            </a:r>
            <a:r>
              <a:rPr lang="en-US" altLang="ja-JP" smtClean="0">
                <a:solidFill>
                  <a:srgbClr val="EA157A"/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▇</a:t>
            </a:r>
            <a:r>
              <a:rPr lang="en-US" altLang="ja-JP" smtClean="0">
                <a:solidFill>
                  <a:srgbClr val="D6ECFF">
                    <a:lumMod val="50000"/>
                  </a:srgbClr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▇</a:t>
            </a:r>
            <a:r>
              <a:rPr lang="ja-JP" altLang="en-US" smtClean="0">
                <a:solidFill>
                  <a:srgbClr val="7FD13B"/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  </a:t>
            </a:r>
            <a:r>
              <a:rPr lang="en-US" altLang="ja-JP" smtClean="0">
                <a:solidFill>
                  <a:prstClr val="white">
                    <a:lumMod val="75000"/>
                  </a:prstClr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System R&amp;D Group (SRDG)</a:t>
            </a:r>
            <a:endParaRPr lang="ja-JP" altLang="ja-JP" sz="1600" smtClean="0">
              <a:solidFill>
                <a:prstClr val="white">
                  <a:lumMod val="75000"/>
                </a:prstClr>
              </a:solidFill>
              <a:latin typeface="Myriad Pro" pitchFamily="34" charset="0"/>
              <a:ea typeface="Adobe Gothic Std B" pitchFamily="34" charset="-128"/>
              <a:cs typeface="ＭＳ Ｐゴシック"/>
            </a:endParaRPr>
          </a:p>
        </p:txBody>
      </p:sp>
      <p:pic>
        <p:nvPicPr>
          <p:cNvPr id="11" name="Picture 2" descr="C:\Users\0000919522\Desktop\機密レベル用画像データ_SST(png)\JE_秘_s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0178" y="6422471"/>
            <a:ext cx="1312299" cy="39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64674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>
          <a:xfrm>
            <a:off x="576750" y="44624"/>
            <a:ext cx="11054375" cy="792000"/>
          </a:xfrm>
          <a:prstGeom prst="rect">
            <a:avLst/>
          </a:prstGeom>
        </p:spPr>
        <p:txBody>
          <a:bodyPr wrap="square" lIns="0" tIns="0" rIns="0" bIns="0" anchor="b"/>
          <a:lstStyle>
            <a:lvl1pPr>
              <a:defRPr baseline="0">
                <a:solidFill>
                  <a:schemeClr val="tx1"/>
                </a:solidFill>
                <a:latin typeface="Tahoma" pitchFamily="34" charset="0"/>
                <a:ea typeface="ＭＳ Ｐゴシック" pitchFamily="50" charset="-128"/>
              </a:defRPr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14" name="コンテンツ プレースホルダー 4"/>
          <p:cNvSpPr>
            <a:spLocks noGrp="1"/>
          </p:cNvSpPr>
          <p:nvPr>
            <p:ph sz="quarter" idx="10"/>
          </p:nvPr>
        </p:nvSpPr>
        <p:spPr>
          <a:xfrm>
            <a:off x="576750" y="1052514"/>
            <a:ext cx="11054375" cy="5113337"/>
          </a:xfrm>
          <a:prstGeom prst="rect">
            <a:avLst/>
          </a:prstGeom>
        </p:spPr>
        <p:txBody>
          <a:bodyPr>
            <a:normAutofit/>
          </a:bodyPr>
          <a:lstStyle>
            <a:lvl1pPr marL="177800" indent="-177800">
              <a:spcBef>
                <a:spcPts val="0"/>
              </a:spcBef>
              <a:buFont typeface="Arial" pitchFamily="34" charset="0"/>
              <a:buChar char="•"/>
              <a:defRPr sz="1800">
                <a:solidFill>
                  <a:schemeClr val="tx1"/>
                </a:solidFill>
              </a:defRPr>
            </a:lvl1pPr>
            <a:lvl2pPr marL="450850" indent="-184150">
              <a:spcBef>
                <a:spcPts val="0"/>
              </a:spcBef>
              <a:buFont typeface="Arial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712788" indent="-171450">
              <a:spcBef>
                <a:spcPts val="0"/>
              </a:spcBef>
              <a:buFont typeface="Arial" pitchFamily="34" charset="0"/>
              <a:buChar char="•"/>
              <a:defRPr sz="1800">
                <a:solidFill>
                  <a:schemeClr val="tx1"/>
                </a:solidFill>
              </a:defRPr>
            </a:lvl3pPr>
            <a:lvl4pPr marL="985838" indent="-177800">
              <a:spcBef>
                <a:spcPts val="0"/>
              </a:spcBef>
              <a:buFont typeface="Arial" pitchFamily="34" charset="0"/>
              <a:buChar char="•"/>
              <a:defRPr sz="1800">
                <a:solidFill>
                  <a:schemeClr val="tx1"/>
                </a:solidFill>
              </a:defRPr>
            </a:lvl4pPr>
            <a:lvl5pPr marL="1258888" indent="-184150">
              <a:spcBef>
                <a:spcPts val="0"/>
              </a:spcBef>
              <a:buFont typeface="Arial" pitchFamily="34" charset="0"/>
              <a:buChar char="•"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cxnSp>
        <p:nvCxnSpPr>
          <p:cNvPr id="7" name="直線コネクタ 6"/>
          <p:cNvCxnSpPr/>
          <p:nvPr userDrawn="1"/>
        </p:nvCxnSpPr>
        <p:spPr>
          <a:xfrm>
            <a:off x="360281" y="908720"/>
            <a:ext cx="11528995" cy="0"/>
          </a:xfrm>
          <a:prstGeom prst="line">
            <a:avLst/>
          </a:prstGeom>
          <a:ln w="3175">
            <a:solidFill>
              <a:srgbClr val="33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スライド番号プレースホルダ 7"/>
          <p:cNvSpPr txBox="1">
            <a:spLocks noGrp="1"/>
          </p:cNvSpPr>
          <p:nvPr userDrawn="1"/>
        </p:nvSpPr>
        <p:spPr bwMode="auto">
          <a:xfrm>
            <a:off x="216172" y="6408000"/>
            <a:ext cx="648506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27D7B6D7-B93D-4A81-9951-1EF138C68E07}" type="slidenum">
              <a:rPr lang="en-US" altLang="ja-JP" b="1" kern="0" smtClean="0">
                <a:solidFill>
                  <a:prstClr val="white">
                    <a:lumMod val="50000"/>
                  </a:prstClr>
                </a:solidFill>
                <a:ea typeface="Tahoma" pitchFamily="34" charset="0"/>
                <a:cs typeface="Tahoma" pitchFamily="34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r>
              <a:rPr lang="en-US" altLang="ja-JP" b="1" kern="0" smtClean="0">
                <a:solidFill>
                  <a:prstClr val="white">
                    <a:lumMod val="50000"/>
                  </a:prstClr>
                </a:solidFill>
                <a:ea typeface="Tahoma" pitchFamily="34" charset="0"/>
                <a:cs typeface="Tahoma" pitchFamily="34" charset="0"/>
              </a:rPr>
              <a:t>  </a:t>
            </a:r>
            <a:r>
              <a:rPr lang="en-US" altLang="ja-JP" smtClean="0">
                <a:solidFill>
                  <a:srgbClr val="7FD13B"/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▇</a:t>
            </a:r>
            <a:r>
              <a:rPr lang="en-US" altLang="ja-JP" smtClean="0">
                <a:solidFill>
                  <a:srgbClr val="EA157A"/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▇</a:t>
            </a:r>
            <a:r>
              <a:rPr lang="en-US" altLang="ja-JP" smtClean="0">
                <a:solidFill>
                  <a:srgbClr val="D6ECFF">
                    <a:lumMod val="50000"/>
                  </a:srgbClr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▇</a:t>
            </a:r>
            <a:r>
              <a:rPr lang="ja-JP" altLang="en-US" smtClean="0">
                <a:solidFill>
                  <a:srgbClr val="7FD13B"/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  </a:t>
            </a:r>
            <a:r>
              <a:rPr lang="en-US" altLang="ja-JP" smtClean="0">
                <a:solidFill>
                  <a:prstClr val="white">
                    <a:lumMod val="75000"/>
                  </a:prstClr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System R&amp;D Group (SRDG)</a:t>
            </a:r>
            <a:endParaRPr lang="ja-JP" altLang="ja-JP" sz="1600" smtClean="0">
              <a:solidFill>
                <a:prstClr val="white">
                  <a:lumMod val="75000"/>
                </a:prstClr>
              </a:solidFill>
              <a:latin typeface="Myriad Pro" pitchFamily="34" charset="0"/>
              <a:ea typeface="Adobe Gothic Std B" pitchFamily="34" charset="-128"/>
              <a:cs typeface="ＭＳ Ｐゴシック"/>
            </a:endParaRPr>
          </a:p>
        </p:txBody>
      </p:sp>
      <p:pic>
        <p:nvPicPr>
          <p:cNvPr id="11" name="Picture 2" descr="C:\Users\0000919522\Desktop\機密レベル用画像データ_SST(png)\JE_秘_s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0178" y="6422471"/>
            <a:ext cx="1312299" cy="39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3032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>
          <a:xfrm>
            <a:off x="576750" y="44624"/>
            <a:ext cx="11054375" cy="792000"/>
          </a:xfrm>
          <a:prstGeom prst="rect">
            <a:avLst/>
          </a:prstGeom>
        </p:spPr>
        <p:txBody>
          <a:bodyPr wrap="square" lIns="0" tIns="0" rIns="0" bIns="0" anchor="b"/>
          <a:lstStyle>
            <a:lvl1pPr>
              <a:defRPr baseline="0">
                <a:solidFill>
                  <a:schemeClr val="tx1"/>
                </a:solidFill>
                <a:latin typeface="Tahoma" pitchFamily="34" charset="0"/>
                <a:ea typeface="ＭＳ Ｐゴシック" pitchFamily="50" charset="-128"/>
              </a:defRPr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 dirty="0"/>
          </a:p>
        </p:txBody>
      </p:sp>
      <p:cxnSp>
        <p:nvCxnSpPr>
          <p:cNvPr id="7" name="直線コネクタ 6"/>
          <p:cNvCxnSpPr/>
          <p:nvPr userDrawn="1"/>
        </p:nvCxnSpPr>
        <p:spPr>
          <a:xfrm>
            <a:off x="360281" y="908720"/>
            <a:ext cx="11528995" cy="0"/>
          </a:xfrm>
          <a:prstGeom prst="line">
            <a:avLst/>
          </a:prstGeom>
          <a:ln w="3175">
            <a:solidFill>
              <a:srgbClr val="33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スライド番号プレースホルダ 7"/>
          <p:cNvSpPr txBox="1">
            <a:spLocks noGrp="1"/>
          </p:cNvSpPr>
          <p:nvPr userDrawn="1"/>
        </p:nvSpPr>
        <p:spPr bwMode="auto">
          <a:xfrm>
            <a:off x="216172" y="6408000"/>
            <a:ext cx="648506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27D7B6D7-B93D-4A81-9951-1EF138C68E07}" type="slidenum">
              <a:rPr lang="en-US" altLang="ja-JP" b="1" kern="0" smtClean="0">
                <a:solidFill>
                  <a:prstClr val="white">
                    <a:lumMod val="50000"/>
                  </a:prstClr>
                </a:solidFill>
                <a:ea typeface="Tahoma" pitchFamily="34" charset="0"/>
                <a:cs typeface="Tahoma" pitchFamily="34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r>
              <a:rPr lang="en-US" altLang="ja-JP" b="1" kern="0" smtClean="0">
                <a:solidFill>
                  <a:prstClr val="white">
                    <a:lumMod val="50000"/>
                  </a:prstClr>
                </a:solidFill>
                <a:ea typeface="Tahoma" pitchFamily="34" charset="0"/>
                <a:cs typeface="Tahoma" pitchFamily="34" charset="0"/>
              </a:rPr>
              <a:t>  </a:t>
            </a:r>
            <a:r>
              <a:rPr lang="en-US" altLang="ja-JP" smtClean="0">
                <a:solidFill>
                  <a:srgbClr val="7FD13B"/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▇</a:t>
            </a:r>
            <a:r>
              <a:rPr lang="en-US" altLang="ja-JP" smtClean="0">
                <a:solidFill>
                  <a:srgbClr val="EA157A"/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▇</a:t>
            </a:r>
            <a:r>
              <a:rPr lang="en-US" altLang="ja-JP" smtClean="0">
                <a:solidFill>
                  <a:srgbClr val="D6ECFF">
                    <a:lumMod val="50000"/>
                  </a:srgbClr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▇</a:t>
            </a:r>
            <a:r>
              <a:rPr lang="ja-JP" altLang="en-US" smtClean="0">
                <a:solidFill>
                  <a:srgbClr val="7FD13B"/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  </a:t>
            </a:r>
            <a:r>
              <a:rPr lang="en-US" altLang="ja-JP" smtClean="0">
                <a:solidFill>
                  <a:prstClr val="white">
                    <a:lumMod val="75000"/>
                  </a:prstClr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System R&amp;D Group (SRDG)</a:t>
            </a:r>
            <a:endParaRPr lang="ja-JP" altLang="ja-JP" sz="1600" smtClean="0">
              <a:solidFill>
                <a:prstClr val="white">
                  <a:lumMod val="75000"/>
                </a:prstClr>
              </a:solidFill>
              <a:latin typeface="Myriad Pro" pitchFamily="34" charset="0"/>
              <a:ea typeface="Adobe Gothic Std B" pitchFamily="34" charset="-128"/>
              <a:cs typeface="ＭＳ Ｐゴシック"/>
            </a:endParaRPr>
          </a:p>
        </p:txBody>
      </p:sp>
      <p:pic>
        <p:nvPicPr>
          <p:cNvPr id="11" name="Picture 2" descr="C:\Users\0000919522\Desktop\機密レベル用画像データ_SST(png)\JE_秘_s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0178" y="6422471"/>
            <a:ext cx="1312299" cy="39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49669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astPag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スライド番号プレースホルダ 7"/>
          <p:cNvSpPr txBox="1">
            <a:spLocks noGrp="1"/>
          </p:cNvSpPr>
          <p:nvPr userDrawn="1"/>
        </p:nvSpPr>
        <p:spPr bwMode="auto">
          <a:xfrm>
            <a:off x="216172" y="6408000"/>
            <a:ext cx="648506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27D7B6D7-B93D-4A81-9951-1EF138C68E07}" type="slidenum">
              <a:rPr lang="en-US" altLang="ja-JP" b="1" kern="0" smtClean="0">
                <a:solidFill>
                  <a:prstClr val="white">
                    <a:lumMod val="50000"/>
                  </a:prstClr>
                </a:solidFill>
                <a:ea typeface="Tahoma" pitchFamily="34" charset="0"/>
                <a:cs typeface="Tahoma" pitchFamily="34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r>
              <a:rPr lang="en-US" altLang="ja-JP" b="1" kern="0" smtClean="0">
                <a:solidFill>
                  <a:prstClr val="white">
                    <a:lumMod val="50000"/>
                  </a:prstClr>
                </a:solidFill>
                <a:ea typeface="Tahoma" pitchFamily="34" charset="0"/>
                <a:cs typeface="Tahoma" pitchFamily="34" charset="0"/>
              </a:rPr>
              <a:t>  </a:t>
            </a:r>
            <a:r>
              <a:rPr lang="en-US" altLang="ja-JP" smtClean="0">
                <a:solidFill>
                  <a:srgbClr val="7FD13B"/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▇</a:t>
            </a:r>
            <a:r>
              <a:rPr lang="en-US" altLang="ja-JP" smtClean="0">
                <a:solidFill>
                  <a:srgbClr val="EA157A"/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▇</a:t>
            </a:r>
            <a:r>
              <a:rPr lang="en-US" altLang="ja-JP" smtClean="0">
                <a:solidFill>
                  <a:srgbClr val="D6ECFF">
                    <a:lumMod val="50000"/>
                  </a:srgbClr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▇</a:t>
            </a:r>
            <a:r>
              <a:rPr lang="ja-JP" altLang="en-US" smtClean="0">
                <a:solidFill>
                  <a:srgbClr val="7FD13B"/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  </a:t>
            </a:r>
            <a:r>
              <a:rPr lang="en-US" altLang="ja-JP" smtClean="0">
                <a:solidFill>
                  <a:prstClr val="white">
                    <a:lumMod val="75000"/>
                  </a:prstClr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System R&amp;D Group (SRDG)</a:t>
            </a:r>
            <a:endParaRPr lang="ja-JP" altLang="ja-JP" sz="1600" smtClean="0">
              <a:solidFill>
                <a:prstClr val="white">
                  <a:lumMod val="75000"/>
                </a:prstClr>
              </a:solidFill>
              <a:latin typeface="Myriad Pro" pitchFamily="34" charset="0"/>
              <a:ea typeface="Adobe Gothic Std B" pitchFamily="34" charset="-128"/>
              <a:cs typeface="ＭＳ Ｐゴシック"/>
            </a:endParaRPr>
          </a:p>
        </p:txBody>
      </p:sp>
      <p:pic>
        <p:nvPicPr>
          <p:cNvPr id="8" name="Picture 2" descr="C:\Users\0000919522\Desktop\機密レベル用画像データ_SST(png)\JE_秘_s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0178" y="6422471"/>
            <a:ext cx="1312299" cy="39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36252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正方形/長方形 19"/>
          <p:cNvSpPr/>
          <p:nvPr userDrawn="1"/>
        </p:nvSpPr>
        <p:spPr bwMode="gray">
          <a:xfrm>
            <a:off x="0" y="0"/>
            <a:ext cx="12213529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 userDrawn="1">
            <p:ph type="title"/>
          </p:nvPr>
        </p:nvSpPr>
        <p:spPr bwMode="gray">
          <a:xfrm>
            <a:off x="236194" y="63205"/>
            <a:ext cx="10340068" cy="564403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 dirty="0"/>
          </a:p>
        </p:txBody>
      </p:sp>
      <p:sp>
        <p:nvSpPr>
          <p:cNvPr id="7" name="コンテンツ プレースホルダ 6"/>
          <p:cNvSpPr>
            <a:spLocks noGrp="1"/>
          </p:cNvSpPr>
          <p:nvPr userDrawn="1">
            <p:ph sz="quarter" idx="13"/>
          </p:nvPr>
        </p:nvSpPr>
        <p:spPr bwMode="gray">
          <a:xfrm>
            <a:off x="236194" y="745514"/>
            <a:ext cx="11764769" cy="5512781"/>
          </a:xfrm>
          <a:prstGeom prst="rect">
            <a:avLst/>
          </a:prstGeom>
        </p:spPr>
        <p:txBody>
          <a:bodyPr lIns="0" tIns="36000" rIns="0" bIns="36000">
            <a:noAutofit/>
          </a:bodyPr>
          <a:lstStyle>
            <a:lvl1pPr marL="404813" indent="-404813">
              <a:lnSpc>
                <a:spcPts val="3400"/>
              </a:lnSpc>
              <a:spcBef>
                <a:spcPts val="0"/>
              </a:spcBef>
              <a:buSzPct val="90000"/>
              <a:buFont typeface="Wingdings" pitchFamily="2" charset="2"/>
              <a:buChar char="u"/>
              <a:defRPr b="1" baseline="0">
                <a:solidFill>
                  <a:schemeClr val="bg2">
                    <a:lumMod val="2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  <a:lvl2pPr marL="715963" indent="-358775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l"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2pPr>
            <a:lvl3pPr marL="985838" indent="-269875">
              <a:lnSpc>
                <a:spcPct val="100000"/>
              </a:lnSpc>
              <a:spcBef>
                <a:spcPts val="0"/>
              </a:spcBef>
              <a:buFont typeface="Arial" pitchFamily="34" charset="0"/>
              <a:buChar char="•"/>
              <a:defRPr sz="2200"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3pPr>
            <a:lvl4pPr marL="1343025" indent="-269875">
              <a:lnSpc>
                <a:spcPct val="100000"/>
              </a:lnSpc>
              <a:spcBef>
                <a:spcPts val="0"/>
              </a:spcBef>
              <a:buFont typeface="Meiryo UI" pitchFamily="50" charset="-128"/>
              <a:buChar char="⁃"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4pPr>
            <a:lvl5pPr marL="1701800" indent="-269875">
              <a:lnSpc>
                <a:spcPct val="80000"/>
              </a:lnSpc>
              <a:buFont typeface="Meiryo UI" pitchFamily="50" charset="-128"/>
              <a:buChar char="⁃"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5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 dirty="0"/>
          </a:p>
        </p:txBody>
      </p:sp>
      <p:sp>
        <p:nvSpPr>
          <p:cNvPr id="13" name="Rectangle 11"/>
          <p:cNvSpPr>
            <a:spLocks noGrp="1" noChangeArrowheads="1"/>
          </p:cNvSpPr>
          <p:nvPr userDrawn="1">
            <p:ph type="ftr" sz="quarter" idx="3"/>
          </p:nvPr>
        </p:nvSpPr>
        <p:spPr bwMode="gray">
          <a:xfrm>
            <a:off x="1566407" y="6534150"/>
            <a:ext cx="8557491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 baseline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>
              <a:defRPr/>
            </a:pPr>
            <a:r>
              <a:rPr lang="en-US" altLang="ja-JP" dirty="0" smtClean="0"/>
              <a:t>ITDD VTD</a:t>
            </a:r>
            <a:endParaRPr lang="en-US" altLang="ja-JP" dirty="0"/>
          </a:p>
        </p:txBody>
      </p:sp>
      <p:sp>
        <p:nvSpPr>
          <p:cNvPr id="14" name="Rectangle 10"/>
          <p:cNvSpPr>
            <a:spLocks noGrp="1" noChangeArrowheads="1"/>
          </p:cNvSpPr>
          <p:nvPr userDrawn="1">
            <p:ph type="dt" sz="half" idx="2"/>
          </p:nvPr>
        </p:nvSpPr>
        <p:spPr bwMode="gray">
          <a:xfrm>
            <a:off x="695715" y="6534150"/>
            <a:ext cx="799131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aseline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>
              <a:defRPr/>
            </a:pPr>
            <a:fld id="{3F5D6BCC-A98C-41F0-BF1D-8E8212FE2F00}" type="datetime1">
              <a:rPr lang="ja-JP" altLang="en-US" smtClean="0"/>
              <a:t>2017/1/12</a:t>
            </a:fld>
            <a:endParaRPr lang="en-US" altLang="ja-JP" dirty="0"/>
          </a:p>
        </p:txBody>
      </p:sp>
      <p:sp>
        <p:nvSpPr>
          <p:cNvPr id="15" name="Rectangle 12"/>
          <p:cNvSpPr>
            <a:spLocks noGrp="1" noChangeArrowheads="1"/>
          </p:cNvSpPr>
          <p:nvPr userDrawn="1">
            <p:ph type="sldNum" sz="quarter" idx="4"/>
          </p:nvPr>
        </p:nvSpPr>
        <p:spPr bwMode="gray">
          <a:xfrm>
            <a:off x="63611" y="6534150"/>
            <a:ext cx="397567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6" name="直線コネクタ 15"/>
          <p:cNvCxnSpPr/>
          <p:nvPr userDrawn="1"/>
        </p:nvCxnSpPr>
        <p:spPr bwMode="gray">
          <a:xfrm rot="5400000">
            <a:off x="419086" y="6642001"/>
            <a:ext cx="216000" cy="1589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図 11" descr="sologo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956148" y="190803"/>
            <a:ext cx="1044815" cy="1844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stPag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 descr="sologo_w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5134006" y="3114003"/>
            <a:ext cx="1945518" cy="343463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 userDrawn="1"/>
        </p:nvSpPr>
        <p:spPr bwMode="gray">
          <a:xfrm>
            <a:off x="1891476" y="6120000"/>
            <a:ext cx="8430578" cy="4320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ja-JP" altLang="en-US" sz="900" dirty="0" smtClean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“</a:t>
            </a:r>
            <a:r>
              <a:rPr kumimoji="1" lang="en-US" altLang="ja-JP" sz="900" dirty="0" smtClean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Sony”</a:t>
            </a:r>
            <a:r>
              <a:rPr kumimoji="1" lang="ja-JP" altLang="en-US" sz="900" dirty="0" smtClean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はソニー株式会社の商標です。</a:t>
            </a:r>
            <a:endParaRPr kumimoji="1" lang="en-US" altLang="ja-JP" sz="900" dirty="0" smtClean="0">
              <a:solidFill>
                <a:schemeClr val="bg1">
                  <a:lumMod val="75000"/>
                </a:schemeClr>
              </a:solidFill>
              <a:latin typeface="メイリオ"/>
              <a:ea typeface="メイリオ"/>
              <a:cs typeface="メイリオ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ja-JP" altLang="en-US" sz="900" dirty="0" smtClean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各ソニー製品の商品名・サービス名はソニー株式会社またはグループ各社の登録商標です。その他の製品および会社名は、各社の商号、登録商標または商標です。</a:t>
            </a:r>
            <a:endParaRPr kumimoji="1" lang="ja-JP" altLang="en-US" sz="900" dirty="0">
              <a:solidFill>
                <a:schemeClr val="bg1">
                  <a:lumMod val="75000"/>
                </a:schemeClr>
              </a:solidFill>
              <a:latin typeface="メイリオ"/>
              <a:ea typeface="メイリオ"/>
              <a:cs typeface="メイリオ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10395" y="320040"/>
            <a:ext cx="9668637" cy="1143000"/>
          </a:xfrm>
          <a:prstGeom prst="rect">
            <a:avLst/>
          </a:prstGeom>
        </p:spPr>
        <p:txBody>
          <a:bodyPr/>
          <a:lstStyle>
            <a:extLst/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>
          <a:xfrm>
            <a:off x="5668620" y="6557946"/>
            <a:ext cx="2673429" cy="226902"/>
          </a:xfrm>
          <a:prstGeom prst="rect">
            <a:avLst/>
          </a:prstGeom>
        </p:spPr>
        <p:txBody>
          <a:bodyPr/>
          <a:lstStyle>
            <a:extLst/>
          </a:lstStyle>
          <a:p>
            <a:fld id="{39600137-9C91-47FD-9DB8-20D08C2DC7F5}" type="datetime1">
              <a:rPr kumimoji="1" lang="ja-JP" altLang="en-US" smtClean="0"/>
              <a:t>2017/1/12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610394" y="6557946"/>
            <a:ext cx="4883150" cy="228600"/>
          </a:xfrm>
          <a:prstGeom prst="rect">
            <a:avLst/>
          </a:prstGeom>
        </p:spPr>
        <p:txBody>
          <a:bodyPr/>
          <a:lstStyle>
            <a:extLst/>
          </a:lstStyle>
          <a:p>
            <a:r>
              <a:rPr kumimoji="1" lang="en-US" altLang="ja-JP" smtClean="0"/>
              <a:t>ITDD VTD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8346118" y="6556248"/>
            <a:ext cx="785469" cy="228600"/>
          </a:xfrm>
          <a:prstGeom prst="rect">
            <a:avLst/>
          </a:prstGeom>
        </p:spPr>
        <p:txBody>
          <a:bodyPr/>
          <a:lstStyle>
            <a:extLst/>
          </a:lstStyle>
          <a:p>
            <a:fld id="{684F3D48-287B-45E2-AECD-A3F816F20EE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57326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/>
          <p:cNvSpPr/>
          <p:nvPr userDrawn="1"/>
        </p:nvSpPr>
        <p:spPr>
          <a:xfrm>
            <a:off x="0" y="1628800"/>
            <a:ext cx="12207875" cy="3600000"/>
          </a:xfrm>
          <a:prstGeom prst="rect">
            <a:avLst/>
          </a:prstGeom>
          <a:solidFill>
            <a:srgbClr val="FFFFFF">
              <a:alpha val="80000"/>
            </a:srgbClr>
          </a:solidFill>
          <a:ln w="3175"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 defTabSz="912813" eaLnBrk="0" hangingPunct="0">
              <a:spcBef>
                <a:spcPts val="600"/>
              </a:spcBef>
              <a:defRPr/>
            </a:pPr>
            <a:endParaRPr kumimoji="0" lang="ja-JP" altLang="en-US" sz="4400" kern="0" dirty="0">
              <a:solidFill>
                <a:prstClr val="white"/>
              </a:solidFill>
            </a:endParaRPr>
          </a:p>
        </p:txBody>
      </p:sp>
      <p:sp>
        <p:nvSpPr>
          <p:cNvPr id="15" name="スライド番号プレースホルダ 7"/>
          <p:cNvSpPr txBox="1">
            <a:spLocks noGrp="1"/>
          </p:cNvSpPr>
          <p:nvPr userDrawn="1"/>
        </p:nvSpPr>
        <p:spPr bwMode="auto">
          <a:xfrm>
            <a:off x="216172" y="6408000"/>
            <a:ext cx="648506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mtClean="0">
                <a:solidFill>
                  <a:srgbClr val="7FD13B"/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▇</a:t>
            </a:r>
            <a:r>
              <a:rPr lang="en-US" altLang="ja-JP" smtClean="0">
                <a:solidFill>
                  <a:srgbClr val="EA157A"/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▇</a:t>
            </a:r>
            <a:r>
              <a:rPr lang="en-US" altLang="ja-JP" smtClean="0">
                <a:solidFill>
                  <a:srgbClr val="D6ECFF">
                    <a:lumMod val="50000"/>
                  </a:srgbClr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▇</a:t>
            </a:r>
            <a:r>
              <a:rPr lang="ja-JP" altLang="en-US" smtClean="0">
                <a:solidFill>
                  <a:srgbClr val="7FD13B"/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  </a:t>
            </a:r>
            <a:r>
              <a:rPr lang="en-US" altLang="ja-JP" smtClean="0">
                <a:solidFill>
                  <a:prstClr val="white">
                    <a:lumMod val="75000"/>
                  </a:prstClr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System R&amp;D Group (SRDG)</a:t>
            </a:r>
            <a:endParaRPr lang="ja-JP" altLang="ja-JP" sz="1600" smtClean="0">
              <a:solidFill>
                <a:prstClr val="white">
                  <a:lumMod val="75000"/>
                </a:prstClr>
              </a:solidFill>
              <a:latin typeface="Myriad Pro" pitchFamily="34" charset="0"/>
              <a:ea typeface="Adobe Gothic Std B" pitchFamily="34" charset="-128"/>
              <a:cs typeface="ＭＳ Ｐゴシック"/>
            </a:endParaRPr>
          </a:p>
        </p:txBody>
      </p:sp>
      <p:sp>
        <p:nvSpPr>
          <p:cNvPr id="11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699045" y="1800000"/>
            <a:ext cx="10808433" cy="1440000"/>
          </a:xfrm>
          <a:prstGeom prst="rect">
            <a:avLst/>
          </a:prstGeom>
        </p:spPr>
        <p:txBody>
          <a:bodyPr wrap="none" lIns="36000" tIns="0" rIns="36000" bIns="0" anchor="b" anchorCtr="0">
            <a:noAutofit/>
          </a:bodyPr>
          <a:lstStyle>
            <a:lvl1pPr algn="l">
              <a:defRPr sz="3600" smtClean="0">
                <a:solidFill>
                  <a:schemeClr val="tx1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 dirty="0" smtClean="0"/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699045" y="3592519"/>
            <a:ext cx="10808433" cy="1080000"/>
          </a:xfrm>
          <a:prstGeom prst="rect">
            <a:avLst/>
          </a:prstGeom>
        </p:spPr>
        <p:txBody>
          <a:bodyPr wrap="none" lIns="36000" tIns="0" rIns="36000" bIns="0"/>
          <a:lstStyle>
            <a:lvl1pPr marL="0" indent="0" algn="l">
              <a:defRPr sz="2400" smtClean="0">
                <a:solidFill>
                  <a:schemeClr val="tx1"/>
                </a:solidFill>
              </a:defRPr>
            </a:lvl1pPr>
          </a:lstStyle>
          <a:p>
            <a:r>
              <a:rPr lang="ja-JP" altLang="en-US" smtClean="0"/>
              <a:t>マスター サブタイトルの書式設定</a:t>
            </a:r>
            <a:endParaRPr lang="ja-JP" altLang="en-US" dirty="0" smtClean="0"/>
          </a:p>
        </p:txBody>
      </p:sp>
      <p:cxnSp>
        <p:nvCxnSpPr>
          <p:cNvPr id="6" name="直線コネクタ 5"/>
          <p:cNvCxnSpPr/>
          <p:nvPr userDrawn="1"/>
        </p:nvCxnSpPr>
        <p:spPr>
          <a:xfrm>
            <a:off x="360281" y="3429000"/>
            <a:ext cx="11528995" cy="0"/>
          </a:xfrm>
          <a:prstGeom prst="line">
            <a:avLst/>
          </a:prstGeom>
          <a:ln w="3175">
            <a:solidFill>
              <a:srgbClr val="33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2" descr="C:\Users\0000919522\Desktop\機密レベル用画像データ_SST(png)\JE_秘_s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0179" y="6422473"/>
            <a:ext cx="1312299" cy="39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557681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>
          <a:xfrm>
            <a:off x="576750" y="44624"/>
            <a:ext cx="11054375" cy="792000"/>
          </a:xfrm>
          <a:prstGeom prst="rect">
            <a:avLst/>
          </a:prstGeom>
        </p:spPr>
        <p:txBody>
          <a:bodyPr wrap="square" lIns="0" tIns="0" rIns="0" bIns="0" anchor="b"/>
          <a:lstStyle>
            <a:lvl1pPr>
              <a:defRPr baseline="0">
                <a:solidFill>
                  <a:schemeClr val="tx1"/>
                </a:solidFill>
                <a:latin typeface="Tahoma" pitchFamily="34" charset="0"/>
                <a:ea typeface="ＭＳ Ｐゴシック" pitchFamily="50" charset="-128"/>
              </a:defRPr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14" name="コンテンツ プレースホルダー 4"/>
          <p:cNvSpPr>
            <a:spLocks noGrp="1"/>
          </p:cNvSpPr>
          <p:nvPr>
            <p:ph sz="quarter" idx="10"/>
          </p:nvPr>
        </p:nvSpPr>
        <p:spPr>
          <a:xfrm>
            <a:off x="576750" y="1052514"/>
            <a:ext cx="11054375" cy="511333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1pPr>
            <a:lvl2pPr marL="266700" indent="0">
              <a:spcBef>
                <a:spcPts val="0"/>
              </a:spcBef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2pPr>
            <a:lvl3pPr marL="541338" indent="0">
              <a:spcBef>
                <a:spcPts val="0"/>
              </a:spcBef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3pPr>
            <a:lvl4pPr marL="808038" indent="0">
              <a:spcBef>
                <a:spcPts val="0"/>
              </a:spcBef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4pPr>
            <a:lvl5pPr marL="1074738" indent="0">
              <a:spcBef>
                <a:spcPts val="0"/>
              </a:spcBef>
              <a:buFont typeface="Arial" pitchFamily="34" charset="0"/>
              <a:buNone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 dirty="0"/>
          </a:p>
        </p:txBody>
      </p:sp>
      <p:cxnSp>
        <p:nvCxnSpPr>
          <p:cNvPr id="7" name="直線コネクタ 6"/>
          <p:cNvCxnSpPr/>
          <p:nvPr userDrawn="1"/>
        </p:nvCxnSpPr>
        <p:spPr>
          <a:xfrm>
            <a:off x="360281" y="908720"/>
            <a:ext cx="11528995" cy="0"/>
          </a:xfrm>
          <a:prstGeom prst="line">
            <a:avLst/>
          </a:prstGeom>
          <a:ln w="3175">
            <a:solidFill>
              <a:srgbClr val="33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スライド番号プレースホルダ 7"/>
          <p:cNvSpPr txBox="1">
            <a:spLocks noGrp="1"/>
          </p:cNvSpPr>
          <p:nvPr userDrawn="1"/>
        </p:nvSpPr>
        <p:spPr bwMode="auto">
          <a:xfrm>
            <a:off x="216172" y="6408000"/>
            <a:ext cx="648506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27D7B6D7-B93D-4A81-9951-1EF138C68E07}" type="slidenum">
              <a:rPr lang="en-US" altLang="ja-JP" b="1" kern="0" smtClean="0">
                <a:solidFill>
                  <a:prstClr val="white">
                    <a:lumMod val="50000"/>
                  </a:prstClr>
                </a:solidFill>
                <a:ea typeface="Tahoma" pitchFamily="34" charset="0"/>
                <a:cs typeface="Tahoma" pitchFamily="34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r>
              <a:rPr lang="en-US" altLang="ja-JP" b="1" kern="0" smtClean="0">
                <a:solidFill>
                  <a:prstClr val="white">
                    <a:lumMod val="50000"/>
                  </a:prstClr>
                </a:solidFill>
                <a:ea typeface="Tahoma" pitchFamily="34" charset="0"/>
                <a:cs typeface="Tahoma" pitchFamily="34" charset="0"/>
              </a:rPr>
              <a:t>  </a:t>
            </a:r>
            <a:r>
              <a:rPr lang="en-US" altLang="ja-JP" smtClean="0">
                <a:solidFill>
                  <a:srgbClr val="7FD13B"/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▇</a:t>
            </a:r>
            <a:r>
              <a:rPr lang="en-US" altLang="ja-JP" smtClean="0">
                <a:solidFill>
                  <a:srgbClr val="EA157A"/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▇</a:t>
            </a:r>
            <a:r>
              <a:rPr lang="en-US" altLang="ja-JP" smtClean="0">
                <a:solidFill>
                  <a:srgbClr val="D6ECFF">
                    <a:lumMod val="50000"/>
                  </a:srgbClr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▇</a:t>
            </a:r>
            <a:r>
              <a:rPr lang="ja-JP" altLang="en-US" smtClean="0">
                <a:solidFill>
                  <a:srgbClr val="7FD13B"/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  </a:t>
            </a:r>
            <a:r>
              <a:rPr lang="en-US" altLang="ja-JP" smtClean="0">
                <a:solidFill>
                  <a:prstClr val="white">
                    <a:lumMod val="75000"/>
                  </a:prstClr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System R&amp;D Group (SRDG)</a:t>
            </a:r>
            <a:endParaRPr lang="ja-JP" altLang="ja-JP" sz="1600" smtClean="0">
              <a:solidFill>
                <a:prstClr val="white">
                  <a:lumMod val="75000"/>
                </a:prstClr>
              </a:solidFill>
              <a:latin typeface="Myriad Pro" pitchFamily="34" charset="0"/>
              <a:ea typeface="Adobe Gothic Std B" pitchFamily="34" charset="-128"/>
              <a:cs typeface="ＭＳ Ｐゴシック"/>
            </a:endParaRPr>
          </a:p>
        </p:txBody>
      </p:sp>
      <p:pic>
        <p:nvPicPr>
          <p:cNvPr id="11" name="Picture 2" descr="C:\Users\0000919522\Desktop\機密レベル用画像データ_SST(png)\JE_秘_s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0179" y="6422473"/>
            <a:ext cx="1312299" cy="39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41991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>
          <a:xfrm>
            <a:off x="576750" y="44624"/>
            <a:ext cx="11054375" cy="792000"/>
          </a:xfrm>
          <a:prstGeom prst="rect">
            <a:avLst/>
          </a:prstGeom>
        </p:spPr>
        <p:txBody>
          <a:bodyPr wrap="square" lIns="0" tIns="0" rIns="0" bIns="0" anchor="b"/>
          <a:lstStyle>
            <a:lvl1pPr>
              <a:defRPr baseline="0">
                <a:solidFill>
                  <a:schemeClr val="tx1"/>
                </a:solidFill>
                <a:latin typeface="Tahoma" pitchFamily="34" charset="0"/>
                <a:ea typeface="ＭＳ Ｐゴシック" pitchFamily="50" charset="-128"/>
              </a:defRPr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14" name="コンテンツ プレースホルダー 4"/>
          <p:cNvSpPr>
            <a:spLocks noGrp="1"/>
          </p:cNvSpPr>
          <p:nvPr>
            <p:ph sz="quarter" idx="10"/>
          </p:nvPr>
        </p:nvSpPr>
        <p:spPr>
          <a:xfrm>
            <a:off x="576750" y="1052514"/>
            <a:ext cx="11054375" cy="5113337"/>
          </a:xfrm>
          <a:prstGeom prst="rect">
            <a:avLst/>
          </a:prstGeom>
        </p:spPr>
        <p:txBody>
          <a:bodyPr>
            <a:normAutofit/>
          </a:bodyPr>
          <a:lstStyle>
            <a:lvl1pPr marL="177800" indent="-177800">
              <a:spcBef>
                <a:spcPts val="0"/>
              </a:spcBef>
              <a:buFont typeface="Arial" pitchFamily="34" charset="0"/>
              <a:buChar char="•"/>
              <a:defRPr sz="1800">
                <a:solidFill>
                  <a:schemeClr val="tx1"/>
                </a:solidFill>
              </a:defRPr>
            </a:lvl1pPr>
            <a:lvl2pPr marL="450850" indent="-184150">
              <a:spcBef>
                <a:spcPts val="0"/>
              </a:spcBef>
              <a:buFont typeface="Arial" pitchFamily="34" charset="0"/>
              <a:buChar char="•"/>
              <a:defRPr sz="1800">
                <a:solidFill>
                  <a:schemeClr val="tx1"/>
                </a:solidFill>
              </a:defRPr>
            </a:lvl2pPr>
            <a:lvl3pPr marL="712788" indent="-171450">
              <a:spcBef>
                <a:spcPts val="0"/>
              </a:spcBef>
              <a:buFont typeface="Arial" pitchFamily="34" charset="0"/>
              <a:buChar char="•"/>
              <a:defRPr sz="1800">
                <a:solidFill>
                  <a:schemeClr val="tx1"/>
                </a:solidFill>
              </a:defRPr>
            </a:lvl3pPr>
            <a:lvl4pPr marL="985838" indent="-177800">
              <a:spcBef>
                <a:spcPts val="0"/>
              </a:spcBef>
              <a:buFont typeface="Arial" pitchFamily="34" charset="0"/>
              <a:buChar char="•"/>
              <a:defRPr sz="1800">
                <a:solidFill>
                  <a:schemeClr val="tx1"/>
                </a:solidFill>
              </a:defRPr>
            </a:lvl4pPr>
            <a:lvl5pPr marL="1258888" indent="-184150">
              <a:spcBef>
                <a:spcPts val="0"/>
              </a:spcBef>
              <a:buFont typeface="Arial" pitchFamily="34" charset="0"/>
              <a:buChar char="•"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cxnSp>
        <p:nvCxnSpPr>
          <p:cNvPr id="7" name="直線コネクタ 6"/>
          <p:cNvCxnSpPr/>
          <p:nvPr userDrawn="1"/>
        </p:nvCxnSpPr>
        <p:spPr>
          <a:xfrm>
            <a:off x="360281" y="908720"/>
            <a:ext cx="11528995" cy="0"/>
          </a:xfrm>
          <a:prstGeom prst="line">
            <a:avLst/>
          </a:prstGeom>
          <a:ln w="3175">
            <a:solidFill>
              <a:srgbClr val="33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スライド番号プレースホルダ 7"/>
          <p:cNvSpPr txBox="1">
            <a:spLocks noGrp="1"/>
          </p:cNvSpPr>
          <p:nvPr userDrawn="1"/>
        </p:nvSpPr>
        <p:spPr bwMode="auto">
          <a:xfrm>
            <a:off x="216172" y="6408000"/>
            <a:ext cx="648506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27D7B6D7-B93D-4A81-9951-1EF138C68E07}" type="slidenum">
              <a:rPr lang="en-US" altLang="ja-JP" b="1" kern="0" smtClean="0">
                <a:solidFill>
                  <a:prstClr val="white">
                    <a:lumMod val="50000"/>
                  </a:prstClr>
                </a:solidFill>
                <a:ea typeface="Tahoma" pitchFamily="34" charset="0"/>
                <a:cs typeface="Tahoma" pitchFamily="34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r>
              <a:rPr lang="en-US" altLang="ja-JP" b="1" kern="0" smtClean="0">
                <a:solidFill>
                  <a:prstClr val="white">
                    <a:lumMod val="50000"/>
                  </a:prstClr>
                </a:solidFill>
                <a:ea typeface="Tahoma" pitchFamily="34" charset="0"/>
                <a:cs typeface="Tahoma" pitchFamily="34" charset="0"/>
              </a:rPr>
              <a:t>  </a:t>
            </a:r>
            <a:r>
              <a:rPr lang="en-US" altLang="ja-JP" smtClean="0">
                <a:solidFill>
                  <a:srgbClr val="7FD13B"/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▇</a:t>
            </a:r>
            <a:r>
              <a:rPr lang="en-US" altLang="ja-JP" smtClean="0">
                <a:solidFill>
                  <a:srgbClr val="EA157A"/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▇</a:t>
            </a:r>
            <a:r>
              <a:rPr lang="en-US" altLang="ja-JP" smtClean="0">
                <a:solidFill>
                  <a:srgbClr val="D6ECFF">
                    <a:lumMod val="50000"/>
                  </a:srgbClr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▇</a:t>
            </a:r>
            <a:r>
              <a:rPr lang="ja-JP" altLang="en-US" smtClean="0">
                <a:solidFill>
                  <a:srgbClr val="7FD13B"/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  </a:t>
            </a:r>
            <a:r>
              <a:rPr lang="en-US" altLang="ja-JP" smtClean="0">
                <a:solidFill>
                  <a:prstClr val="white">
                    <a:lumMod val="75000"/>
                  </a:prstClr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System R&amp;D Group (SRDG)</a:t>
            </a:r>
            <a:endParaRPr lang="ja-JP" altLang="ja-JP" sz="1600" smtClean="0">
              <a:solidFill>
                <a:prstClr val="white">
                  <a:lumMod val="75000"/>
                </a:prstClr>
              </a:solidFill>
              <a:latin typeface="Myriad Pro" pitchFamily="34" charset="0"/>
              <a:ea typeface="Adobe Gothic Std B" pitchFamily="34" charset="-128"/>
              <a:cs typeface="ＭＳ Ｐゴシック"/>
            </a:endParaRPr>
          </a:p>
        </p:txBody>
      </p:sp>
      <p:pic>
        <p:nvPicPr>
          <p:cNvPr id="11" name="Picture 2" descr="C:\Users\0000919522\Desktop\機密レベル用画像データ_SST(png)\JE_秘_s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0179" y="6422473"/>
            <a:ext cx="1312299" cy="39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33237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タイトル 1"/>
          <p:cNvSpPr>
            <a:spLocks noGrp="1"/>
          </p:cNvSpPr>
          <p:nvPr>
            <p:ph type="title"/>
          </p:nvPr>
        </p:nvSpPr>
        <p:spPr>
          <a:xfrm>
            <a:off x="576750" y="44624"/>
            <a:ext cx="11054375" cy="792000"/>
          </a:xfrm>
          <a:prstGeom prst="rect">
            <a:avLst/>
          </a:prstGeom>
        </p:spPr>
        <p:txBody>
          <a:bodyPr wrap="square" lIns="0" tIns="0" rIns="0" bIns="0" anchor="b"/>
          <a:lstStyle>
            <a:lvl1pPr>
              <a:defRPr baseline="0">
                <a:solidFill>
                  <a:schemeClr val="tx1"/>
                </a:solidFill>
                <a:latin typeface="Tahoma" pitchFamily="34" charset="0"/>
                <a:ea typeface="ＭＳ Ｐゴシック" pitchFamily="50" charset="-128"/>
              </a:defRPr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 dirty="0"/>
          </a:p>
        </p:txBody>
      </p:sp>
      <p:cxnSp>
        <p:nvCxnSpPr>
          <p:cNvPr id="7" name="直線コネクタ 6"/>
          <p:cNvCxnSpPr/>
          <p:nvPr userDrawn="1"/>
        </p:nvCxnSpPr>
        <p:spPr>
          <a:xfrm>
            <a:off x="360281" y="908720"/>
            <a:ext cx="11528995" cy="0"/>
          </a:xfrm>
          <a:prstGeom prst="line">
            <a:avLst/>
          </a:prstGeom>
          <a:ln w="3175">
            <a:solidFill>
              <a:srgbClr val="33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スライド番号プレースホルダ 7"/>
          <p:cNvSpPr txBox="1">
            <a:spLocks noGrp="1"/>
          </p:cNvSpPr>
          <p:nvPr userDrawn="1"/>
        </p:nvSpPr>
        <p:spPr bwMode="auto">
          <a:xfrm>
            <a:off x="216172" y="6408000"/>
            <a:ext cx="648506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27D7B6D7-B93D-4A81-9951-1EF138C68E07}" type="slidenum">
              <a:rPr lang="en-US" altLang="ja-JP" b="1" kern="0" smtClean="0">
                <a:solidFill>
                  <a:prstClr val="white">
                    <a:lumMod val="50000"/>
                  </a:prstClr>
                </a:solidFill>
                <a:ea typeface="Tahoma" pitchFamily="34" charset="0"/>
                <a:cs typeface="Tahoma" pitchFamily="34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r>
              <a:rPr lang="en-US" altLang="ja-JP" b="1" kern="0" smtClean="0">
                <a:solidFill>
                  <a:prstClr val="white">
                    <a:lumMod val="50000"/>
                  </a:prstClr>
                </a:solidFill>
                <a:ea typeface="Tahoma" pitchFamily="34" charset="0"/>
                <a:cs typeface="Tahoma" pitchFamily="34" charset="0"/>
              </a:rPr>
              <a:t>  </a:t>
            </a:r>
            <a:r>
              <a:rPr lang="en-US" altLang="ja-JP" smtClean="0">
                <a:solidFill>
                  <a:srgbClr val="7FD13B"/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▇</a:t>
            </a:r>
            <a:r>
              <a:rPr lang="en-US" altLang="ja-JP" smtClean="0">
                <a:solidFill>
                  <a:srgbClr val="EA157A"/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▇</a:t>
            </a:r>
            <a:r>
              <a:rPr lang="en-US" altLang="ja-JP" smtClean="0">
                <a:solidFill>
                  <a:srgbClr val="D6ECFF">
                    <a:lumMod val="50000"/>
                  </a:srgbClr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▇</a:t>
            </a:r>
            <a:r>
              <a:rPr lang="ja-JP" altLang="en-US" smtClean="0">
                <a:solidFill>
                  <a:srgbClr val="7FD13B"/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  </a:t>
            </a:r>
            <a:r>
              <a:rPr lang="en-US" altLang="ja-JP" smtClean="0">
                <a:solidFill>
                  <a:prstClr val="white">
                    <a:lumMod val="75000"/>
                  </a:prstClr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System R&amp;D Group (SRDG)</a:t>
            </a:r>
            <a:endParaRPr lang="ja-JP" altLang="ja-JP" sz="1600" smtClean="0">
              <a:solidFill>
                <a:prstClr val="white">
                  <a:lumMod val="75000"/>
                </a:prstClr>
              </a:solidFill>
              <a:latin typeface="Myriad Pro" pitchFamily="34" charset="0"/>
              <a:ea typeface="Adobe Gothic Std B" pitchFamily="34" charset="-128"/>
              <a:cs typeface="ＭＳ Ｐゴシック"/>
            </a:endParaRPr>
          </a:p>
        </p:txBody>
      </p:sp>
      <p:pic>
        <p:nvPicPr>
          <p:cNvPr id="11" name="Picture 2" descr="C:\Users\0000919522\Desktop\機密レベル用画像データ_SST(png)\JE_秘_s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0179" y="6422473"/>
            <a:ext cx="1312299" cy="39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15258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astPag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スライド番号プレースホルダ 7"/>
          <p:cNvSpPr txBox="1">
            <a:spLocks noGrp="1"/>
          </p:cNvSpPr>
          <p:nvPr userDrawn="1"/>
        </p:nvSpPr>
        <p:spPr bwMode="auto">
          <a:xfrm>
            <a:off x="216172" y="6408000"/>
            <a:ext cx="648506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27D7B6D7-B93D-4A81-9951-1EF138C68E07}" type="slidenum">
              <a:rPr lang="en-US" altLang="ja-JP" b="1" kern="0" smtClean="0">
                <a:solidFill>
                  <a:prstClr val="white">
                    <a:lumMod val="50000"/>
                  </a:prstClr>
                </a:solidFill>
                <a:ea typeface="Tahoma" pitchFamily="34" charset="0"/>
                <a:cs typeface="Tahoma" pitchFamily="34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r>
              <a:rPr lang="en-US" altLang="ja-JP" b="1" kern="0" smtClean="0">
                <a:solidFill>
                  <a:prstClr val="white">
                    <a:lumMod val="50000"/>
                  </a:prstClr>
                </a:solidFill>
                <a:ea typeface="Tahoma" pitchFamily="34" charset="0"/>
                <a:cs typeface="Tahoma" pitchFamily="34" charset="0"/>
              </a:rPr>
              <a:t>  </a:t>
            </a:r>
            <a:r>
              <a:rPr lang="en-US" altLang="ja-JP" smtClean="0">
                <a:solidFill>
                  <a:srgbClr val="7FD13B"/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▇</a:t>
            </a:r>
            <a:r>
              <a:rPr lang="en-US" altLang="ja-JP" smtClean="0">
                <a:solidFill>
                  <a:srgbClr val="EA157A"/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▇</a:t>
            </a:r>
            <a:r>
              <a:rPr lang="en-US" altLang="ja-JP" smtClean="0">
                <a:solidFill>
                  <a:srgbClr val="D6ECFF">
                    <a:lumMod val="50000"/>
                  </a:srgbClr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▇</a:t>
            </a:r>
            <a:r>
              <a:rPr lang="ja-JP" altLang="en-US" smtClean="0">
                <a:solidFill>
                  <a:srgbClr val="7FD13B"/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  </a:t>
            </a:r>
            <a:r>
              <a:rPr lang="en-US" altLang="ja-JP" smtClean="0">
                <a:solidFill>
                  <a:prstClr val="white">
                    <a:lumMod val="75000"/>
                  </a:prstClr>
                </a:solidFill>
                <a:latin typeface="Myriad Pro" pitchFamily="34" charset="0"/>
                <a:ea typeface="Adobe Gothic Std B" pitchFamily="34" charset="-128"/>
                <a:cs typeface="Times New Roman"/>
              </a:rPr>
              <a:t>System R&amp;D Group (SRDG)</a:t>
            </a:r>
            <a:endParaRPr lang="ja-JP" altLang="ja-JP" sz="1600" smtClean="0">
              <a:solidFill>
                <a:prstClr val="white">
                  <a:lumMod val="75000"/>
                </a:prstClr>
              </a:solidFill>
              <a:latin typeface="Myriad Pro" pitchFamily="34" charset="0"/>
              <a:ea typeface="Adobe Gothic Std B" pitchFamily="34" charset="-128"/>
              <a:cs typeface="ＭＳ Ｐゴシック"/>
            </a:endParaRPr>
          </a:p>
        </p:txBody>
      </p:sp>
      <p:pic>
        <p:nvPicPr>
          <p:cNvPr id="8" name="Picture 2" descr="C:\Users\0000919522\Desktop\機密レベル用画像データ_SST(png)\JE_秘_s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0179" y="6422473"/>
            <a:ext cx="1312299" cy="39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2949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rgbClr val="5C5F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7" r:id="rId3"/>
    <p:sldLayoutId id="2147483669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+mj-lt"/>
          <a:ea typeface="+mj-ea"/>
          <a:cs typeface="HGP創英角ｺﾞｼｯｸUB" pitchFamily="50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kumimoji="1" sz="28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7344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+mj-lt"/>
          <a:ea typeface="+mj-ea"/>
          <a:cs typeface="HGP創英角ｺﾞｼｯｸUB" pitchFamily="50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kumimoji="1" sz="28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0103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+mj-lt"/>
          <a:ea typeface="+mj-ea"/>
          <a:cs typeface="HGP創英角ｺﾞｼｯｸUB" pitchFamily="50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kumimoji="1" sz="28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6" name="Rectangle 8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/>
              <a:t> </a:t>
            </a:r>
            <a:br>
              <a:rPr lang="en-US" altLang="ja-JP" dirty="0" smtClean="0"/>
            </a:br>
            <a:r>
              <a:rPr lang="en-US" altLang="ja-JP" dirty="0" smtClean="0"/>
              <a:t>On Adaptive Multiple Core Transform </a:t>
            </a:r>
            <a:r>
              <a:rPr lang="en-US" altLang="ja-JP" dirty="0"/>
              <a:t>For Chroma</a:t>
            </a:r>
            <a:br>
              <a:rPr lang="en-US" altLang="ja-JP" dirty="0"/>
            </a:br>
            <a:r>
              <a:rPr lang="en-US" altLang="ja-JP" dirty="0"/>
              <a:t>(</a:t>
            </a:r>
            <a:r>
              <a:rPr lang="en-US" altLang="ja-JP" dirty="0" smtClean="0"/>
              <a:t>JVET-E0036)</a:t>
            </a:r>
            <a:endParaRPr lang="ja-JP" altLang="en-US" dirty="0"/>
          </a:p>
        </p:txBody>
      </p:sp>
      <p:sp>
        <p:nvSpPr>
          <p:cNvPr id="13517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882689" y="3429120"/>
            <a:ext cx="10448152" cy="1080000"/>
          </a:xfrm>
        </p:spPr>
        <p:txBody>
          <a:bodyPr/>
          <a:lstStyle/>
          <a:p>
            <a:r>
              <a:rPr lang="en-US" altLang="ja-JP" sz="2400" dirty="0" smtClean="0"/>
              <a:t>T. Tsukuba, O. Nakagami, </a:t>
            </a:r>
            <a:r>
              <a:rPr lang="en-US" altLang="ja-JP" sz="2400" u="sng" dirty="0" smtClean="0"/>
              <a:t>M. Ikeda</a:t>
            </a:r>
            <a:r>
              <a:rPr lang="en-US" altLang="ja-JP" sz="2400" dirty="0" smtClean="0"/>
              <a:t>, T. Suzuki</a:t>
            </a:r>
          </a:p>
          <a:p>
            <a:r>
              <a:rPr lang="en-US" altLang="ja-JP" sz="2400" dirty="0" smtClean="0"/>
              <a:t>Sony Corporation</a:t>
            </a:r>
            <a:endParaRPr lang="ja-JP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Summary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sz="2400" dirty="0" smtClean="0"/>
              <a:t>Introduction</a:t>
            </a:r>
            <a:endParaRPr kumimoji="1" lang="en-US" altLang="ja-JP" sz="2400" dirty="0" smtClean="0"/>
          </a:p>
          <a:p>
            <a:pPr lvl="1"/>
            <a:r>
              <a:rPr lang="en-US" altLang="ja-JP" sz="2000" dirty="0" smtClean="0"/>
              <a:t>In JEM, Adaptive Multiple Core Transform (AMT) is used for 4x4 to 64x64 </a:t>
            </a:r>
            <a:r>
              <a:rPr lang="en-US" altLang="ja-JP" sz="2000" dirty="0" err="1" smtClean="0"/>
              <a:t>luma</a:t>
            </a:r>
            <a:r>
              <a:rPr lang="en-US" altLang="ja-JP" sz="2000" dirty="0"/>
              <a:t> </a:t>
            </a:r>
            <a:r>
              <a:rPr lang="en-US" altLang="ja-JP" sz="2000" dirty="0" smtClean="0"/>
              <a:t>Transform Blocks (TBs) , while DCT-2 is always used for </a:t>
            </a:r>
            <a:r>
              <a:rPr lang="en-US" altLang="ja-JP" sz="2000" dirty="0" err="1" smtClean="0"/>
              <a:t>chroma</a:t>
            </a:r>
            <a:r>
              <a:rPr lang="en-US" altLang="ja-JP" sz="2000" dirty="0" smtClean="0"/>
              <a:t> TBs in inter coding. </a:t>
            </a:r>
          </a:p>
          <a:p>
            <a:endParaRPr lang="en-US" altLang="ja-JP" sz="2400" dirty="0" smtClean="0"/>
          </a:p>
          <a:p>
            <a:r>
              <a:rPr lang="en-US" altLang="ja-JP" sz="2400" dirty="0" smtClean="0"/>
              <a:t>Proposal</a:t>
            </a:r>
          </a:p>
          <a:p>
            <a:pPr lvl="1"/>
            <a:r>
              <a:rPr kumimoji="1" lang="en-US" altLang="ja-JP" sz="2000" dirty="0" smtClean="0"/>
              <a:t>Apply AMT to </a:t>
            </a:r>
            <a:r>
              <a:rPr kumimoji="1" lang="en-US" altLang="ja-JP" sz="2000" dirty="0" err="1" smtClean="0"/>
              <a:t>chroma</a:t>
            </a:r>
            <a:r>
              <a:rPr kumimoji="1" lang="en-US" altLang="ja-JP" sz="2000" dirty="0" smtClean="0"/>
              <a:t> inter predicted blocks without additional signaling, in which </a:t>
            </a:r>
            <a:r>
              <a:rPr lang="en-CA" altLang="ja-JP" sz="2000" dirty="0"/>
              <a:t>t</a:t>
            </a:r>
            <a:r>
              <a:rPr lang="en-CA" altLang="ja-JP" sz="2000" dirty="0" smtClean="0"/>
              <a:t>he </a:t>
            </a:r>
            <a:r>
              <a:rPr lang="en-CA" altLang="ja-JP" sz="2000" dirty="0"/>
              <a:t>same transform type as for </a:t>
            </a:r>
            <a:r>
              <a:rPr lang="en-CA" altLang="ja-JP" sz="2000" dirty="0" err="1"/>
              <a:t>luma</a:t>
            </a:r>
            <a:r>
              <a:rPr lang="en-CA" altLang="ja-JP" sz="2000" dirty="0"/>
              <a:t> block is used for the </a:t>
            </a:r>
            <a:r>
              <a:rPr lang="en-CA" altLang="ja-JP" sz="2000" dirty="0" err="1"/>
              <a:t>chroma</a:t>
            </a:r>
            <a:r>
              <a:rPr lang="en-CA" altLang="ja-JP" sz="2000" dirty="0"/>
              <a:t> </a:t>
            </a:r>
            <a:r>
              <a:rPr lang="en-CA" altLang="ja-JP" sz="2000" dirty="0" smtClean="0"/>
              <a:t>one, for improvement of </a:t>
            </a:r>
            <a:r>
              <a:rPr lang="en-CA" altLang="ja-JP" sz="2000" dirty="0" err="1" smtClean="0"/>
              <a:t>chroma</a:t>
            </a:r>
            <a:r>
              <a:rPr lang="en-CA" altLang="ja-JP" sz="2000" dirty="0" smtClean="0"/>
              <a:t> coding efficiency.</a:t>
            </a:r>
            <a:endParaRPr kumimoji="1" lang="en-US" altLang="ja-JP" sz="2000" dirty="0" smtClean="0"/>
          </a:p>
          <a:p>
            <a:endParaRPr kumimoji="1" lang="en-US" altLang="ja-JP" sz="2400" dirty="0" smtClean="0"/>
          </a:p>
          <a:p>
            <a:r>
              <a:rPr kumimoji="1" lang="en-US" altLang="ja-JP" sz="2400" dirty="0" smtClean="0"/>
              <a:t>Experimental results</a:t>
            </a:r>
          </a:p>
          <a:p>
            <a:pPr lvl="1"/>
            <a:r>
              <a:rPr lang="en-US" altLang="ja-JP" sz="2000" dirty="0" smtClean="0"/>
              <a:t>Chroma BD rate gains for U &amp; V are: </a:t>
            </a:r>
          </a:p>
          <a:p>
            <a:pPr lvl="2"/>
            <a:r>
              <a:rPr lang="en-US" altLang="ja-JP" sz="1800" dirty="0" smtClean="0"/>
              <a:t>0.5% &amp; 0.6% for RA</a:t>
            </a:r>
          </a:p>
          <a:p>
            <a:pPr lvl="2"/>
            <a:r>
              <a:rPr lang="en-US" altLang="ja-JP" sz="1800" dirty="0" smtClean="0"/>
              <a:t>1.6% &amp; 1.3% for LB</a:t>
            </a:r>
          </a:p>
          <a:p>
            <a:pPr lvl="2"/>
            <a:r>
              <a:rPr lang="en-US" altLang="ja-JP" sz="1800" dirty="0" smtClean="0"/>
              <a:t>1.8% &amp; 1.2% for LP</a:t>
            </a:r>
            <a:endParaRPr lang="en-US" altLang="ja-JP" sz="1800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0967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Introduction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kumimoji="1" lang="en-US" altLang="ja-JP" sz="2400" dirty="0" smtClean="0"/>
              <a:t>Adaptive </a:t>
            </a:r>
            <a:r>
              <a:rPr lang="en-US" altLang="ja-JP" sz="2400" dirty="0" smtClean="0"/>
              <a:t>Multiple Core Transform in JEM-4.0</a:t>
            </a:r>
          </a:p>
          <a:p>
            <a:pPr lvl="1"/>
            <a:r>
              <a:rPr kumimoji="1" lang="en-US" altLang="ja-JP" sz="2000" dirty="0" smtClean="0"/>
              <a:t>Apply to 4x4 to 64x64 </a:t>
            </a:r>
            <a:r>
              <a:rPr kumimoji="1" lang="en-US" altLang="ja-JP" sz="2000" dirty="0" err="1" smtClean="0"/>
              <a:t>luma</a:t>
            </a:r>
            <a:r>
              <a:rPr kumimoji="1" lang="en-US" altLang="ja-JP" sz="2000" dirty="0" smtClean="0"/>
              <a:t> TBs</a:t>
            </a:r>
          </a:p>
          <a:p>
            <a:pPr lvl="1"/>
            <a:r>
              <a:rPr kumimoji="1" lang="en-US" altLang="ja-JP" sz="2000" dirty="0" smtClean="0"/>
              <a:t>In inter coding, </a:t>
            </a:r>
            <a:r>
              <a:rPr lang="en-US" altLang="ja-JP" sz="2000" dirty="0" smtClean="0"/>
              <a:t>DST-7 or DCT-8 can be chosen as an alternative transform, </a:t>
            </a:r>
            <a:br>
              <a:rPr lang="en-US" altLang="ja-JP" sz="2000" dirty="0" smtClean="0"/>
            </a:br>
            <a:r>
              <a:rPr lang="en-US" altLang="ja-JP" sz="2000" dirty="0" smtClean="0"/>
              <a:t>while DCT-2 is always used for </a:t>
            </a:r>
            <a:r>
              <a:rPr lang="en-US" altLang="ja-JP" sz="2000" dirty="0" err="1" smtClean="0"/>
              <a:t>chroma</a:t>
            </a:r>
            <a:r>
              <a:rPr lang="en-US" altLang="ja-JP" sz="2000" dirty="0" smtClean="0"/>
              <a:t> TB as shown in Table 1.</a:t>
            </a:r>
            <a:endParaRPr kumimoji="1" lang="en-US" altLang="ja-JP" sz="2000" dirty="0" smtClean="0"/>
          </a:p>
          <a:p>
            <a:endParaRPr kumimoji="1" lang="ja-JP" altLang="en-US" sz="24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3</a:t>
            </a:fld>
            <a:endParaRPr lang="en-US" altLang="ja-JP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963477" y="2483895"/>
            <a:ext cx="7679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/>
              <a:t>Table 1: Transform type </a:t>
            </a:r>
            <a:r>
              <a:rPr lang="en-US" altLang="ja-JP" b="1" dirty="0" smtClean="0"/>
              <a:t>derivation in </a:t>
            </a:r>
            <a:r>
              <a:rPr kumimoji="1" lang="en-US" altLang="ja-JP" b="1" dirty="0" smtClean="0"/>
              <a:t>inter coding in JEM-4.0 </a:t>
            </a:r>
            <a:endParaRPr kumimoji="1" lang="ja-JP" altLang="en-US" b="1" dirty="0"/>
          </a:p>
        </p:txBody>
      </p:sp>
      <p:graphicFrame>
        <p:nvGraphicFramePr>
          <p:cNvPr id="7" name="コンテンツ プレースホルダー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4929635"/>
              </p:ext>
            </p:extLst>
          </p:nvPr>
        </p:nvGraphicFramePr>
        <p:xfrm>
          <a:off x="2098492" y="2869992"/>
          <a:ext cx="7335814" cy="2548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9477"/>
                <a:gridCol w="1066339"/>
                <a:gridCol w="1234742"/>
                <a:gridCol w="1330512"/>
                <a:gridCol w="1307372"/>
                <a:gridCol w="1307372"/>
              </a:tblGrid>
              <a:tr h="268715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300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300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300" dirty="0" err="1" smtClean="0">
                          <a:solidFill>
                            <a:schemeClr val="bg1"/>
                          </a:solidFill>
                        </a:rPr>
                        <a:t>Emt</a:t>
                      </a:r>
                      <a:r>
                        <a:rPr kumimoji="1" lang="en-US" altLang="ja-JP" sz="1300" dirty="0" smtClean="0">
                          <a:solidFill>
                            <a:schemeClr val="bg1"/>
                          </a:solidFill>
                        </a:rPr>
                        <a:t/>
                      </a:r>
                      <a:br>
                        <a:rPr kumimoji="1" lang="en-US" altLang="ja-JP" sz="1300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kumimoji="1" lang="en-US" altLang="ja-JP" sz="1300" dirty="0" smtClean="0">
                          <a:solidFill>
                            <a:schemeClr val="bg1"/>
                          </a:solidFill>
                        </a:rPr>
                        <a:t>Flag</a:t>
                      </a:r>
                      <a:endParaRPr kumimoji="1" lang="ja-JP" altLang="en-US" sz="1300" b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75300" marR="75300" marT="37650" marB="37650"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kumimoji="1" lang="en-US" altLang="ja-JP" sz="13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kumimoji="1" lang="en-US" altLang="ja-JP" sz="13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kumimoji="1" lang="en-US" altLang="ja-JP" sz="1300" dirty="0" err="1" smtClean="0">
                          <a:solidFill>
                            <a:schemeClr val="bg1"/>
                          </a:solidFill>
                        </a:rPr>
                        <a:t>Emt</a:t>
                      </a:r>
                      <a:r>
                        <a:rPr kumimoji="1" lang="en-US" altLang="ja-JP" sz="1300" dirty="0" smtClean="0">
                          <a:solidFill>
                            <a:schemeClr val="bg1"/>
                          </a:solidFill>
                        </a:rPr>
                        <a:t/>
                      </a:r>
                      <a:br>
                        <a:rPr kumimoji="1" lang="en-US" altLang="ja-JP" sz="1300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kumimoji="1" lang="en-US" altLang="ja-JP" sz="1300" dirty="0" err="1" smtClean="0">
                          <a:solidFill>
                            <a:schemeClr val="bg1"/>
                          </a:solidFill>
                        </a:rPr>
                        <a:t>Idx</a:t>
                      </a:r>
                      <a:endParaRPr kumimoji="1" lang="ja-JP" altLang="en-US" sz="1300" b="0" dirty="0">
                        <a:solidFill>
                          <a:schemeClr val="bg1"/>
                        </a:solidFill>
                      </a:endParaRPr>
                    </a:p>
                  </a:txBody>
                  <a:tcPr marL="75300" marR="75300" marT="37650" marB="37650"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err="1" smtClean="0">
                          <a:solidFill>
                            <a:schemeClr val="bg1"/>
                          </a:solidFill>
                        </a:rPr>
                        <a:t>Luma</a:t>
                      </a:r>
                      <a:endParaRPr kumimoji="1" lang="ja-JP" altLang="en-US" sz="1300" b="0" dirty="0">
                        <a:solidFill>
                          <a:schemeClr val="bg1"/>
                        </a:solidFill>
                      </a:endParaRPr>
                    </a:p>
                  </a:txBody>
                  <a:tcPr marL="75300" marR="75300" marT="37650" marB="37650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>
                          <a:solidFill>
                            <a:schemeClr val="bg1"/>
                          </a:solidFill>
                        </a:rPr>
                        <a:t>Chroma</a:t>
                      </a:r>
                      <a:endParaRPr kumimoji="1" lang="ja-JP" altLang="en-US" sz="1300" b="0" dirty="0">
                        <a:solidFill>
                          <a:schemeClr val="bg1"/>
                        </a:solidFill>
                      </a:endParaRPr>
                    </a:p>
                  </a:txBody>
                  <a:tcPr marL="75300" marR="75300" marT="37650" marB="37650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</a:tr>
              <a:tr h="781591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>
                          <a:solidFill>
                            <a:schemeClr val="bg1"/>
                          </a:solidFill>
                        </a:rPr>
                        <a:t>Hor.</a:t>
                      </a:r>
                      <a:r>
                        <a:rPr kumimoji="1" lang="en-US" altLang="ja-JP" sz="1300" baseline="0" dirty="0" smtClean="0">
                          <a:solidFill>
                            <a:schemeClr val="bg1"/>
                          </a:solidFill>
                        </a:rPr>
                        <a:t> Tr.</a:t>
                      </a:r>
                      <a:endParaRPr kumimoji="1" lang="ja-JP" altLang="en-US" sz="1300" b="0" dirty="0">
                        <a:solidFill>
                          <a:schemeClr val="bg1"/>
                        </a:solidFill>
                      </a:endParaRPr>
                    </a:p>
                  </a:txBody>
                  <a:tcPr marL="75300" marR="75300" marT="37650" marB="3765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>
                          <a:solidFill>
                            <a:schemeClr val="bg1"/>
                          </a:solidFill>
                        </a:rPr>
                        <a:t>Ver. Tr.</a:t>
                      </a:r>
                      <a:endParaRPr kumimoji="1" lang="ja-JP" altLang="en-US" sz="1300" b="0" dirty="0">
                        <a:solidFill>
                          <a:schemeClr val="bg1"/>
                        </a:solidFill>
                      </a:endParaRPr>
                    </a:p>
                  </a:txBody>
                  <a:tcPr marL="75300" marR="75300" marT="37650" marB="3765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>
                          <a:solidFill>
                            <a:schemeClr val="bg1"/>
                          </a:solidFill>
                        </a:rPr>
                        <a:t>Hor. Tr.</a:t>
                      </a:r>
                      <a:endParaRPr kumimoji="1" lang="ja-JP" altLang="en-US" sz="1300" b="0" dirty="0">
                        <a:solidFill>
                          <a:schemeClr val="bg1"/>
                        </a:solidFill>
                      </a:endParaRPr>
                    </a:p>
                  </a:txBody>
                  <a:tcPr marL="75300" marR="75300" marT="37650" marB="3765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>
                          <a:solidFill>
                            <a:schemeClr val="bg1"/>
                          </a:solidFill>
                        </a:rPr>
                        <a:t>Ver.</a:t>
                      </a:r>
                      <a:r>
                        <a:rPr kumimoji="1" lang="en-US" altLang="ja-JP" sz="1300" baseline="0" dirty="0" smtClean="0">
                          <a:solidFill>
                            <a:schemeClr val="bg1"/>
                          </a:solidFill>
                        </a:rPr>
                        <a:t> Tr.</a:t>
                      </a:r>
                      <a:endParaRPr kumimoji="1" lang="ja-JP" altLang="en-US" sz="1300" b="0" dirty="0">
                        <a:solidFill>
                          <a:schemeClr val="bg1"/>
                        </a:solidFill>
                      </a:endParaRPr>
                    </a:p>
                  </a:txBody>
                  <a:tcPr marL="75300" marR="75300" marT="37650" marB="37650" anchor="ctr">
                    <a:solidFill>
                      <a:srgbClr val="92D050"/>
                    </a:solidFill>
                  </a:tcPr>
                </a:tc>
              </a:tr>
              <a:tr h="298163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0</a:t>
                      </a:r>
                      <a:endParaRPr kumimoji="1" lang="ja-JP" altLang="en-US" sz="1300" dirty="0"/>
                    </a:p>
                  </a:txBody>
                  <a:tcPr marL="75300" marR="75300" marT="37650" marB="3765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-</a:t>
                      </a:r>
                      <a:endParaRPr kumimoji="1" lang="ja-JP" altLang="en-US" sz="1300" dirty="0"/>
                    </a:p>
                  </a:txBody>
                  <a:tcPr marL="75300" marR="75300" marT="37650" marB="3765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DCT-2</a:t>
                      </a:r>
                      <a:endParaRPr kumimoji="1" lang="ja-JP" altLang="en-US" sz="1300" dirty="0"/>
                    </a:p>
                  </a:txBody>
                  <a:tcPr marL="75300" marR="75300" marT="37650" marB="3765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DCT-2</a:t>
                      </a:r>
                      <a:endParaRPr kumimoji="1" lang="ja-JP" altLang="en-US" sz="1300" dirty="0"/>
                    </a:p>
                  </a:txBody>
                  <a:tcPr marL="75300" marR="75300" marT="37650" marB="37650"/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DCT-2</a:t>
                      </a:r>
                      <a:endParaRPr kumimoji="1" lang="ja-JP" altLang="en-US" sz="1300" dirty="0"/>
                    </a:p>
                  </a:txBody>
                  <a:tcPr marL="75300" marR="75300" marT="37650" marB="37650" anchor="ctr"/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DCT-2</a:t>
                      </a:r>
                      <a:endParaRPr kumimoji="1" lang="ja-JP" altLang="en-US" sz="1300" dirty="0"/>
                    </a:p>
                  </a:txBody>
                  <a:tcPr marL="75300" marR="75300" marT="37650" marB="37650" anchor="ctr"/>
                </a:tc>
              </a:tr>
              <a:tr h="298837">
                <a:tc rowSpan="4"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1</a:t>
                      </a:r>
                      <a:endParaRPr kumimoji="1" lang="ja-JP" altLang="en-US" sz="1300" dirty="0"/>
                    </a:p>
                  </a:txBody>
                  <a:tcPr marL="75300" marR="75300" marT="37650" marB="3765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0</a:t>
                      </a:r>
                      <a:endParaRPr kumimoji="1" lang="ja-JP" altLang="en-US" sz="1300" dirty="0"/>
                    </a:p>
                  </a:txBody>
                  <a:tcPr marL="75300" marR="75300" marT="37650" marB="3765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DCT-8</a:t>
                      </a:r>
                      <a:endParaRPr kumimoji="1" lang="ja-JP" altLang="en-US" sz="1300" dirty="0"/>
                    </a:p>
                  </a:txBody>
                  <a:tcPr marL="75300" marR="75300" marT="37650" marB="3765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DCT-8</a:t>
                      </a:r>
                      <a:endParaRPr kumimoji="1" lang="ja-JP" altLang="en-US" sz="1300" dirty="0"/>
                    </a:p>
                  </a:txBody>
                  <a:tcPr marL="75300" marR="75300" marT="37650" marB="37650"/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98837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1</a:t>
                      </a:r>
                      <a:endParaRPr kumimoji="1" lang="ja-JP" altLang="en-US" sz="1300" dirty="0"/>
                    </a:p>
                  </a:txBody>
                  <a:tcPr marL="75300" marR="75300" marT="37650" marB="3765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DST-7</a:t>
                      </a:r>
                      <a:endParaRPr kumimoji="1" lang="ja-JP" altLang="en-US" sz="1300" dirty="0"/>
                    </a:p>
                  </a:txBody>
                  <a:tcPr marL="75300" marR="75300" marT="37650" marB="3765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DCT-8</a:t>
                      </a:r>
                      <a:endParaRPr kumimoji="1" lang="ja-JP" altLang="en-US" sz="1300" dirty="0"/>
                    </a:p>
                  </a:txBody>
                  <a:tcPr marL="75300" marR="75300" marT="37650" marB="37650"/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8285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2</a:t>
                      </a:r>
                      <a:endParaRPr kumimoji="1" lang="ja-JP" altLang="en-US" sz="1300" dirty="0"/>
                    </a:p>
                  </a:txBody>
                  <a:tcPr marL="75300" marR="75300" marT="37650" marB="3765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DCT-8</a:t>
                      </a:r>
                      <a:endParaRPr kumimoji="1" lang="ja-JP" altLang="en-US" sz="1300" dirty="0"/>
                    </a:p>
                  </a:txBody>
                  <a:tcPr marL="75300" marR="75300" marT="37650" marB="3765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DST-7</a:t>
                      </a:r>
                      <a:endParaRPr kumimoji="1" lang="ja-JP" altLang="en-US" sz="1300" dirty="0"/>
                    </a:p>
                  </a:txBody>
                  <a:tcPr marL="75300" marR="75300" marT="37650" marB="37650"/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19387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3</a:t>
                      </a:r>
                      <a:endParaRPr kumimoji="1" lang="ja-JP" altLang="en-US" sz="1300" dirty="0"/>
                    </a:p>
                  </a:txBody>
                  <a:tcPr marL="75300" marR="75300" marT="37650" marB="3765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DST-7</a:t>
                      </a:r>
                      <a:endParaRPr kumimoji="1" lang="ja-JP" altLang="en-US" sz="1300" dirty="0"/>
                    </a:p>
                  </a:txBody>
                  <a:tcPr marL="75300" marR="75300" marT="37650" marB="3765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DST-7</a:t>
                      </a:r>
                      <a:endParaRPr kumimoji="1" lang="ja-JP" altLang="en-US" sz="1300" dirty="0"/>
                    </a:p>
                  </a:txBody>
                  <a:tcPr marL="75300" marR="75300" marT="37650" marB="37650"/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732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sz="2400" dirty="0" smtClean="0"/>
              <a:t>Apply AMT to </a:t>
            </a:r>
            <a:r>
              <a:rPr lang="en-US" altLang="ja-JP" sz="2400" dirty="0" err="1" smtClean="0"/>
              <a:t>chroma</a:t>
            </a:r>
            <a:r>
              <a:rPr lang="en-US" altLang="ja-JP" sz="2400" dirty="0" smtClean="0"/>
              <a:t> inter predicted blocks as follows:</a:t>
            </a:r>
          </a:p>
          <a:p>
            <a:pPr lvl="1"/>
            <a:r>
              <a:rPr lang="en-US" altLang="ja-JP" sz="2000" dirty="0" smtClean="0"/>
              <a:t>The same transform type as for </a:t>
            </a:r>
            <a:r>
              <a:rPr lang="en-US" altLang="ja-JP" sz="2000" dirty="0" err="1" smtClean="0"/>
              <a:t>luma</a:t>
            </a:r>
            <a:r>
              <a:rPr lang="en-US" altLang="ja-JP" sz="2000" dirty="0"/>
              <a:t> </a:t>
            </a:r>
            <a:r>
              <a:rPr lang="en-US" altLang="ja-JP" sz="2000" dirty="0" smtClean="0"/>
              <a:t>block is used for the </a:t>
            </a:r>
            <a:r>
              <a:rPr lang="en-US" altLang="ja-JP" sz="2000" dirty="0" err="1" smtClean="0"/>
              <a:t>chroma</a:t>
            </a:r>
            <a:r>
              <a:rPr lang="en-US" altLang="ja-JP" sz="2000" dirty="0" smtClean="0"/>
              <a:t> one if the transform size (</a:t>
            </a:r>
            <a:r>
              <a:rPr lang="en-US" altLang="ja-JP" sz="2000" dirty="0" err="1" smtClean="0"/>
              <a:t>TrSize</a:t>
            </a:r>
            <a:r>
              <a:rPr lang="en-US" altLang="ja-JP" sz="2000" dirty="0" smtClean="0"/>
              <a:t>) is equal to or larger than 4</a:t>
            </a:r>
            <a:endParaRPr kumimoji="1" lang="en-US" altLang="ja-JP" sz="2000" dirty="0" smtClean="0"/>
          </a:p>
          <a:p>
            <a:pPr lvl="1"/>
            <a:r>
              <a:rPr kumimoji="1" lang="en-US" altLang="ja-JP" sz="2000" dirty="0" smtClean="0"/>
              <a:t>Otherwise(</a:t>
            </a:r>
            <a:r>
              <a:rPr kumimoji="1" lang="en-US" altLang="ja-JP" sz="2000" dirty="0" err="1" smtClean="0"/>
              <a:t>TrSize</a:t>
            </a:r>
            <a:r>
              <a:rPr kumimoji="1" lang="en-US" altLang="ja-JP" sz="2000" dirty="0" smtClean="0"/>
              <a:t>==2)</a:t>
            </a:r>
            <a:r>
              <a:rPr lang="en-US" altLang="ja-JP" sz="2000" dirty="0" smtClean="0"/>
              <a:t>, current DCT-2 is used. </a:t>
            </a:r>
            <a:endParaRPr kumimoji="1" lang="en-US" altLang="ja-JP" sz="2400" dirty="0" smtClean="0"/>
          </a:p>
          <a:p>
            <a:pPr lvl="1"/>
            <a:endParaRPr lang="en-US" altLang="ja-JP" sz="2000" dirty="0" smtClean="0"/>
          </a:p>
          <a:p>
            <a:r>
              <a:rPr lang="en-US" altLang="ja-JP" sz="2400" dirty="0" smtClean="0"/>
              <a:t>Motivation</a:t>
            </a:r>
          </a:p>
          <a:p>
            <a:pPr lvl="1"/>
            <a:r>
              <a:rPr lang="en-US" altLang="ja-JP" sz="2000" dirty="0" smtClean="0"/>
              <a:t>Coding efficiency improvement for </a:t>
            </a:r>
            <a:r>
              <a:rPr lang="en-US" altLang="ja-JP" sz="2000" dirty="0" err="1" smtClean="0"/>
              <a:t>chroma</a:t>
            </a:r>
            <a:r>
              <a:rPr lang="en-US" altLang="ja-JP" sz="2000" dirty="0" smtClean="0"/>
              <a:t> inter coding with minimal complexity</a:t>
            </a:r>
            <a:endParaRPr lang="en-US" altLang="ja-JP" sz="2000" dirty="0"/>
          </a:p>
          <a:p>
            <a:pPr lvl="2"/>
            <a:r>
              <a:rPr lang="en-US" altLang="ja-JP" sz="1800" dirty="0" smtClean="0"/>
              <a:t>No additional signaling and additional transform type introduced</a:t>
            </a:r>
          </a:p>
          <a:p>
            <a:pPr lvl="2"/>
            <a:r>
              <a:rPr lang="en-US" altLang="ja-JP" sz="1800" dirty="0" smtClean="0"/>
              <a:t>No impact on encoding and decoding time</a:t>
            </a:r>
            <a:endParaRPr kumimoji="1" lang="ja-JP" altLang="en-US" sz="18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4</a:t>
            </a:fld>
            <a:endParaRPr lang="en-US" altLang="ja-JP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6193948" y="3720516"/>
            <a:ext cx="57249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600" b="1" dirty="0" smtClean="0"/>
              <a:t>Proposed Transform type derivation in inter coding</a:t>
            </a:r>
            <a:endParaRPr kumimoji="1" lang="ja-JP" altLang="en-US" sz="1600" b="1" dirty="0"/>
          </a:p>
        </p:txBody>
      </p:sp>
      <p:graphicFrame>
        <p:nvGraphicFramePr>
          <p:cNvPr id="7" name="コンテンツ プレースホルダー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50095692"/>
              </p:ext>
            </p:extLst>
          </p:nvPr>
        </p:nvGraphicFramePr>
        <p:xfrm>
          <a:off x="6193948" y="4079482"/>
          <a:ext cx="5551245" cy="26310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4987"/>
                <a:gridCol w="592138"/>
                <a:gridCol w="685653"/>
                <a:gridCol w="738833"/>
                <a:gridCol w="738833"/>
                <a:gridCol w="738833"/>
                <a:gridCol w="725984"/>
                <a:gridCol w="725984"/>
              </a:tblGrid>
              <a:tr h="296490"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3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3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300" b="1" dirty="0" err="1" smtClean="0">
                          <a:solidFill>
                            <a:schemeClr val="tx1"/>
                          </a:solidFill>
                        </a:rPr>
                        <a:t>Emt</a:t>
                      </a:r>
                      <a:r>
                        <a:rPr kumimoji="1" lang="en-US" altLang="ja-JP" sz="1300" b="1" dirty="0" smtClean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kumimoji="1" lang="en-US" altLang="ja-JP" sz="1300" b="1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kumimoji="1" lang="en-US" altLang="ja-JP" sz="1300" b="1" dirty="0" smtClean="0">
                          <a:solidFill>
                            <a:schemeClr val="tx1"/>
                          </a:solidFill>
                        </a:rPr>
                        <a:t>Flag</a:t>
                      </a:r>
                      <a:endParaRPr kumimoji="1" lang="ja-JP" altLang="en-US" sz="13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75300" marR="75300" marT="37650" marB="37650">
                    <a:solidFill>
                      <a:srgbClr val="92D05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kumimoji="1" lang="en-US" altLang="ja-JP" sz="13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sz="13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kumimoji="1" lang="en-US" altLang="ja-JP" sz="1300" b="1" dirty="0" err="1" smtClean="0">
                          <a:solidFill>
                            <a:schemeClr val="tx1"/>
                          </a:solidFill>
                        </a:rPr>
                        <a:t>Emt</a:t>
                      </a:r>
                      <a:r>
                        <a:rPr kumimoji="1" lang="en-US" altLang="ja-JP" sz="1300" b="1" dirty="0" smtClean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kumimoji="1" lang="en-US" altLang="ja-JP" sz="1300" b="1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kumimoji="1" lang="en-US" altLang="ja-JP" sz="1300" b="1" dirty="0" err="1" smtClean="0">
                          <a:solidFill>
                            <a:schemeClr val="tx1"/>
                          </a:solidFill>
                        </a:rPr>
                        <a:t>Idx</a:t>
                      </a:r>
                      <a:endParaRPr kumimoji="1" lang="ja-JP" alt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75300" marR="75300" marT="37650" marB="37650"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1300" b="1" dirty="0" err="1" smtClean="0">
                          <a:solidFill>
                            <a:schemeClr val="tx1"/>
                          </a:solidFill>
                        </a:rPr>
                        <a:t>Luma</a:t>
                      </a:r>
                      <a:endParaRPr kumimoji="1" lang="ja-JP" alt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75300" marR="75300" marT="37650" marB="37650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kumimoji="1" lang="en-US" altLang="ja-JP" sz="1300" b="1" dirty="0" smtClean="0">
                          <a:solidFill>
                            <a:schemeClr val="tx1"/>
                          </a:solidFill>
                        </a:rPr>
                        <a:t>Chroma</a:t>
                      </a:r>
                      <a:endParaRPr kumimoji="1" lang="ja-JP" alt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75300" marR="75300" marT="37650" marB="37650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300" b="0" dirty="0">
                        <a:solidFill>
                          <a:schemeClr val="tx1"/>
                        </a:solidFill>
                      </a:endParaRPr>
                    </a:p>
                  </a:txBody>
                  <a:tcPr marL="75300" marR="75300" marT="37650" marB="376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300" b="0" dirty="0">
                        <a:solidFill>
                          <a:schemeClr val="tx1"/>
                        </a:solidFill>
                      </a:endParaRPr>
                    </a:p>
                  </a:txBody>
                  <a:tcPr marL="75300" marR="75300" marT="37650" marB="376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</a:tr>
              <a:tr h="38121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kumimoji="1" lang="ja-JP" alt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75300" marR="75300" marT="37650" marB="3765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300" b="0" dirty="0">
                        <a:solidFill>
                          <a:schemeClr val="tx1"/>
                        </a:solidFill>
                      </a:endParaRPr>
                    </a:p>
                  </a:txBody>
                  <a:tcPr marL="75300" marR="75300" marT="37650" marB="3765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1300" b="1" dirty="0" err="1" smtClean="0">
                          <a:solidFill>
                            <a:schemeClr val="tx1"/>
                          </a:solidFill>
                        </a:rPr>
                        <a:t>TrSize</a:t>
                      </a:r>
                      <a:r>
                        <a:rPr kumimoji="1" lang="en-US" altLang="ja-JP" sz="1300" b="1" dirty="0" smtClean="0">
                          <a:solidFill>
                            <a:schemeClr val="tx1"/>
                          </a:solidFill>
                        </a:rPr>
                        <a:t>&gt;=4</a:t>
                      </a:r>
                      <a:endParaRPr kumimoji="1" lang="ja-JP" alt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75300" marR="75300" marT="37650" marB="3765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300" b="0" dirty="0">
                        <a:solidFill>
                          <a:schemeClr val="tx1"/>
                        </a:solidFill>
                      </a:endParaRPr>
                    </a:p>
                  </a:txBody>
                  <a:tcPr marL="75300" marR="75300" marT="37650" marB="376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1300" b="1" dirty="0" err="1" smtClean="0">
                          <a:solidFill>
                            <a:schemeClr val="tx1"/>
                          </a:solidFill>
                        </a:rPr>
                        <a:t>TrSize</a:t>
                      </a:r>
                      <a:r>
                        <a:rPr kumimoji="1" lang="en-US" altLang="ja-JP" sz="1300" b="1" dirty="0" smtClean="0">
                          <a:solidFill>
                            <a:schemeClr val="tx1"/>
                          </a:solidFill>
                        </a:rPr>
                        <a:t>==2</a:t>
                      </a:r>
                      <a:endParaRPr kumimoji="1" lang="ja-JP" alt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75300" marR="75300" marT="37650" marB="3765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300" b="0" dirty="0">
                        <a:solidFill>
                          <a:schemeClr val="tx1"/>
                        </a:solidFill>
                      </a:endParaRPr>
                    </a:p>
                  </a:txBody>
                  <a:tcPr marL="75300" marR="75300" marT="37650" marB="3765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</a:tr>
              <a:tr h="381211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b="1" dirty="0" smtClean="0">
                          <a:solidFill>
                            <a:schemeClr val="tx1"/>
                          </a:solidFill>
                        </a:rPr>
                        <a:t>Hor.</a:t>
                      </a:r>
                      <a:r>
                        <a:rPr kumimoji="1" lang="en-US" altLang="ja-JP" sz="1300" b="1" baseline="0" dirty="0" smtClean="0">
                          <a:solidFill>
                            <a:schemeClr val="tx1"/>
                          </a:solidFill>
                        </a:rPr>
                        <a:t> Tr.</a:t>
                      </a:r>
                      <a:endParaRPr kumimoji="1" lang="ja-JP" alt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75300" marR="75300" marT="37650" marB="3765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b="1" dirty="0" smtClean="0">
                          <a:solidFill>
                            <a:schemeClr val="tx1"/>
                          </a:solidFill>
                        </a:rPr>
                        <a:t>Ver. Tr.</a:t>
                      </a:r>
                      <a:endParaRPr kumimoji="1" lang="ja-JP" alt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75300" marR="75300" marT="37650" marB="3765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b="1" dirty="0" smtClean="0">
                          <a:solidFill>
                            <a:schemeClr val="tx1"/>
                          </a:solidFill>
                        </a:rPr>
                        <a:t>Hor.</a:t>
                      </a:r>
                      <a:r>
                        <a:rPr kumimoji="1" lang="en-US" altLang="ja-JP" sz="1300" b="1" baseline="0" dirty="0" smtClean="0">
                          <a:solidFill>
                            <a:schemeClr val="tx1"/>
                          </a:solidFill>
                        </a:rPr>
                        <a:t> Tr.</a:t>
                      </a:r>
                      <a:endParaRPr kumimoji="1" lang="ja-JP" alt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75300" marR="75300" marT="37650" marB="3765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b="1" dirty="0" smtClean="0">
                          <a:solidFill>
                            <a:schemeClr val="tx1"/>
                          </a:solidFill>
                        </a:rPr>
                        <a:t>Ver. Tr.</a:t>
                      </a:r>
                      <a:endParaRPr kumimoji="1" lang="ja-JP" alt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75300" marR="75300" marT="37650" marB="3765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b="1" dirty="0" smtClean="0">
                          <a:solidFill>
                            <a:schemeClr val="tx1"/>
                          </a:solidFill>
                        </a:rPr>
                        <a:t>Hor. Tr.</a:t>
                      </a:r>
                    </a:p>
                  </a:txBody>
                  <a:tcPr marL="75300" marR="75300" marT="37650" marB="3765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b="1" dirty="0" smtClean="0">
                          <a:solidFill>
                            <a:schemeClr val="tx1"/>
                          </a:solidFill>
                        </a:rPr>
                        <a:t>Ver.</a:t>
                      </a:r>
                      <a:r>
                        <a:rPr kumimoji="1" lang="en-US" altLang="ja-JP" sz="1300" b="1" baseline="0" dirty="0" smtClean="0">
                          <a:solidFill>
                            <a:schemeClr val="tx1"/>
                          </a:solidFill>
                        </a:rPr>
                        <a:t> Tr.</a:t>
                      </a:r>
                    </a:p>
                  </a:txBody>
                  <a:tcPr marL="75300" marR="75300" marT="37650" marB="37650" anchor="ctr">
                    <a:solidFill>
                      <a:srgbClr val="92D050"/>
                    </a:solidFill>
                  </a:tcPr>
                </a:tc>
              </a:tr>
              <a:tr h="29582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0</a:t>
                      </a:r>
                      <a:endParaRPr kumimoji="1" lang="ja-JP" altLang="en-US" sz="1300" dirty="0"/>
                    </a:p>
                  </a:txBody>
                  <a:tcPr marL="75300" marR="75300" marT="37650" marB="3765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-</a:t>
                      </a:r>
                      <a:endParaRPr kumimoji="1" lang="ja-JP" altLang="en-US" sz="1300" dirty="0"/>
                    </a:p>
                  </a:txBody>
                  <a:tcPr marL="75300" marR="75300" marT="37650" marB="3765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DCT-2</a:t>
                      </a:r>
                      <a:endParaRPr kumimoji="1" lang="ja-JP" altLang="en-US" sz="1300" dirty="0"/>
                    </a:p>
                  </a:txBody>
                  <a:tcPr marL="75300" marR="75300" marT="37650" marB="3765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DCT-2</a:t>
                      </a:r>
                      <a:endParaRPr kumimoji="1" lang="ja-JP" altLang="en-US" sz="1300" dirty="0"/>
                    </a:p>
                  </a:txBody>
                  <a:tcPr marL="75300" marR="75300" marT="37650" marB="3765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DCT-2</a:t>
                      </a:r>
                      <a:endParaRPr kumimoji="1" lang="ja-JP" altLang="en-US" sz="1300" dirty="0"/>
                    </a:p>
                  </a:txBody>
                  <a:tcPr marL="75300" marR="75300" marT="37650" marB="3765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DCT-2</a:t>
                      </a:r>
                      <a:endParaRPr kumimoji="1" lang="ja-JP" altLang="en-US" sz="1300" dirty="0"/>
                    </a:p>
                  </a:txBody>
                  <a:tcPr marL="75300" marR="75300" marT="37650" marB="37650"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DCT-2</a:t>
                      </a:r>
                      <a:endParaRPr kumimoji="1" lang="ja-JP" altLang="en-US" sz="1300" dirty="0"/>
                    </a:p>
                  </a:txBody>
                  <a:tcPr marL="75300" marR="75300" marT="37650" marB="37650" anchor="ctr"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DCT-2</a:t>
                      </a:r>
                      <a:endParaRPr kumimoji="1" lang="ja-JP" altLang="en-US" sz="1300" dirty="0"/>
                    </a:p>
                  </a:txBody>
                  <a:tcPr marL="75300" marR="75300" marT="37650" marB="37650" anchor="ctr">
                    <a:solidFill>
                      <a:schemeClr val="bg1"/>
                    </a:solidFill>
                  </a:tcPr>
                </a:tc>
              </a:tr>
              <a:tr h="296490">
                <a:tc rowSpan="4"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1</a:t>
                      </a:r>
                      <a:endParaRPr kumimoji="1" lang="ja-JP" altLang="en-US" sz="1300" dirty="0"/>
                    </a:p>
                  </a:txBody>
                  <a:tcPr marL="75300" marR="75300" marT="37650" marB="376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0</a:t>
                      </a:r>
                      <a:endParaRPr kumimoji="1" lang="ja-JP" altLang="en-US" sz="1300" dirty="0"/>
                    </a:p>
                  </a:txBody>
                  <a:tcPr marL="75300" marR="75300" marT="37650" marB="3765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DCT-8</a:t>
                      </a:r>
                      <a:endParaRPr kumimoji="1" lang="ja-JP" altLang="en-US" sz="1300" dirty="0"/>
                    </a:p>
                  </a:txBody>
                  <a:tcPr marL="75300" marR="75300" marT="37650" marB="3765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DCT-8</a:t>
                      </a:r>
                      <a:endParaRPr kumimoji="1" lang="ja-JP" altLang="en-US" sz="1300" dirty="0"/>
                    </a:p>
                  </a:txBody>
                  <a:tcPr marL="75300" marR="75300" marT="37650" marB="3765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DCT-8</a:t>
                      </a:r>
                      <a:endParaRPr kumimoji="1" lang="ja-JP" altLang="en-US" sz="1300" dirty="0"/>
                    </a:p>
                  </a:txBody>
                  <a:tcPr marL="75300" marR="75300" marT="37650" marB="3765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DCT-8</a:t>
                      </a:r>
                      <a:endParaRPr kumimoji="1" lang="ja-JP" altLang="en-US" sz="1300" dirty="0"/>
                    </a:p>
                  </a:txBody>
                  <a:tcPr marL="75300" marR="75300" marT="37650" marB="37650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96490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1</a:t>
                      </a:r>
                      <a:endParaRPr kumimoji="1" lang="ja-JP" altLang="en-US" sz="1300" dirty="0"/>
                    </a:p>
                  </a:txBody>
                  <a:tcPr marL="75300" marR="75300" marT="37650" marB="3765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DST-7</a:t>
                      </a:r>
                      <a:endParaRPr kumimoji="1" lang="ja-JP" altLang="en-US" sz="1300" dirty="0"/>
                    </a:p>
                  </a:txBody>
                  <a:tcPr marL="75300" marR="75300" marT="37650" marB="3765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DCT-8</a:t>
                      </a:r>
                      <a:endParaRPr kumimoji="1" lang="ja-JP" altLang="en-US" sz="1300" dirty="0"/>
                    </a:p>
                  </a:txBody>
                  <a:tcPr marL="75300" marR="75300" marT="37650" marB="3765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DST-7</a:t>
                      </a:r>
                      <a:endParaRPr kumimoji="1" lang="ja-JP" altLang="en-US" sz="1300" dirty="0"/>
                    </a:p>
                  </a:txBody>
                  <a:tcPr marL="75300" marR="75300" marT="37650" marB="3765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DCT-8</a:t>
                      </a:r>
                      <a:endParaRPr kumimoji="1" lang="ja-JP" altLang="en-US" sz="1300" dirty="0"/>
                    </a:p>
                  </a:txBody>
                  <a:tcPr marL="75300" marR="75300" marT="37650" marB="37650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6100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2</a:t>
                      </a:r>
                      <a:endParaRPr kumimoji="1" lang="ja-JP" altLang="en-US" sz="1300" dirty="0"/>
                    </a:p>
                  </a:txBody>
                  <a:tcPr marL="75300" marR="75300" marT="37650" marB="3765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DCT-8</a:t>
                      </a:r>
                      <a:endParaRPr kumimoji="1" lang="ja-JP" altLang="en-US" sz="1300" dirty="0"/>
                    </a:p>
                  </a:txBody>
                  <a:tcPr marL="75300" marR="75300" marT="37650" marB="3765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DST-7</a:t>
                      </a:r>
                      <a:endParaRPr kumimoji="1" lang="ja-JP" altLang="en-US" sz="1300" dirty="0"/>
                    </a:p>
                  </a:txBody>
                  <a:tcPr marL="75300" marR="75300" marT="37650" marB="3765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DCT-8</a:t>
                      </a:r>
                      <a:endParaRPr kumimoji="1" lang="ja-JP" altLang="en-US" sz="1300" dirty="0"/>
                    </a:p>
                  </a:txBody>
                  <a:tcPr marL="75300" marR="75300" marT="37650" marB="3765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DST-7</a:t>
                      </a:r>
                      <a:endParaRPr kumimoji="1" lang="ja-JP" altLang="en-US" sz="1300" dirty="0"/>
                    </a:p>
                  </a:txBody>
                  <a:tcPr marL="75300" marR="75300" marT="37650" marB="37650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16879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3</a:t>
                      </a:r>
                      <a:endParaRPr kumimoji="1" lang="ja-JP" altLang="en-US" sz="1300" dirty="0"/>
                    </a:p>
                  </a:txBody>
                  <a:tcPr marL="75300" marR="75300" marT="37650" marB="3765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DST-7</a:t>
                      </a:r>
                      <a:endParaRPr kumimoji="1" lang="ja-JP" altLang="en-US" sz="1300" dirty="0"/>
                    </a:p>
                  </a:txBody>
                  <a:tcPr marL="75300" marR="75300" marT="37650" marB="3765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DST-7</a:t>
                      </a:r>
                      <a:endParaRPr kumimoji="1" lang="ja-JP" altLang="en-US" sz="1300" dirty="0"/>
                    </a:p>
                  </a:txBody>
                  <a:tcPr marL="75300" marR="75300" marT="37650" marB="3765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DST-7</a:t>
                      </a:r>
                      <a:endParaRPr kumimoji="1" lang="ja-JP" altLang="en-US" sz="1300" dirty="0"/>
                    </a:p>
                  </a:txBody>
                  <a:tcPr marL="75300" marR="75300" marT="37650" marB="3765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DST-7</a:t>
                      </a:r>
                      <a:endParaRPr kumimoji="1" lang="ja-JP" altLang="en-US" sz="1300" dirty="0"/>
                    </a:p>
                  </a:txBody>
                  <a:tcPr marL="75300" marR="75300" marT="37650" marB="37650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9" name="正方形/長方形 8"/>
          <p:cNvSpPr/>
          <p:nvPr/>
        </p:nvSpPr>
        <p:spPr>
          <a:xfrm>
            <a:off x="8804238" y="4059070"/>
            <a:ext cx="2925325" cy="26640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0" name="コンテンツ プレースホルダー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3549636"/>
              </p:ext>
            </p:extLst>
          </p:nvPr>
        </p:nvGraphicFramePr>
        <p:xfrm>
          <a:off x="609415" y="4143436"/>
          <a:ext cx="4410489" cy="24317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5023"/>
                <a:gridCol w="641112"/>
                <a:gridCol w="742360"/>
                <a:gridCol w="799940"/>
                <a:gridCol w="786027"/>
                <a:gridCol w="786027"/>
              </a:tblGrid>
              <a:tr h="258095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3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3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300" b="1" dirty="0" err="1" smtClean="0">
                          <a:solidFill>
                            <a:schemeClr val="tx1"/>
                          </a:solidFill>
                        </a:rPr>
                        <a:t>Emt</a:t>
                      </a:r>
                      <a:r>
                        <a:rPr kumimoji="1" lang="en-US" altLang="ja-JP" sz="1300" b="1" dirty="0" smtClean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kumimoji="1" lang="en-US" altLang="ja-JP" sz="1300" b="1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kumimoji="1" lang="en-US" altLang="ja-JP" sz="1300" b="1" dirty="0" smtClean="0">
                          <a:solidFill>
                            <a:schemeClr val="tx1"/>
                          </a:solidFill>
                        </a:rPr>
                        <a:t>Flag</a:t>
                      </a:r>
                      <a:endParaRPr kumimoji="1" lang="ja-JP" altLang="en-US" sz="13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75300" marR="75300" marT="37650" marB="37650"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kumimoji="1" lang="en-US" altLang="ja-JP" sz="13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kumimoji="1" lang="en-US" altLang="ja-JP" sz="13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kumimoji="1" lang="en-US" altLang="ja-JP" sz="1300" b="1" dirty="0" err="1" smtClean="0">
                          <a:solidFill>
                            <a:schemeClr val="tx1"/>
                          </a:solidFill>
                        </a:rPr>
                        <a:t>Emt</a:t>
                      </a:r>
                      <a:r>
                        <a:rPr kumimoji="1" lang="en-US" altLang="ja-JP" sz="1300" b="1" dirty="0" smtClean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kumimoji="1" lang="en-US" altLang="ja-JP" sz="1300" b="1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kumimoji="1" lang="en-US" altLang="ja-JP" sz="1300" b="1" dirty="0" err="1" smtClean="0">
                          <a:solidFill>
                            <a:schemeClr val="tx1"/>
                          </a:solidFill>
                        </a:rPr>
                        <a:t>Idx</a:t>
                      </a:r>
                      <a:endParaRPr kumimoji="1" lang="ja-JP" alt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75300" marR="75300" marT="37650" marB="37650"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1300" b="1" dirty="0" err="1" smtClean="0">
                          <a:solidFill>
                            <a:schemeClr val="tx1"/>
                          </a:solidFill>
                        </a:rPr>
                        <a:t>Luma</a:t>
                      </a:r>
                      <a:endParaRPr kumimoji="1" lang="ja-JP" alt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75300" marR="75300" marT="37650" marB="37650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1300" b="1" dirty="0" smtClean="0">
                          <a:solidFill>
                            <a:schemeClr val="tx1"/>
                          </a:solidFill>
                        </a:rPr>
                        <a:t>Chroma</a:t>
                      </a:r>
                      <a:endParaRPr kumimoji="1" lang="ja-JP" alt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75300" marR="75300" marT="37650" marB="37650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</a:tr>
              <a:tr h="737783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b="1" dirty="0" smtClean="0">
                          <a:solidFill>
                            <a:schemeClr val="tx1"/>
                          </a:solidFill>
                        </a:rPr>
                        <a:t>Hor.</a:t>
                      </a:r>
                      <a:r>
                        <a:rPr kumimoji="1" lang="en-US" altLang="ja-JP" sz="1300" b="1" baseline="0" dirty="0" smtClean="0">
                          <a:solidFill>
                            <a:schemeClr val="tx1"/>
                          </a:solidFill>
                        </a:rPr>
                        <a:t> Tr.</a:t>
                      </a:r>
                      <a:endParaRPr kumimoji="1" lang="ja-JP" alt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75300" marR="75300" marT="37650" marB="3765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b="1" dirty="0" smtClean="0">
                          <a:solidFill>
                            <a:schemeClr val="tx1"/>
                          </a:solidFill>
                        </a:rPr>
                        <a:t>Ver. Tr.</a:t>
                      </a:r>
                      <a:endParaRPr kumimoji="1" lang="ja-JP" alt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75300" marR="75300" marT="37650" marB="3765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b="1" dirty="0" smtClean="0">
                          <a:solidFill>
                            <a:schemeClr val="tx1"/>
                          </a:solidFill>
                        </a:rPr>
                        <a:t>Hor. Tr.</a:t>
                      </a:r>
                      <a:endParaRPr kumimoji="1" lang="ja-JP" alt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75300" marR="75300" marT="37650" marB="3765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b="1" dirty="0" smtClean="0">
                          <a:solidFill>
                            <a:schemeClr val="tx1"/>
                          </a:solidFill>
                        </a:rPr>
                        <a:t>Ver.</a:t>
                      </a:r>
                      <a:r>
                        <a:rPr kumimoji="1" lang="en-US" altLang="ja-JP" sz="1300" b="1" baseline="0" dirty="0" smtClean="0">
                          <a:solidFill>
                            <a:schemeClr val="tx1"/>
                          </a:solidFill>
                        </a:rPr>
                        <a:t> Tr.</a:t>
                      </a:r>
                      <a:endParaRPr kumimoji="1" lang="ja-JP" altLang="en-US" sz="1300" b="1" dirty="0">
                        <a:solidFill>
                          <a:schemeClr val="tx1"/>
                        </a:solidFill>
                      </a:endParaRPr>
                    </a:p>
                  </a:txBody>
                  <a:tcPr marL="75300" marR="75300" marT="37650" marB="37650" anchor="ctr">
                    <a:solidFill>
                      <a:srgbClr val="92D050"/>
                    </a:solidFill>
                  </a:tcPr>
                </a:tc>
              </a:tr>
              <a:tr h="28145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0</a:t>
                      </a:r>
                      <a:endParaRPr kumimoji="1" lang="ja-JP" altLang="en-US" sz="1300" dirty="0"/>
                    </a:p>
                  </a:txBody>
                  <a:tcPr marL="75300" marR="75300" marT="37650" marB="3765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-</a:t>
                      </a:r>
                      <a:endParaRPr kumimoji="1" lang="ja-JP" altLang="en-US" sz="1300" dirty="0"/>
                    </a:p>
                  </a:txBody>
                  <a:tcPr marL="75300" marR="75300" marT="37650" marB="3765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DCT-2</a:t>
                      </a:r>
                      <a:endParaRPr kumimoji="1" lang="ja-JP" altLang="en-US" sz="1300" dirty="0"/>
                    </a:p>
                  </a:txBody>
                  <a:tcPr marL="75300" marR="75300" marT="37650" marB="3765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DCT-2</a:t>
                      </a:r>
                      <a:endParaRPr kumimoji="1" lang="ja-JP" altLang="en-US" sz="1300" dirty="0"/>
                    </a:p>
                  </a:txBody>
                  <a:tcPr marL="75300" marR="75300" marT="37650" marB="37650"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DCT-2</a:t>
                      </a:r>
                      <a:endParaRPr kumimoji="1" lang="ja-JP" altLang="en-US" sz="1300" dirty="0"/>
                    </a:p>
                  </a:txBody>
                  <a:tcPr marL="75300" marR="75300" marT="37650" marB="37650" anchor="ctr"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DCT-2</a:t>
                      </a:r>
                      <a:endParaRPr kumimoji="1" lang="ja-JP" altLang="en-US" sz="1300" dirty="0"/>
                    </a:p>
                  </a:txBody>
                  <a:tcPr marL="75300" marR="75300" marT="37650" marB="37650" anchor="ctr">
                    <a:solidFill>
                      <a:schemeClr val="bg1"/>
                    </a:solidFill>
                  </a:tcPr>
                </a:tc>
              </a:tr>
              <a:tr h="282087">
                <a:tc rowSpan="4"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1</a:t>
                      </a:r>
                      <a:endParaRPr kumimoji="1" lang="ja-JP" altLang="en-US" sz="1300" dirty="0"/>
                    </a:p>
                  </a:txBody>
                  <a:tcPr marL="75300" marR="75300" marT="37650" marB="3765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0</a:t>
                      </a:r>
                      <a:endParaRPr kumimoji="1" lang="ja-JP" altLang="en-US" sz="1300" dirty="0"/>
                    </a:p>
                  </a:txBody>
                  <a:tcPr marL="75300" marR="75300" marT="37650" marB="3765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DCT-8</a:t>
                      </a:r>
                      <a:endParaRPr kumimoji="1" lang="ja-JP" altLang="en-US" sz="1300" dirty="0"/>
                    </a:p>
                  </a:txBody>
                  <a:tcPr marL="75300" marR="75300" marT="37650" marB="3765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DCT-8</a:t>
                      </a:r>
                      <a:endParaRPr kumimoji="1" lang="ja-JP" altLang="en-US" sz="1300" dirty="0"/>
                    </a:p>
                  </a:txBody>
                  <a:tcPr marL="75300" marR="75300" marT="37650" marB="37650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2087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1</a:t>
                      </a:r>
                      <a:endParaRPr kumimoji="1" lang="ja-JP" altLang="en-US" sz="1300" dirty="0"/>
                    </a:p>
                  </a:txBody>
                  <a:tcPr marL="75300" marR="75300" marT="37650" marB="3765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DST-7</a:t>
                      </a:r>
                      <a:endParaRPr kumimoji="1" lang="ja-JP" altLang="en-US" sz="1300" dirty="0"/>
                    </a:p>
                  </a:txBody>
                  <a:tcPr marL="75300" marR="75300" marT="37650" marB="3765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DCT-8</a:t>
                      </a:r>
                      <a:endParaRPr kumimoji="1" lang="ja-JP" altLang="en-US" sz="1300" dirty="0"/>
                    </a:p>
                  </a:txBody>
                  <a:tcPr marL="75300" marR="75300" marT="37650" marB="37650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2687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2</a:t>
                      </a:r>
                      <a:endParaRPr kumimoji="1" lang="ja-JP" altLang="en-US" sz="1300" dirty="0"/>
                    </a:p>
                  </a:txBody>
                  <a:tcPr marL="75300" marR="75300" marT="37650" marB="3765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DCT-8</a:t>
                      </a:r>
                      <a:endParaRPr kumimoji="1" lang="ja-JP" altLang="en-US" sz="1300" dirty="0"/>
                    </a:p>
                  </a:txBody>
                  <a:tcPr marL="75300" marR="75300" marT="37650" marB="3765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DST-7</a:t>
                      </a:r>
                      <a:endParaRPr kumimoji="1" lang="ja-JP" altLang="en-US" sz="1300" dirty="0"/>
                    </a:p>
                  </a:txBody>
                  <a:tcPr marL="75300" marR="75300" marT="37650" marB="37650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01486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3</a:t>
                      </a:r>
                      <a:endParaRPr kumimoji="1" lang="ja-JP" altLang="en-US" sz="1300" dirty="0"/>
                    </a:p>
                  </a:txBody>
                  <a:tcPr marL="75300" marR="75300" marT="37650" marB="3765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DST-7</a:t>
                      </a:r>
                      <a:endParaRPr kumimoji="1" lang="ja-JP" altLang="en-US" sz="1300" dirty="0"/>
                    </a:p>
                  </a:txBody>
                  <a:tcPr marL="75300" marR="75300" marT="37650" marB="3765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300" dirty="0" smtClean="0"/>
                        <a:t>DST-7</a:t>
                      </a:r>
                      <a:endParaRPr kumimoji="1" lang="ja-JP" altLang="en-US" sz="1300" dirty="0"/>
                    </a:p>
                  </a:txBody>
                  <a:tcPr marL="75300" marR="75300" marT="37650" marB="37650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1" name="正方形/長方形 10"/>
          <p:cNvSpPr/>
          <p:nvPr/>
        </p:nvSpPr>
        <p:spPr>
          <a:xfrm>
            <a:off x="3444729" y="4144900"/>
            <a:ext cx="1579089" cy="240985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右矢印 11"/>
          <p:cNvSpPr/>
          <p:nvPr/>
        </p:nvSpPr>
        <p:spPr>
          <a:xfrm>
            <a:off x="5203837" y="5270025"/>
            <a:ext cx="810090" cy="4500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5070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Experimental results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5</a:t>
            </a:fld>
            <a:endParaRPr lang="en-US" altLang="ja-JP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673668" y="3789040"/>
            <a:ext cx="58489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b="1" dirty="0" smtClean="0"/>
              <a:t>Table 3: coding performance over JEM-4.0 (parallel)</a:t>
            </a:r>
            <a:endParaRPr kumimoji="1" lang="ja-JP" altLang="en-US" sz="1600" b="1" dirty="0"/>
          </a:p>
        </p:txBody>
      </p:sp>
      <p:sp>
        <p:nvSpPr>
          <p:cNvPr id="12" name="コンテンツ プレースホルダー 1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sz="2400" dirty="0"/>
              <a:t>I</a:t>
            </a:r>
            <a:r>
              <a:rPr lang="en-US" altLang="ja-JP" sz="2400" dirty="0" smtClean="0"/>
              <a:t>mplemented on top of JEM-4.0</a:t>
            </a:r>
          </a:p>
          <a:p>
            <a:r>
              <a:rPr kumimoji="1" lang="en-US" altLang="ja-JP" sz="2400" dirty="0" smtClean="0"/>
              <a:t>Average </a:t>
            </a:r>
            <a:r>
              <a:rPr kumimoji="1" lang="en-US" altLang="ja-JP" sz="2400" dirty="0" err="1" smtClean="0"/>
              <a:t>chroma</a:t>
            </a:r>
            <a:r>
              <a:rPr kumimoji="1" lang="en-US" altLang="ja-JP" sz="2400" dirty="0" smtClean="0"/>
              <a:t> BD rate gains for U &amp; V</a:t>
            </a:r>
          </a:p>
          <a:p>
            <a:pPr lvl="1"/>
            <a:r>
              <a:rPr lang="en-US" altLang="ja-JP" sz="2000" dirty="0" smtClean="0"/>
              <a:t>0.5</a:t>
            </a:r>
            <a:r>
              <a:rPr lang="en-US" altLang="ja-JP" sz="2000" dirty="0"/>
              <a:t>% &amp; 0.6% for </a:t>
            </a:r>
            <a:r>
              <a:rPr lang="en-US" altLang="ja-JP" sz="2000" dirty="0" smtClean="0"/>
              <a:t>RA</a:t>
            </a:r>
          </a:p>
          <a:p>
            <a:pPr lvl="1"/>
            <a:r>
              <a:rPr lang="en-US" altLang="ja-JP" sz="2000" dirty="0" smtClean="0"/>
              <a:t>1.6% &amp; 1.3</a:t>
            </a:r>
            <a:r>
              <a:rPr lang="en-US" altLang="ja-JP" sz="2000" dirty="0"/>
              <a:t>% for </a:t>
            </a:r>
            <a:r>
              <a:rPr lang="en-US" altLang="ja-JP" sz="2000" dirty="0" smtClean="0"/>
              <a:t>LB</a:t>
            </a:r>
          </a:p>
          <a:p>
            <a:pPr lvl="1"/>
            <a:r>
              <a:rPr lang="en-US" altLang="ja-JP" sz="2000" dirty="0" smtClean="0"/>
              <a:t>1.8% &amp; 1.2</a:t>
            </a:r>
            <a:r>
              <a:rPr lang="en-US" altLang="ja-JP" sz="2000" dirty="0"/>
              <a:t>% for LP</a:t>
            </a:r>
          </a:p>
          <a:p>
            <a:r>
              <a:rPr lang="en-US" altLang="ja-JP" sz="2400" dirty="0" smtClean="0"/>
              <a:t>Run time</a:t>
            </a:r>
            <a:endParaRPr kumimoji="1" lang="en-US" altLang="ja-JP" sz="2400" dirty="0" smtClean="0"/>
          </a:p>
          <a:p>
            <a:pPr lvl="1"/>
            <a:r>
              <a:rPr lang="en-US" altLang="ja-JP" sz="2000" dirty="0" smtClean="0"/>
              <a:t>No encoding &amp; decoding time increase</a:t>
            </a:r>
            <a:endParaRPr kumimoji="1" lang="en-US" altLang="ja-JP" sz="2000" dirty="0" smtClean="0"/>
          </a:p>
          <a:p>
            <a:pPr lvl="1"/>
            <a:endParaRPr kumimoji="1" lang="ja-JP" altLang="en-US" sz="2000" dirty="0"/>
          </a:p>
        </p:txBody>
      </p:sp>
      <p:pic>
        <p:nvPicPr>
          <p:cNvPr id="1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6538" y="4208432"/>
            <a:ext cx="11764962" cy="1809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正方形/長方形 6"/>
          <p:cNvSpPr/>
          <p:nvPr/>
        </p:nvSpPr>
        <p:spPr>
          <a:xfrm>
            <a:off x="1376504" y="5634246"/>
            <a:ext cx="10623088" cy="18002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2531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Summary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sz="2400" dirty="0" smtClean="0"/>
              <a:t>Introduction</a:t>
            </a:r>
            <a:endParaRPr kumimoji="1" lang="en-US" altLang="ja-JP" sz="2400" dirty="0" smtClean="0"/>
          </a:p>
          <a:p>
            <a:pPr lvl="1"/>
            <a:r>
              <a:rPr lang="en-US" altLang="ja-JP" sz="2000" dirty="0" smtClean="0"/>
              <a:t>In JEM, Adaptive Multiple Core Transform (AMT) is used for 4x4 to 64x64 </a:t>
            </a:r>
            <a:r>
              <a:rPr lang="en-US" altLang="ja-JP" sz="2000" dirty="0" err="1" smtClean="0"/>
              <a:t>luma</a:t>
            </a:r>
            <a:r>
              <a:rPr lang="en-US" altLang="ja-JP" sz="2000" dirty="0"/>
              <a:t> </a:t>
            </a:r>
            <a:r>
              <a:rPr lang="en-US" altLang="ja-JP" sz="2000" dirty="0" smtClean="0"/>
              <a:t>Transform Blocks (TBs) , while DCT-2 is always used for </a:t>
            </a:r>
            <a:r>
              <a:rPr lang="en-US" altLang="ja-JP" sz="2000" dirty="0" err="1" smtClean="0"/>
              <a:t>chroma</a:t>
            </a:r>
            <a:r>
              <a:rPr lang="en-US" altLang="ja-JP" sz="2000" dirty="0" smtClean="0"/>
              <a:t> TBs in inter coding. </a:t>
            </a:r>
          </a:p>
          <a:p>
            <a:r>
              <a:rPr lang="en-US" altLang="ja-JP" sz="2400" dirty="0" smtClean="0"/>
              <a:t>Proposal</a:t>
            </a:r>
          </a:p>
          <a:p>
            <a:pPr lvl="1"/>
            <a:r>
              <a:rPr kumimoji="1" lang="en-US" altLang="ja-JP" sz="2000" dirty="0" smtClean="0"/>
              <a:t>Apply AMT to </a:t>
            </a:r>
            <a:r>
              <a:rPr kumimoji="1" lang="en-US" altLang="ja-JP" sz="2000" dirty="0" err="1" smtClean="0"/>
              <a:t>chroma</a:t>
            </a:r>
            <a:r>
              <a:rPr kumimoji="1" lang="en-US" altLang="ja-JP" sz="2000" dirty="0" smtClean="0"/>
              <a:t> inter predicted blocks without additional signaling, in which </a:t>
            </a:r>
            <a:r>
              <a:rPr lang="en-CA" altLang="ja-JP" sz="2000" dirty="0"/>
              <a:t>t</a:t>
            </a:r>
            <a:r>
              <a:rPr lang="en-CA" altLang="ja-JP" sz="2000" dirty="0" smtClean="0"/>
              <a:t>he </a:t>
            </a:r>
            <a:r>
              <a:rPr lang="en-CA" altLang="ja-JP" sz="2000" dirty="0"/>
              <a:t>same transform type as for </a:t>
            </a:r>
            <a:r>
              <a:rPr lang="en-CA" altLang="ja-JP" sz="2000" dirty="0" err="1"/>
              <a:t>luma</a:t>
            </a:r>
            <a:r>
              <a:rPr lang="en-CA" altLang="ja-JP" sz="2000" dirty="0"/>
              <a:t> block is used for the </a:t>
            </a:r>
            <a:r>
              <a:rPr lang="en-CA" altLang="ja-JP" sz="2000" dirty="0" err="1"/>
              <a:t>chroma</a:t>
            </a:r>
            <a:r>
              <a:rPr lang="en-CA" altLang="ja-JP" sz="2000" dirty="0"/>
              <a:t> </a:t>
            </a:r>
            <a:r>
              <a:rPr lang="en-CA" altLang="ja-JP" sz="2000" dirty="0" smtClean="0"/>
              <a:t>one, for improvement of </a:t>
            </a:r>
            <a:r>
              <a:rPr lang="en-CA" altLang="ja-JP" sz="2000" dirty="0" err="1" smtClean="0"/>
              <a:t>chroma</a:t>
            </a:r>
            <a:r>
              <a:rPr lang="en-CA" altLang="ja-JP" sz="2000" dirty="0" smtClean="0"/>
              <a:t> coding efficiency.</a:t>
            </a:r>
            <a:endParaRPr kumimoji="1" lang="en-US" altLang="ja-JP" sz="2000" dirty="0" smtClean="0"/>
          </a:p>
          <a:p>
            <a:r>
              <a:rPr kumimoji="1" lang="en-US" altLang="ja-JP" sz="2400" dirty="0" smtClean="0"/>
              <a:t>Experimental results</a:t>
            </a:r>
          </a:p>
          <a:p>
            <a:pPr lvl="1"/>
            <a:r>
              <a:rPr lang="en-US" altLang="ja-JP" sz="2000" dirty="0" smtClean="0"/>
              <a:t>Chroma BD rate gains for U &amp; V are: </a:t>
            </a:r>
          </a:p>
          <a:p>
            <a:pPr lvl="2"/>
            <a:r>
              <a:rPr lang="en-US" altLang="ja-JP" sz="1800" dirty="0" smtClean="0"/>
              <a:t>0.5% &amp; 0.6% for RA</a:t>
            </a:r>
          </a:p>
          <a:p>
            <a:pPr lvl="2"/>
            <a:r>
              <a:rPr lang="en-US" altLang="ja-JP" sz="1800" dirty="0" smtClean="0"/>
              <a:t>1.6% &amp; 1.3% for LB</a:t>
            </a:r>
          </a:p>
          <a:p>
            <a:pPr lvl="2"/>
            <a:r>
              <a:rPr lang="en-US" altLang="ja-JP" sz="1800" dirty="0" smtClean="0"/>
              <a:t>1.8% &amp; 1.2% for LP</a:t>
            </a:r>
            <a:endParaRPr lang="en-US" altLang="ja-JP" sz="1800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6</a:t>
            </a:fld>
            <a:endParaRPr lang="en-US" altLang="ja-JP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280223" y="5544237"/>
            <a:ext cx="9684254" cy="461665"/>
          </a:xfrm>
          <a:prstGeom prst="rect">
            <a:avLst/>
          </a:prstGeom>
          <a:solidFill>
            <a:srgbClr val="0000FF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 smtClean="0">
                <a:solidFill>
                  <a:schemeClr val="bg1"/>
                </a:solidFill>
              </a:rPr>
              <a:t>Would like </a:t>
            </a:r>
            <a:r>
              <a:rPr lang="en-US" altLang="ja-JP" sz="2400" dirty="0" smtClean="0">
                <a:solidFill>
                  <a:schemeClr val="bg1"/>
                </a:solidFill>
              </a:rPr>
              <a:t>to recommend the proposal is </a:t>
            </a:r>
            <a:r>
              <a:rPr kumimoji="1" lang="en-US" altLang="ja-JP" sz="2400" dirty="0" smtClean="0">
                <a:solidFill>
                  <a:schemeClr val="bg1"/>
                </a:solidFill>
              </a:rPr>
              <a:t>adopted in next JEM. </a:t>
            </a:r>
            <a:endParaRPr kumimoji="1" lang="ja-JP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69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TD_template">
  <a:themeElements>
    <a:clrScheme name="メトロ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iryo">
      <a:majorFont>
        <a:latin typeface="Meiryo UI"/>
        <a:ea typeface="Meiryo UI"/>
        <a:cs typeface=""/>
      </a:majorFont>
      <a:minorFont>
        <a:latin typeface="Meiryo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plate_wide_G">
  <a:themeElements>
    <a:clrScheme name="メトロ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font_a">
      <a:majorFont>
        <a:latin typeface="Tahoma"/>
        <a:ea typeface="ＭＳ Ｐゴシック"/>
        <a:cs typeface=""/>
      </a:majorFont>
      <a:minorFont>
        <a:latin typeface="Tahom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>
    <a:extraClrScheme>
      <a:clrScheme name="1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Template_wide_G">
  <a:themeElements>
    <a:clrScheme name="メトロ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font_a">
      <a:majorFont>
        <a:latin typeface="Tahoma"/>
        <a:ea typeface="ＭＳ Ｐゴシック"/>
        <a:cs typeface=""/>
      </a:majorFont>
      <a:minorFont>
        <a:latin typeface="Tahom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>
    <a:extraClrScheme>
      <a:clrScheme name="1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VTD_template</Template>
  <TotalTime>0</TotalTime>
  <Words>566</Words>
  <Application>Microsoft Office PowerPoint</Application>
  <PresentationFormat>ユーザー設定</PresentationFormat>
  <Paragraphs>164</Paragraphs>
  <Slides>7</Slides>
  <Notes>2</Notes>
  <HiddenSlides>0</HiddenSlides>
  <MMClips>0</MMClips>
  <ScaleCrop>false</ScaleCrop>
  <HeadingPairs>
    <vt:vector size="4" baseType="variant">
      <vt:variant>
        <vt:lpstr>テーマ</vt:lpstr>
      </vt:variant>
      <vt:variant>
        <vt:i4>3</vt:i4>
      </vt:variant>
      <vt:variant>
        <vt:lpstr>スライド タイトル</vt:lpstr>
      </vt:variant>
      <vt:variant>
        <vt:i4>7</vt:i4>
      </vt:variant>
    </vt:vector>
  </HeadingPairs>
  <TitlesOfParts>
    <vt:vector size="10" baseType="lpstr">
      <vt:lpstr>VTD_template</vt:lpstr>
      <vt:lpstr>Template_wide_G</vt:lpstr>
      <vt:lpstr>1_Template_wide_G</vt:lpstr>
      <vt:lpstr>  On Adaptive Multiple Core Transform For Chroma (JVET-E0036)</vt:lpstr>
      <vt:lpstr>Summary</vt:lpstr>
      <vt:lpstr>Introduction</vt:lpstr>
      <vt:lpstr>Proposal</vt:lpstr>
      <vt:lpstr>Experimental results</vt:lpstr>
      <vt:lpstr>Summary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2014-02-21T00:31:36Z</dcterms:created>
  <dcterms:modified xsi:type="dcterms:W3CDTF">2017-01-12T14:44:51Z</dcterms:modified>
</cp:coreProperties>
</file>