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1" r:id="rId1"/>
  </p:sldMasterIdLst>
  <p:notesMasterIdLst>
    <p:notesMasterId r:id="rId17"/>
  </p:notesMasterIdLst>
  <p:handoutMasterIdLst>
    <p:handoutMasterId r:id="rId18"/>
  </p:handoutMasterIdLst>
  <p:sldIdLst>
    <p:sldId id="336" r:id="rId2"/>
    <p:sldId id="349" r:id="rId3"/>
    <p:sldId id="350" r:id="rId4"/>
    <p:sldId id="365" r:id="rId5"/>
    <p:sldId id="351" r:id="rId6"/>
    <p:sldId id="364" r:id="rId7"/>
    <p:sldId id="363" r:id="rId8"/>
    <p:sldId id="352" r:id="rId9"/>
    <p:sldId id="355" r:id="rId10"/>
    <p:sldId id="361" r:id="rId11"/>
    <p:sldId id="356" r:id="rId12"/>
    <p:sldId id="368" r:id="rId13"/>
    <p:sldId id="371" r:id="rId14"/>
    <p:sldId id="370" r:id="rId15"/>
    <p:sldId id="319" r:id="rId16"/>
  </p:sldIdLst>
  <p:sldSz cx="12192000" cy="6858000"/>
  <p:notesSz cx="6797675" cy="9928225"/>
  <p:embeddedFontLst>
    <p:embeddedFont>
      <p:font typeface="Ericsson Capital TT" panose="02000503000000020004" pitchFamily="2" charset="0"/>
      <p:regular r:id="rId19"/>
    </p:embeddedFont>
    <p:embeddedFont>
      <p:font typeface="Cambria Math" panose="02040503050406030204" pitchFamily="18" charset="0"/>
      <p:regular r:id="rId20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336"/>
            <p14:sldId id="349"/>
            <p14:sldId id="350"/>
            <p14:sldId id="365"/>
            <p14:sldId id="351"/>
            <p14:sldId id="364"/>
            <p14:sldId id="363"/>
            <p14:sldId id="352"/>
            <p14:sldId id="355"/>
            <p14:sldId id="361"/>
            <p14:sldId id="356"/>
            <p14:sldId id="368"/>
            <p14:sldId id="371"/>
            <p14:sldId id="370"/>
            <p14:sldId id="31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F9F9F"/>
    <a:srgbClr val="8A8A8A"/>
    <a:srgbClr val="6D6D6D"/>
    <a:srgbClr val="4B4B4B"/>
    <a:srgbClr val="000000"/>
    <a:srgbClr val="FFFFFF"/>
    <a:srgbClr val="00FF00"/>
    <a:srgbClr val="808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33" autoAdjust="0"/>
    <p:restoredTop sz="93606" autoAdjust="0"/>
  </p:normalViewPr>
  <p:slideViewPr>
    <p:cSldViewPr snapToGrid="0" snapToObjects="1">
      <p:cViewPr>
        <p:scale>
          <a:sx n="70" d="100"/>
          <a:sy n="70" d="100"/>
        </p:scale>
        <p:origin x="-1176" y="-11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38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27"/>
        <p:guide pos="2141"/>
      </p:guideLst>
    </p:cSldViewPr>
  </p:notesViewPr>
  <p:gridSpacing cx="360045" cy="36004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3GPP - Beyond the TS ?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2015-05-13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2015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r">
              <a:defRPr sz="1200"/>
            </a:lvl1pPr>
          </a:lstStyle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9532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l">
              <a:defRPr sz="1200"/>
            </a:lvl1pPr>
          </a:lstStyle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71" tIns="45235" rIns="90471" bIns="45235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532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2015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6339"/>
            <a:ext cx="5437200" cy="4467780"/>
          </a:xfrm>
          <a:prstGeom prst="rect">
            <a:avLst/>
          </a:prstGeom>
        </p:spPr>
        <p:txBody>
          <a:bodyPr vert="horz" lIns="90471" tIns="45235" rIns="90471" bIns="4523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A1411E-B334-4AE8-9A3D-9C73E96A0978}" type="slidenum">
              <a:rPr lang="en-US" smtClean="0"/>
              <a:t>15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046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ogo2011" descr="Ericsson_Logo_Vertical_MSPowerPoint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5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524933" y="1808164"/>
            <a:ext cx="11135784" cy="28400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>
            <a:lvl1pPr>
              <a:defRPr sz="7000" smtClean="0">
                <a:latin typeface="Ericsson Capital TT" pitchFamily="2" charset="0"/>
              </a:defRPr>
            </a:lvl1pPr>
          </a:lstStyle>
          <a:p>
            <a:pPr lvl="0"/>
            <a:r>
              <a:rPr lang="en-US" noProof="0" smtClean="0"/>
              <a:t>Click to add Title</a:t>
            </a: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24934" y="5137150"/>
            <a:ext cx="11140017" cy="13858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b"/>
          <a:lstStyle>
            <a:lvl1pPr marL="0" indent="0">
              <a:buFont typeface="Arial" charset="0"/>
              <a:buNone/>
              <a:defRPr sz="3000" smtClean="0"/>
            </a:lvl1pPr>
          </a:lstStyle>
          <a:p>
            <a:pPr lvl="0"/>
            <a:r>
              <a:rPr lang="en-US" noProof="0" smtClean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4619720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35790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74689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48243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708884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494083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49228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750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86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553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966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648456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185504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02929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051266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251777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930112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018906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73126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2516188" y="438150"/>
            <a:ext cx="235267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Slide title 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44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 minimum 24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Bullets level 2-5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minimum 20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</a:rPr>
              <a:t>Characters for Embedded font:</a:t>
            </a:r>
            <a:br>
              <a:rPr lang="en-US" sz="500" dirty="0" smtClean="0">
                <a:solidFill>
                  <a:srgbClr val="9FB7D3"/>
                </a:solidFill>
              </a:rPr>
            </a:b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sz="50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5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4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Do not add objects or text in the footer area</a:t>
            </a:r>
          </a:p>
        </p:txBody>
      </p:sp>
      <p:pic>
        <p:nvPicPr>
          <p:cNvPr id="1027" name="Econ2011" descr="ECON_RGB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338" y="360363"/>
            <a:ext cx="4445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sz="800" smtClean="0">
                <a:solidFill>
                  <a:srgbClr val="87888A"/>
                </a:solidFill>
              </a:rPr>
              <a:t>Ericsson Research 2014  |  EAB-14:066732 Uen, Rev A  |  2014-12-29  |  Page </a:t>
            </a:r>
            <a:fld id="{C8763657-DEBA-4CC5-BAD4-48D423A15C7B}" type="slidenum">
              <a:rPr lang="en-US" sz="800" smtClean="0">
                <a:solidFill>
                  <a:srgbClr val="87888A"/>
                </a:solidFill>
              </a:rPr>
              <a:pPr eaLnBrk="1" hangingPunct="1">
                <a:spcBef>
                  <a:spcPct val="0"/>
                </a:spcBef>
                <a:defRPr/>
              </a:pPr>
              <a:t>‹#›</a:t>
            </a:fld>
            <a:endParaRPr lang="en-US" sz="800" dirty="0" smtClean="0">
              <a:solidFill>
                <a:srgbClr val="87888A"/>
              </a:solidFill>
            </a:endParaRPr>
          </a:p>
        </p:txBody>
      </p:sp>
      <p:sp>
        <p:nvSpPr>
          <p:cNvPr id="1029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8638" y="1800225"/>
            <a:ext cx="11136312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5463" y="239713"/>
            <a:ext cx="99917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445651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  <p:sldLayoutId id="2147483721" r:id="rId1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E</a:t>
            </a:r>
            <a:r>
              <a:rPr lang="en-US" dirty="0" smtClean="0"/>
              <a:t>0032: </a:t>
            </a:r>
            <a:r>
              <a:rPr lang="en-US" dirty="0"/>
              <a:t>Bilateral </a:t>
            </a:r>
            <a:r>
              <a:rPr lang="en-US" dirty="0"/>
              <a:t> strength based on prediction mode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sz="2800" dirty="0" smtClean="0"/>
              <a:t>Jacob Ström, Per Wennersten</a:t>
            </a:r>
            <a:r>
              <a:rPr lang="en-US" sz="2800" dirty="0" smtClean="0"/>
              <a:t>, </a:t>
            </a:r>
            <a:r>
              <a:rPr lang="en-US" sz="2800" dirty="0" smtClean="0"/>
              <a:t>Kenneth Andersson, </a:t>
            </a:r>
            <a:r>
              <a:rPr lang="en-US" sz="2800" dirty="0" smtClean="0"/>
              <a:t>Jack Enhorn</a:t>
            </a:r>
            <a:endParaRPr lang="en-US" sz="2800" dirty="0" smtClean="0"/>
          </a:p>
          <a:p>
            <a:r>
              <a:rPr lang="en-US" sz="2800" dirty="0" smtClean="0"/>
              <a:t>Ericsson Research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570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bilateral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360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077325" y="2270259"/>
            <a:ext cx="2151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intensity distance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982075" y="2803659"/>
            <a:ext cx="933450" cy="5810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71835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bilateral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360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077325" y="2270259"/>
            <a:ext cx="2151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intensity distance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982075" y="2803659"/>
            <a:ext cx="933450" cy="5810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 flipV="1">
            <a:off x="5677054" y="4324350"/>
            <a:ext cx="742796" cy="8096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4540809" y="5133975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determined by </a:t>
            </a:r>
            <a:br>
              <a:rPr lang="en-US" dirty="0" smtClean="0"/>
            </a:br>
            <a:r>
              <a:rPr lang="en-US" dirty="0" smtClean="0"/>
              <a:t>TU size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349835" y="5133975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determined by </a:t>
            </a:r>
            <a:br>
              <a:rPr lang="en-US" dirty="0" smtClean="0"/>
            </a:br>
            <a:r>
              <a:rPr lang="en-US" dirty="0" smtClean="0"/>
              <a:t>QP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 flipV="1">
            <a:off x="9229725" y="4476751"/>
            <a:ext cx="685800" cy="65722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30305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in the decoder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919287" y="3324225"/>
            <a:ext cx="1133475" cy="714375"/>
            <a:chOff x="1247775" y="3181350"/>
            <a:chExt cx="1133475" cy="714375"/>
          </a:xfrm>
        </p:grpSpPr>
        <p:sp>
          <p:nvSpPr>
            <p:cNvPr id="4" name="Rectangle 3"/>
            <p:cNvSpPr/>
            <p:nvPr/>
          </p:nvSpPr>
          <p:spPr bwMode="auto">
            <a:xfrm>
              <a:off x="1247775" y="3181350"/>
              <a:ext cx="1133475" cy="714375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sv-SE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sv-SE" i="1">
                                <a:latin typeface="Cambria Math"/>
                              </a:rPr>
                              <m:t>𝑇</m:t>
                            </m:r>
                          </m:e>
                          <m:sup>
                            <m:r>
                              <a:rPr lang="sv-SE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Rectangle 5"/>
          <p:cNvSpPr/>
          <p:nvPr/>
        </p:nvSpPr>
        <p:spPr bwMode="auto">
          <a:xfrm>
            <a:off x="4624387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25" y="3324225"/>
            <a:ext cx="14624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transform</a:t>
            </a:r>
            <a:br>
              <a:rPr lang="en-US" dirty="0" smtClean="0"/>
            </a:br>
            <a:r>
              <a:rPr lang="en-US" dirty="0" smtClean="0"/>
              <a:t>coefficients</a:t>
            </a:r>
            <a:endParaRPr lang="en-US" dirty="0"/>
          </a:p>
        </p:txBody>
      </p:sp>
      <p:cxnSp>
        <p:nvCxnSpPr>
          <p:cNvPr id="10" name="Straight Arrow Connector 9"/>
          <p:cNvCxnSpPr>
            <a:stCxn id="7" idx="1"/>
          </p:cNvCxnSpPr>
          <p:nvPr/>
        </p:nvCxnSpPr>
        <p:spPr bwMode="auto">
          <a:xfrm flipV="1">
            <a:off x="161925" y="3676650"/>
            <a:ext cx="1743075" cy="15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190875" y="3324225"/>
            <a:ext cx="1168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decoded</a:t>
            </a:r>
            <a:br>
              <a:rPr lang="en-US" dirty="0" smtClean="0"/>
            </a:br>
            <a:r>
              <a:rPr lang="en-US" dirty="0" smtClean="0"/>
              <a:t>residual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3048000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sv-SE" b="0" i="1" smtClean="0">
                              <a:latin typeface="Cambria Math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/>
          <p:cNvCxnSpPr/>
          <p:nvPr/>
        </p:nvCxnSpPr>
        <p:spPr bwMode="auto">
          <a:xfrm>
            <a:off x="5757862" y="3676650"/>
            <a:ext cx="81438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5162550" y="2667000"/>
            <a:ext cx="0" cy="6572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 flipH="1">
            <a:off x="238125" y="2667000"/>
            <a:ext cx="4924426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161925" y="2284482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prediction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 bwMode="auto">
          <a:xfrm>
            <a:off x="6572250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30162" y="3311664"/>
            <a:ext cx="108234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clip to</a:t>
            </a:r>
            <a:br>
              <a:rPr lang="en-US" dirty="0" smtClean="0"/>
            </a:br>
            <a:r>
              <a:rPr lang="en-US" sz="1800" dirty="0" smtClean="0"/>
              <a:t>[0, 1023]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791450" y="331166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7686675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Rectangle 29"/>
          <p:cNvSpPr/>
          <p:nvPr/>
        </p:nvSpPr>
        <p:spPr bwMode="auto">
          <a:xfrm>
            <a:off x="9282112" y="3323957"/>
            <a:ext cx="1133475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329737" y="3322707"/>
            <a:ext cx="10839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</a:t>
            </a:r>
            <a:br>
              <a:rPr lang="en-US" dirty="0" smtClean="0"/>
            </a:br>
            <a:r>
              <a:rPr lang="en-US" dirty="0" smtClean="0"/>
              <a:t>filter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 bwMode="auto">
          <a:xfrm>
            <a:off x="10413688" y="3667125"/>
            <a:ext cx="15523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10515245" y="3311664"/>
            <a:ext cx="14526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 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01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Since inter prediction uses pixels that have already been filtered, it makes sense to filter it less. </a:t>
                </a:r>
              </a:p>
              <a:p>
                <a:r>
                  <a:rPr lang="en-US" dirty="0" smtClean="0"/>
                  <a:t>If Intra-block: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i="1"/>
                        </m:ctrlPr>
                      </m:sSubPr>
                      <m:e>
                        <m:r>
                          <a:rPr lang="en-US" i="1"/>
                          <m:t>𝜎</m:t>
                        </m:r>
                      </m:e>
                      <m:sub>
                        <m:r>
                          <a:rPr lang="en-US" i="1"/>
                          <m:t>𝑑</m:t>
                        </m:r>
                      </m:sub>
                    </m:sSub>
                    <m:r>
                      <a:rPr lang="en-US" i="1"/>
                      <m:t>=0.92−</m:t>
                    </m:r>
                    <m:f>
                      <m:fPr>
                        <m:ctrlPr>
                          <a:rPr lang="sv-SE" i="1"/>
                        </m:ctrlPr>
                      </m:fPr>
                      <m:num>
                        <m:func>
                          <m:funcPr>
                            <m:ctrlPr>
                              <a:rPr lang="sv-SE" i="1"/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/>
                              <m:t>min</m:t>
                            </m:r>
                          </m:fName>
                          <m:e>
                            <m:d>
                              <m:dPr>
                                <m:ctrlPr>
                                  <a:rPr lang="sv-SE" i="1"/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/>
                                  <m:t>TU</m:t>
                                </m:r>
                                <m:r>
                                  <a:rPr lang="en-US"/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/>
                                  <m:t>block</m:t>
                                </m:r>
                                <m:r>
                                  <a:rPr lang="en-US"/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/>
                                  <m:t>width</m:t>
                                </m:r>
                                <m:r>
                                  <a:rPr lang="en-US"/>
                                  <m:t>, </m:t>
                                </m:r>
                                <m:r>
                                  <m:rPr>
                                    <m:sty m:val="p"/>
                                  </m:rPr>
                                  <a:rPr lang="en-US"/>
                                  <m:t>TU</m:t>
                                </m:r>
                                <m:r>
                                  <a:rPr lang="en-US"/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/>
                                  <m:t>block</m:t>
                                </m:r>
                                <m:r>
                                  <a:rPr lang="en-US"/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/>
                                  <m:t>height</m:t>
                                </m:r>
                              </m:e>
                            </m:d>
                          </m:e>
                        </m:func>
                      </m:num>
                      <m:den>
                        <m:r>
                          <a:rPr lang="en-US" i="1"/>
                          <m:t>40</m:t>
                        </m:r>
                      </m:den>
                    </m:f>
                  </m:oMath>
                </a14:m>
                <a:endParaRPr lang="en-US" dirty="0" smtClean="0"/>
              </a:p>
              <a:p>
                <a:r>
                  <a:rPr lang="en-US" dirty="0" smtClean="0"/>
                  <a:t>If Intra-block: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i="1"/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/>
                          <m:t>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/>
                          <m:t>d</m:t>
                        </m:r>
                      </m:sub>
                    </m:sSub>
                    <m:r>
                      <a:rPr lang="en-US"/>
                      <m:t>= 0.72 – </m:t>
                    </m:r>
                    <m:f>
                      <m:fPr>
                        <m:ctrlPr>
                          <a:rPr lang="sv-SE" i="1"/>
                        </m:ctrlPr>
                      </m:fPr>
                      <m:num>
                        <m:func>
                          <m:funcPr>
                            <m:ctrlPr>
                              <a:rPr lang="sv-SE" i="1"/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/>
                              <m:t>min</m:t>
                            </m:r>
                          </m:fName>
                          <m:e>
                            <m:d>
                              <m:dPr>
                                <m:ctrlPr>
                                  <a:rPr lang="sv-SE" i="1"/>
                                </m:ctrlPr>
                              </m:dPr>
                              <m:e>
                                <m:r>
                                  <m:rPr>
                                    <m:sty m:val="p"/>
                                  </m:rPr>
                                  <a:rPr lang="en-US"/>
                                  <m:t>TU</m:t>
                                </m:r>
                                <m:r>
                                  <a:rPr lang="en-US"/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/>
                                  <m:t>block</m:t>
                                </m:r>
                                <m:r>
                                  <a:rPr lang="en-US"/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/>
                                  <m:t>width</m:t>
                                </m:r>
                                <m:r>
                                  <a:rPr lang="en-US"/>
                                  <m:t>,  </m:t>
                                </m:r>
                                <m:r>
                                  <m:rPr>
                                    <m:sty m:val="p"/>
                                  </m:rPr>
                                  <a:rPr lang="en-US"/>
                                  <m:t>TU</m:t>
                                </m:r>
                                <m:r>
                                  <a:rPr lang="en-US"/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/>
                                  <m:t>block</m:t>
                                </m:r>
                                <m:r>
                                  <a:rPr lang="en-US"/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/>
                                  <m:t>height</m:t>
                                </m:r>
                              </m:e>
                            </m:d>
                          </m:e>
                        </m:func>
                      </m:num>
                      <m:den>
                        <m:r>
                          <a:rPr lang="en-US" i="1"/>
                          <m:t>40</m:t>
                        </m:r>
                      </m:den>
                    </m:f>
                  </m:oMath>
                </a14:m>
                <a:endParaRPr lang="en-US" dirty="0" smtClean="0"/>
              </a:p>
              <a:p>
                <a:r>
                  <a:rPr lang="en-US" dirty="0" smtClean="0"/>
                  <a:t>In either case,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i="1"/>
                        </m:ctrlPr>
                      </m:sSubPr>
                      <m:e>
                        <m:r>
                          <a:rPr lang="en-US" i="1"/>
                          <m:t>𝜎</m:t>
                        </m:r>
                      </m:e>
                      <m:sub>
                        <m:r>
                          <a:rPr lang="en-US" i="1"/>
                          <m:t>𝑟</m:t>
                        </m:r>
                      </m:sub>
                    </m:sSub>
                    <m:r>
                      <a:rPr lang="en-US" i="1"/>
                      <m:t>=</m:t>
                    </m:r>
                    <m:func>
                      <m:funcPr>
                        <m:ctrlPr>
                          <a:rPr lang="sv-SE" i="1"/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/>
                          <m:t>max</m:t>
                        </m:r>
                      </m:fName>
                      <m:e>
                        <m:d>
                          <m:dPr>
                            <m:ctrlPr>
                              <a:rPr lang="sv-SE" i="1"/>
                            </m:ctrlPr>
                          </m:dPr>
                          <m:e>
                            <m:f>
                              <m:fPr>
                                <m:ctrlPr>
                                  <a:rPr lang="sv-SE" i="1"/>
                                </m:ctrlPr>
                              </m:fPr>
                              <m:num>
                                <m:r>
                                  <a:rPr lang="en-US" i="1"/>
                                  <m:t>𝑄𝑃</m:t>
                                </m:r>
                                <m:r>
                                  <a:rPr lang="en-US" i="1"/>
                                  <m:t>−17</m:t>
                                </m:r>
                              </m:num>
                              <m:den>
                                <m:r>
                                  <a:rPr lang="en-US" i="1"/>
                                  <m:t>2</m:t>
                                </m:r>
                              </m:den>
                            </m:f>
                            <m:r>
                              <a:rPr lang="en-US" i="1"/>
                              <m:t>, 0.01</m:t>
                            </m:r>
                          </m:e>
                        </m:d>
                      </m:e>
                    </m:func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930" t="-2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idea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48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Thanks </a:t>
            </a:r>
            <a:r>
              <a:rPr lang="en-US" dirty="0"/>
              <a:t>to </a:t>
            </a:r>
            <a:r>
              <a:rPr lang="en-US" dirty="0" smtClean="0"/>
              <a:t>Samsung and Qualcomm </a:t>
            </a:r>
            <a:r>
              <a:rPr lang="en-US" dirty="0"/>
              <a:t>for crosscheck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017611"/>
              </p:ext>
            </p:extLst>
          </p:nvPr>
        </p:nvGraphicFramePr>
        <p:xfrm>
          <a:off x="864680" y="2265527"/>
          <a:ext cx="10656475" cy="175032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31295"/>
                <a:gridCol w="2131295"/>
                <a:gridCol w="2131295"/>
                <a:gridCol w="2131295"/>
                <a:gridCol w="2131295"/>
              </a:tblGrid>
              <a:tr h="583442"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AI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RA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LDB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LDP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</a:tr>
              <a:tr h="583442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Test 1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-0.42%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-0.42%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0.36%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0.20%</a:t>
                      </a:r>
                      <a:endParaRPr lang="en-US" sz="2800" dirty="0"/>
                    </a:p>
                  </a:txBody>
                  <a:tcPr marL="143863" marR="143863" marT="71931" marB="71931"/>
                </a:tc>
              </a:tr>
              <a:tr h="583442">
                <a:tc>
                  <a:txBody>
                    <a:bodyPr/>
                    <a:lstStyle/>
                    <a:p>
                      <a:r>
                        <a:rPr lang="en-US" sz="2800" baseline="0" dirty="0" smtClean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</a:rPr>
                        <a:t>E0032</a:t>
                      </a:r>
                      <a:endParaRPr lang="en-US" sz="2800" dirty="0">
                        <a:solidFill>
                          <a:schemeClr val="tx2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</a:rPr>
                        <a:t>-0.42%</a:t>
                      </a:r>
                      <a:endParaRPr lang="en-US" sz="2800" dirty="0">
                        <a:solidFill>
                          <a:schemeClr val="tx2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</a:rPr>
                        <a:t>-0.46%</a:t>
                      </a:r>
                      <a:endParaRPr lang="en-US" sz="2800" dirty="0">
                        <a:solidFill>
                          <a:schemeClr val="tx2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</a:rPr>
                        <a:t>-0.52%</a:t>
                      </a:r>
                      <a:endParaRPr lang="en-US" sz="2800" dirty="0">
                        <a:solidFill>
                          <a:schemeClr val="tx2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143863" marR="143863" marT="71931" marB="71931"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</a:rPr>
                        <a:t>-0.54%</a:t>
                      </a:r>
                      <a:endParaRPr lang="en-US" sz="2800" dirty="0">
                        <a:solidFill>
                          <a:schemeClr val="tx2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 marL="143863" marR="143863" marT="71931" marB="7193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623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4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 bilateral filter</a:t>
            </a:r>
          </a:p>
          <a:p>
            <a:r>
              <a:rPr lang="en-US" dirty="0" smtClean="0"/>
              <a:t>Where in the decoder to place it</a:t>
            </a:r>
          </a:p>
          <a:p>
            <a:r>
              <a:rPr lang="en-US" dirty="0" smtClean="0"/>
              <a:t>The particular bilateral filter tested</a:t>
            </a:r>
          </a:p>
          <a:p>
            <a:r>
              <a:rPr lang="en-US" dirty="0" smtClean="0"/>
              <a:t>Results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43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7" t="11386" r="23320" b="10836"/>
          <a:stretch/>
        </p:blipFill>
        <p:spPr>
          <a:xfrm>
            <a:off x="7977352" y="1931110"/>
            <a:ext cx="3767959" cy="372871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fir filter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9168" y="1800000"/>
            <a:ext cx="7400888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A regular FIR filter has weights that depend on the distance to the pixel in screen space.</a:t>
            </a:r>
            <a:endParaRPr lang="en-US" kern="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0349345" y="4180115"/>
            <a:ext cx="338447" cy="33844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423999" y="3098216"/>
            <a:ext cx="691617" cy="691617"/>
          </a:xfrm>
          <a:prstGeom prst="rect">
            <a:avLst/>
          </a:prstGeom>
          <a:solidFill>
            <a:srgbClr val="FFFF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15616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807232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23999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115616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807232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23999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115616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07232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6896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85564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12567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595676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84344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311347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610307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98975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260141" y="39270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03647" y="42123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64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74980" y="37429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049" name="Straight Connector 2048"/>
          <p:cNvCxnSpPr/>
          <p:nvPr/>
        </p:nvCxnSpPr>
        <p:spPr bwMode="auto">
          <a:xfrm flipH="1">
            <a:off x="4835348" y="4162349"/>
            <a:ext cx="46085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2" name="Straight Connector 2051"/>
          <p:cNvCxnSpPr/>
          <p:nvPr/>
        </p:nvCxnSpPr>
        <p:spPr bwMode="auto">
          <a:xfrm flipH="1" flipV="1">
            <a:off x="4506163" y="3101645"/>
            <a:ext cx="5808269" cy="106070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06163" y="4526892"/>
            <a:ext cx="5850942" cy="65958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71961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7" t="11386" r="23320" b="10836"/>
          <a:stretch/>
        </p:blipFill>
        <p:spPr>
          <a:xfrm>
            <a:off x="7977352" y="1931110"/>
            <a:ext cx="3767959" cy="372871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fir filter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0349345" y="4180115"/>
            <a:ext cx="338447" cy="33844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75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Regular fir </a:t>
            </a:r>
            <a:r>
              <a:rPr lang="en-US" dirty="0" smtClean="0"/>
              <a:t>filter</a:t>
            </a:r>
            <a:endParaRPr lang="en-US" dirty="0"/>
          </a:p>
        </p:txBody>
      </p: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Freeform 31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25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Regular fir </a:t>
            </a:r>
            <a:r>
              <a:rPr lang="en-US" dirty="0" smtClean="0"/>
              <a:t>filter</a:t>
            </a:r>
            <a:endParaRPr lang="en-US" dirty="0"/>
          </a:p>
        </p:txBody>
      </p: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Cloud Callout 14"/>
          <p:cNvSpPr/>
          <p:nvPr/>
        </p:nvSpPr>
        <p:spPr bwMode="auto">
          <a:xfrm>
            <a:off x="9853683" y="3643952"/>
            <a:ext cx="1665027" cy="1098645"/>
          </a:xfrm>
          <a:prstGeom prst="cloudCallou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 smtClean="0"/>
              <a:t>That </a:t>
            </a:r>
            <a:r>
              <a:rPr lang="en-US" sz="1200" dirty="0"/>
              <a:t>value up there is surely a long way </a:t>
            </a:r>
            <a:r>
              <a:rPr lang="en-US" sz="1200" dirty="0" smtClean="0"/>
              <a:t>off...</a:t>
            </a:r>
            <a:endParaRPr lang="en-US" sz="1200" dirty="0"/>
          </a:p>
        </p:txBody>
      </p:sp>
      <p:sp>
        <p:nvSpPr>
          <p:cNvPr id="4" name="Freeform 3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89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Bilateral filter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9168" y="1800000"/>
            <a:ext cx="7400888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In a bilateral filter the weights depend both on the spatial distance and the distance in intensity.</a:t>
            </a:r>
            <a:endParaRPr lang="en-US" kern="0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2423999" y="3098216"/>
            <a:ext cx="691617" cy="691617"/>
          </a:xfrm>
          <a:prstGeom prst="rect">
            <a:avLst/>
          </a:prstGeom>
          <a:solidFill>
            <a:srgbClr val="FFFF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15616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807232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23999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115616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807232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23999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115616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07232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6896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85564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12567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595676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84344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311347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610307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98975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260141" y="39270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03647" y="42123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63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74980" y="37429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049" name="Straight Connector 2048"/>
          <p:cNvCxnSpPr/>
          <p:nvPr/>
        </p:nvCxnSpPr>
        <p:spPr bwMode="auto">
          <a:xfrm flipH="1">
            <a:off x="4835348" y="4162349"/>
            <a:ext cx="46085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2" name="Straight Connector 2051"/>
          <p:cNvCxnSpPr>
            <a:stCxn id="11" idx="1"/>
          </p:cNvCxnSpPr>
          <p:nvPr/>
        </p:nvCxnSpPr>
        <p:spPr bwMode="auto">
          <a:xfrm flipH="1" flipV="1">
            <a:off x="4506164" y="3101646"/>
            <a:ext cx="5794367" cy="19255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06163" y="5090615"/>
            <a:ext cx="5531765" cy="958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Cloud Callout 14"/>
          <p:cNvSpPr/>
          <p:nvPr/>
        </p:nvSpPr>
        <p:spPr bwMode="auto">
          <a:xfrm>
            <a:off x="9853683" y="3643952"/>
            <a:ext cx="1665027" cy="1098645"/>
          </a:xfrm>
          <a:prstGeom prst="cloudCallou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 smtClean="0"/>
              <a:t>That </a:t>
            </a:r>
            <a:r>
              <a:rPr lang="en-US" sz="1200" dirty="0"/>
              <a:t>value up there is surely a long way </a:t>
            </a:r>
            <a:r>
              <a:rPr lang="en-US" sz="1200" dirty="0" smtClean="0"/>
              <a:t>off...</a:t>
            </a:r>
            <a:endParaRPr lang="en-US" sz="1200" dirty="0"/>
          </a:p>
        </p:txBody>
      </p:sp>
      <p:sp>
        <p:nvSpPr>
          <p:cNvPr id="32" name="Freeform 31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8" r="25758" b="10303"/>
          <a:stretch/>
        </p:blipFill>
        <p:spPr>
          <a:xfrm>
            <a:off x="4299846" y="1522905"/>
            <a:ext cx="3620881" cy="39505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8" r="25758" b="10303"/>
          <a:stretch/>
        </p:blipFill>
        <p:spPr>
          <a:xfrm>
            <a:off x="590550" y="1522905"/>
            <a:ext cx="3620881" cy="39505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9" r="25758" b="10302"/>
          <a:stretch/>
        </p:blipFill>
        <p:spPr>
          <a:xfrm>
            <a:off x="8009143" y="1522905"/>
            <a:ext cx="3620881" cy="395054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47800" y="5591175"/>
            <a:ext cx="18373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 filtering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448300" y="5591175"/>
            <a:ext cx="1495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 filtering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029700" y="5591205"/>
            <a:ext cx="2010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 filtering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10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ReGULAR</a:t>
            </a:r>
            <a:r>
              <a:rPr lang="en-US" dirty="0" smtClean="0"/>
              <a:t> FIR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6123471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6123471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" name="Rectangle 3"/>
          <p:cNvSpPr/>
          <p:nvPr/>
        </p:nvSpPr>
        <p:spPr bwMode="auto">
          <a:xfrm>
            <a:off x="897636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933640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897636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933640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69645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1005649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969645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005649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897636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933640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97636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933640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969645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1005649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969645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05649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1041654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77658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1041654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077658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1113663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1149667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1113663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1149667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1041654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077658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1041654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077658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113663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1149667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113663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149667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897636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933640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897636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933640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969645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1005649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969645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1005649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897636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933640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897636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933640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969645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1005649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969645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1005649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1041654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1077658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1041654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1077658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1113663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1149667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1113663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1149667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1041654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1077658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1041654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1077658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1113663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1149667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1113663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1149667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9696450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10056495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10416540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9696450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10056495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9696450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10056495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10416540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10416540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76135" y="1268730"/>
            <a:ext cx="15520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pixel to filter</a:t>
            </a:r>
            <a:br>
              <a:rPr lang="en-US" dirty="0" smtClean="0"/>
            </a:br>
            <a:r>
              <a:rPr lang="en-US" dirty="0" smtClean="0"/>
              <a:t>is (</a:t>
            </a:r>
            <a:r>
              <a:rPr lang="en-US" dirty="0" err="1" smtClean="0"/>
              <a:t>i,j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9336405" y="1268730"/>
            <a:ext cx="2294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 to</a:t>
            </a:r>
            <a:r>
              <a:rPr lang="en-US" dirty="0"/>
              <a:t> </a:t>
            </a:r>
            <a:r>
              <a:rPr lang="en-US" dirty="0" smtClean="0"/>
              <a:t>calculate</a:t>
            </a:r>
            <a:br>
              <a:rPr lang="en-US" dirty="0" smtClean="0"/>
            </a:br>
            <a:r>
              <a:rPr lang="en-US" dirty="0" smtClean="0"/>
              <a:t>is (</a:t>
            </a:r>
            <a:r>
              <a:rPr lang="en-US" dirty="0" err="1" smtClean="0"/>
              <a:t>k,l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110" name="Straight Arrow Connector 109"/>
          <p:cNvCxnSpPr/>
          <p:nvPr/>
        </p:nvCxnSpPr>
        <p:spPr bwMode="auto">
          <a:xfrm>
            <a:off x="8308428" y="1891862"/>
            <a:ext cx="1939158" cy="208104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2" name="Straight Arrow Connector 111"/>
          <p:cNvCxnSpPr/>
          <p:nvPr/>
        </p:nvCxnSpPr>
        <p:spPr bwMode="auto">
          <a:xfrm flipH="1">
            <a:off x="10594428" y="1797269"/>
            <a:ext cx="78827" cy="181303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42707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23198</TotalTime>
  <Words>482</Words>
  <Application>Microsoft Office PowerPoint</Application>
  <PresentationFormat>Custom</PresentationFormat>
  <Paragraphs>107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Ericsson Capital TT</vt:lpstr>
      <vt:lpstr>Cambria Math</vt:lpstr>
      <vt:lpstr>1_PresentationTemplate2011</vt:lpstr>
      <vt:lpstr>E0032: Bilateral  strength based on prediction mode</vt:lpstr>
      <vt:lpstr>Outline</vt:lpstr>
      <vt:lpstr>Regular fir filter</vt:lpstr>
      <vt:lpstr>Regular fir filter</vt:lpstr>
      <vt:lpstr>Regular fir filter</vt:lpstr>
      <vt:lpstr>Regular fir filter</vt:lpstr>
      <vt:lpstr>Bilateral filter</vt:lpstr>
      <vt:lpstr>example</vt:lpstr>
      <vt:lpstr>ReGULAR FIR filter</vt:lpstr>
      <vt:lpstr>General bilateral filter</vt:lpstr>
      <vt:lpstr>Proposed bilateral filter</vt:lpstr>
      <vt:lpstr>where in the decoder</vt:lpstr>
      <vt:lpstr>Main idea</vt:lpstr>
      <vt:lpstr>Results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- Beyond the TS ?</dc:title>
  <dc:creator>EAB/OVM Frédéric Gabin</dc:creator>
  <dc:description>Rev PA1</dc:description>
  <cp:lastModifiedBy>Jacob Ström</cp:lastModifiedBy>
  <cp:revision>399</cp:revision>
  <cp:lastPrinted>2015-06-12T10:49:57Z</cp:lastPrinted>
  <dcterms:created xsi:type="dcterms:W3CDTF">2011-05-24T09:22:48Z</dcterms:created>
  <dcterms:modified xsi:type="dcterms:W3CDTF">2017-01-12T16:50:58Z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2015</vt:lpwstr>
  </property>
  <property fmtid="{D5CDD505-2E9C-101B-9397-08002B2CF9AE}" pid="29" name="MiddleFooterField">
    <vt:lpwstr>Public</vt:lpwstr>
  </property>
  <property fmtid="{D5CDD505-2E9C-101B-9397-08002B2CF9AE}" pid="30" name="RightFooterField">
    <vt:lpwstr>3GPP - Beyond the TS ?</vt:lpwstr>
  </property>
  <property fmtid="{D5CDD505-2E9C-101B-9397-08002B2CF9AE}" pid="31" name="RightFooterField2">
    <vt:lpwstr>2015-05-13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EAB/OVM Frédéric Gabin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PRESENTATION TO DVB</vt:lpwstr>
  </property>
  <property fmtid="{D5CDD505-2E9C-101B-9397-08002B2CF9AE}" pid="43" name="Title">
    <vt:lpwstr>3GPP - Beyond the TS ?</vt:lpwstr>
  </property>
  <property fmtid="{D5CDD505-2E9C-101B-9397-08002B2CF9AE}" pid="44" name="Date">
    <vt:lpwstr>2015-05-13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