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300" r:id="rId3"/>
    <p:sldId id="306" r:id="rId4"/>
    <p:sldId id="317" r:id="rId5"/>
    <p:sldId id="307" r:id="rId6"/>
    <p:sldId id="308" r:id="rId7"/>
    <p:sldId id="309" r:id="rId8"/>
    <p:sldId id="310" r:id="rId9"/>
    <p:sldId id="311" r:id="rId10"/>
    <p:sldId id="312" r:id="rId11"/>
    <p:sldId id="314" r:id="rId12"/>
    <p:sldId id="316" r:id="rId13"/>
    <p:sldId id="315" r:id="rId14"/>
  </p:sldIdLst>
  <p:sldSz cx="9144000" cy="6858000" type="screen4x3"/>
  <p:notesSz cx="6797675" cy="99266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CC00"/>
    <a:srgbClr val="008000"/>
    <a:srgbClr val="66F153"/>
    <a:srgbClr val="00C8F0"/>
    <a:srgbClr val="7BCB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2DE63D5-997A-4646-A377-4702673A728D}" styleName="淡色スタイル 2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41" autoAdjust="0"/>
    <p:restoredTop sz="95736" autoAdjust="0"/>
  </p:normalViewPr>
  <p:slideViewPr>
    <p:cSldViewPr>
      <p:cViewPr varScale="1">
        <p:scale>
          <a:sx n="66" d="100"/>
          <a:sy n="66" d="100"/>
        </p:scale>
        <p:origin x="141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3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862" cy="497333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50294" y="1"/>
            <a:ext cx="2945862" cy="497333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F411214-10D1-4335-B5EF-095B376D528C}" type="datetimeFigureOut">
              <a:rPr lang="ja-JP" altLang="en-US"/>
              <a:pPr>
                <a:defRPr/>
              </a:pPr>
              <a:t>2017/1/15</a:t>
            </a:fld>
            <a:endParaRPr lang="ja-JP" altLang="en-US" dirty="0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2" tIns="45716" rIns="91432" bIns="45716" rtlCol="0" anchor="ctr"/>
          <a:lstStyle/>
          <a:p>
            <a:pPr lvl="0"/>
            <a:endParaRPr lang="ja-JP" altLang="en-US" noProof="0" dirty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9464" y="4714653"/>
            <a:ext cx="5438748" cy="4466756"/>
          </a:xfrm>
          <a:prstGeom prst="rect">
            <a:avLst/>
          </a:prstGeom>
        </p:spPr>
        <p:txBody>
          <a:bodyPr vert="horz" lIns="91432" tIns="45716" rIns="91432" bIns="45716" rtlCol="0">
            <a:normAutofit/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  <a:endParaRPr lang="ja-JP" altLang="en-US" noProof="0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427766"/>
            <a:ext cx="2945862" cy="497332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50294" y="9427766"/>
            <a:ext cx="2945862" cy="497332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5487424-4F12-43FD-9D67-797371138C79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357849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タイトル スライド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 bwMode="ltGray">
          <a:xfrm>
            <a:off x="0" y="0"/>
            <a:ext cx="9144000" cy="5135563"/>
          </a:xfrm>
          <a:prstGeom prst="rect">
            <a:avLst/>
          </a:prstGeom>
          <a:solidFill>
            <a:schemeClr val="accent3">
              <a:lumMod val="50000"/>
            </a:schemeClr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/>
          </a:p>
        </p:txBody>
      </p:sp>
      <p:sp>
        <p:nvSpPr>
          <p:cNvPr id="6" name="正方形/長方形 5"/>
          <p:cNvSpPr/>
          <p:nvPr/>
        </p:nvSpPr>
        <p:spPr bwMode="invGray">
          <a:xfrm>
            <a:off x="0" y="5127625"/>
            <a:ext cx="9144000" cy="46038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571612"/>
            <a:ext cx="8077200" cy="787532"/>
          </a:xfrm>
        </p:spPr>
        <p:txBody>
          <a:bodyPr tIns="0" bIns="0" anchor="t"/>
          <a:lstStyle>
            <a:lvl1pPr algn="ctr">
              <a:defRPr sz="3600" b="1">
                <a:solidFill>
                  <a:schemeClr val="tx1"/>
                </a:solidFill>
              </a:defRPr>
            </a:lvl1pPr>
            <a:extLst/>
          </a:lstStyle>
          <a:p>
            <a:r>
              <a:rPr lang="ja-JP" altLang="en-US" smtClean="0"/>
              <a:t>マスタ タイトルの書式設定</a:t>
            </a:r>
            <a:endParaRPr 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685801" y="3143248"/>
            <a:ext cx="8077200" cy="1113862"/>
          </a:xfrm>
        </p:spPr>
        <p:txBody>
          <a:bodyPr lIns="118872" tIns="0" rIns="45720" bIns="0" anchor="b"/>
          <a:lstStyle>
            <a:lvl1pPr marL="0" indent="0" algn="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ja-JP" altLang="en-US" smtClean="0"/>
              <a:t>マスタ サブタイトルの書式設定</a:t>
            </a:r>
            <a:endParaRPr lang="en-US" dirty="0"/>
          </a:p>
        </p:txBody>
      </p:sp>
      <p:sp>
        <p:nvSpPr>
          <p:cNvPr id="15" name="コンテンツ プレースホルダ 14"/>
          <p:cNvSpPr>
            <a:spLocks noGrp="1"/>
          </p:cNvSpPr>
          <p:nvPr>
            <p:ph sz="quarter" idx="10"/>
          </p:nvPr>
        </p:nvSpPr>
        <p:spPr>
          <a:xfrm>
            <a:off x="571472" y="6429396"/>
            <a:ext cx="2428875" cy="285750"/>
          </a:xfrm>
        </p:spPr>
        <p:txBody>
          <a:bodyPr>
            <a:no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97080"/>
            <a:ext cx="8229600" cy="416032"/>
          </a:xfrm>
        </p:spPr>
        <p:txBody>
          <a:bodyPr/>
          <a:lstStyle>
            <a:lvl1pPr>
              <a:defRPr sz="2800"/>
            </a:lvl1pPr>
            <a:extLst/>
          </a:lstStyle>
          <a:p>
            <a:r>
              <a:rPr lang="ja-JP" altLang="en-US" smtClean="0"/>
              <a:t>マスタ タイトルの書式設定</a:t>
            </a:r>
            <a:endParaRPr 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extLst/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pPr>
              <a:defRPr/>
            </a:pPr>
            <a:fld id="{901BCA6F-7E12-4952-972F-7A006C7FFD5C}" type="datetime1">
              <a:rPr lang="ja-JP" altLang="en-US"/>
              <a:pPr>
                <a:defRPr/>
              </a:pPr>
              <a:t>2017/1/15</a:t>
            </a:fld>
            <a:endParaRPr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pPr>
              <a:defRPr/>
            </a:pPr>
            <a:fld id="{C90D651E-858F-4495-ADC9-7922E391B54B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  <p:sp>
        <p:nvSpPr>
          <p:cNvPr id="7" name="テキスト ボックス 6"/>
          <p:cNvSpPr txBox="1"/>
          <p:nvPr userDrawn="1"/>
        </p:nvSpPr>
        <p:spPr>
          <a:xfrm>
            <a:off x="7391019" y="97081"/>
            <a:ext cx="1546606" cy="3804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CA" altLang="ja-JP" sz="2000" dirty="0" smtClean="0">
                <a:solidFill>
                  <a:schemeClr val="bg1"/>
                </a:solidFill>
              </a:rPr>
              <a:t>JVET-E0024</a:t>
            </a:r>
            <a:endParaRPr kumimoji="1" lang="ja-JP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pPr>
              <a:defRPr/>
            </a:pPr>
            <a:fld id="{60AF01F5-8985-4CFB-AC5A-808BF2EF5893}" type="datetime1">
              <a:rPr lang="ja-JP" altLang="en-US"/>
              <a:pPr>
                <a:defRPr/>
              </a:pPr>
              <a:t>2017/1/15</a:t>
            </a:fld>
            <a:endParaRPr lang="ja-JP" altLang="en-US" dirty="0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pPr>
              <a:defRPr/>
            </a:pPr>
            <a:fld id="{D1D034A5-BB9D-4B78-9271-9EB69F909255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C:\Documents and Settings\yasugi\My Documents\My Pictures\sharplogo.gif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950" y="6488113"/>
            <a:ext cx="15430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正方形/長方形 9"/>
          <p:cNvSpPr/>
          <p:nvPr/>
        </p:nvSpPr>
        <p:spPr bwMode="invGray">
          <a:xfrm>
            <a:off x="0" y="596900"/>
            <a:ext cx="9144000" cy="17463"/>
          </a:xfrm>
          <a:prstGeom prst="rect">
            <a:avLst/>
          </a:prstGeom>
          <a:solidFill>
            <a:srgbClr val="002060"/>
          </a:solidFill>
          <a:ln w="48000" cap="flat" cmpd="thickThin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/>
          </a:p>
        </p:txBody>
      </p:sp>
      <p:sp>
        <p:nvSpPr>
          <p:cNvPr id="7" name="正方形/長方形 6"/>
          <p:cNvSpPr/>
          <p:nvPr/>
        </p:nvSpPr>
        <p:spPr bwMode="ltGray">
          <a:xfrm>
            <a:off x="0" y="0"/>
            <a:ext cx="9144000" cy="57150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sz="2000" dirty="0"/>
          </a:p>
        </p:txBody>
      </p:sp>
      <p:sp>
        <p:nvSpPr>
          <p:cNvPr id="1028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84138"/>
            <a:ext cx="82296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マスタタイトル </a:t>
            </a:r>
            <a:r>
              <a:rPr lang="en-US" altLang="ja-JP" dirty="0" smtClean="0"/>
              <a:t>(Master Title)</a:t>
            </a:r>
            <a:endParaRPr lang="ja-JP" altLang="en-US" dirty="0" smtClean="0"/>
          </a:p>
        </p:txBody>
      </p:sp>
      <p:sp>
        <p:nvSpPr>
          <p:cNvPr id="1029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785813"/>
            <a:ext cx="8229600" cy="561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1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3516AB99-F586-4AA3-B7A5-43F854553020}" type="datetime1">
              <a:rPr lang="ja-JP" altLang="en-US"/>
              <a:pPr>
                <a:defRPr/>
              </a:pPr>
              <a:t>2017/1/15</a:t>
            </a:fld>
            <a:endParaRPr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1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3425" cy="274638"/>
          </a:xfrm>
          <a:prstGeom prst="rect">
            <a:avLst/>
          </a:prstGeom>
        </p:spPr>
        <p:txBody>
          <a:bodyPr vert="horz" bIns="0" rtlCol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1" sz="1400">
                <a:solidFill>
                  <a:schemeClr val="tx2">
                    <a:shade val="50000"/>
                  </a:schemeClr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94EA9006-7528-46C7-9D90-8D71DCC2BD72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Tahoma" pitchFamily="34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Tahoma" pitchFamily="34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Tahoma" pitchFamily="34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Tahoma" pitchFamily="34" charset="0"/>
          <a:ea typeface="ＭＳ Ｐゴシック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9pPr>
      <a:extLst/>
    </p:titleStyle>
    <p:bodyStyle>
      <a:lvl1pPr marL="360363" indent="-241300" algn="l" rtl="0" eaLnBrk="0" fontAlgn="base" hangingPunct="0">
        <a:spcBef>
          <a:spcPct val="0"/>
        </a:spcBef>
        <a:spcAft>
          <a:spcPct val="0"/>
        </a:spcAft>
        <a:buClr>
          <a:srgbClr val="0E2C3E"/>
        </a:buClr>
        <a:buSzPct val="80000"/>
        <a:buFont typeface="Wingdings 2" pitchFamily="18" charset="2"/>
        <a:buChar char="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20000"/>
        </a:spcBef>
        <a:spcAft>
          <a:spcPct val="0"/>
        </a:spcAft>
        <a:buClr>
          <a:srgbClr val="14425D"/>
        </a:buClr>
        <a:buSzPct val="90000"/>
        <a:buFont typeface="Wingdings" pitchFamily="2" charset="2"/>
        <a:buChar char="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08038" indent="-185738" algn="l" rtl="0" eaLnBrk="0" fontAlgn="base" hangingPunct="0">
        <a:spcBef>
          <a:spcPct val="20000"/>
        </a:spcBef>
        <a:spcAft>
          <a:spcPct val="0"/>
        </a:spcAft>
        <a:buClr>
          <a:srgbClr val="4EA5D8"/>
        </a:buClr>
        <a:buFont typeface="Arial" pitchFamily="34" charset="0"/>
        <a:buChar char="▪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982663" indent="-174625" algn="l" rtl="0" eaLnBrk="0" fontAlgn="base" hangingPunct="0">
        <a:spcBef>
          <a:spcPct val="20000"/>
        </a:spcBef>
        <a:spcAft>
          <a:spcPct val="0"/>
        </a:spcAft>
        <a:buClr>
          <a:srgbClr val="4EA5D8"/>
        </a:buClr>
        <a:buFont typeface="Arial" pitchFamily="34" charset="0"/>
        <a:buChar char="▪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166813" indent="-184150" algn="l" rtl="0" eaLnBrk="0" fontAlgn="base" hangingPunct="0">
        <a:spcBef>
          <a:spcPct val="20000"/>
        </a:spcBef>
        <a:spcAft>
          <a:spcPct val="0"/>
        </a:spcAft>
        <a:buClr>
          <a:srgbClr val="4EA5D8"/>
        </a:buClr>
        <a:buFont typeface="Wingdings 3" pitchFamily="18" charset="2"/>
        <a:buChar char=""/>
        <a:defRPr kumimoji="1" lang="en-US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1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3"/>
          <p:cNvSpPr>
            <a:spLocks noGrp="1"/>
          </p:cNvSpPr>
          <p:nvPr>
            <p:ph type="ctrTitle"/>
          </p:nvPr>
        </p:nvSpPr>
        <p:spPr>
          <a:xfrm>
            <a:off x="685800" y="1341438"/>
            <a:ext cx="8077200" cy="1208087"/>
          </a:xfrm>
        </p:spPr>
        <p:txBody>
          <a:bodyPr/>
          <a:lstStyle/>
          <a:p>
            <a:pPr eaLnBrk="1" hangingPunct="1"/>
            <a:r>
              <a:rPr lang="en-CA" altLang="ja-JP" sz="3200" dirty="0" smtClean="0"/>
              <a:t>(JVET-E0024)</a:t>
            </a:r>
            <a:br>
              <a:rPr lang="en-CA" altLang="ja-JP" sz="3200" dirty="0" smtClean="0"/>
            </a:br>
            <a:r>
              <a:rPr lang="en-CA" altLang="ja-JP" sz="3200" dirty="0" smtClean="0"/>
              <a:t>AHG8</a:t>
            </a:r>
            <a:r>
              <a:rPr lang="en-CA" altLang="ja-JP" sz="3200" dirty="0"/>
              <a:t>: Dynamic viewport generation for 360</a:t>
            </a:r>
            <a:r>
              <a:rPr lang="en-US" altLang="ja-JP" sz="3200" dirty="0"/>
              <a:t>° </a:t>
            </a:r>
            <a:r>
              <a:rPr lang="en-CA" altLang="ja-JP" sz="3200" dirty="0"/>
              <a:t>video evaluation</a:t>
            </a:r>
            <a:endParaRPr lang="ja-JP" altLang="en-US" sz="3200" dirty="0" smtClean="0"/>
          </a:p>
        </p:txBody>
      </p:sp>
      <p:sp>
        <p:nvSpPr>
          <p:cNvPr id="5123" name="コンテンツ プレースホルダ 5"/>
          <p:cNvSpPr>
            <a:spLocks noGrp="1"/>
          </p:cNvSpPr>
          <p:nvPr>
            <p:ph sz="quarter" idx="10"/>
          </p:nvPr>
        </p:nvSpPr>
        <p:spPr>
          <a:xfrm>
            <a:off x="571500" y="6381328"/>
            <a:ext cx="4360540" cy="428625"/>
          </a:xfrm>
        </p:spPr>
        <p:txBody>
          <a:bodyPr/>
          <a:lstStyle/>
          <a:p>
            <a:pPr eaLnBrk="1" hangingPunct="1">
              <a:buNone/>
            </a:pPr>
            <a:endParaRPr lang="en-CA" altLang="ja-JP" dirty="0" smtClean="0"/>
          </a:p>
          <a:p>
            <a:pPr eaLnBrk="1" hangingPunct="1">
              <a:buNone/>
            </a:pPr>
            <a:r>
              <a:rPr lang="en-CA" altLang="ja-JP" dirty="0" err="1" smtClean="0"/>
              <a:t>JVEt</a:t>
            </a:r>
            <a:r>
              <a:rPr lang="en-CA" altLang="ja-JP" dirty="0" smtClean="0"/>
              <a:t> 5</a:t>
            </a:r>
            <a:r>
              <a:rPr lang="en-CA" altLang="ja-JP" baseline="30000" dirty="0" smtClean="0"/>
              <a:t>th</a:t>
            </a:r>
            <a:r>
              <a:rPr lang="en-CA" altLang="ja-JP" dirty="0" smtClean="0"/>
              <a:t> </a:t>
            </a:r>
            <a:r>
              <a:rPr lang="en-CA" altLang="ja-JP" dirty="0"/>
              <a:t>Meeting: </a:t>
            </a:r>
            <a:r>
              <a:rPr lang="en-CA" altLang="ja-JP" dirty="0" smtClean="0"/>
              <a:t>Geneva, CH, 12–20 Jan. 2017</a:t>
            </a:r>
            <a:endParaRPr lang="en-CA" altLang="ja-JP" dirty="0"/>
          </a:p>
        </p:txBody>
      </p:sp>
      <p:sp>
        <p:nvSpPr>
          <p:cNvPr id="5124" name="サブタイトル 6"/>
          <p:cNvSpPr>
            <a:spLocks noGrp="1"/>
          </p:cNvSpPr>
          <p:nvPr>
            <p:ph type="subTitle" idx="1"/>
          </p:nvPr>
        </p:nvSpPr>
        <p:spPr>
          <a:xfrm>
            <a:off x="1258888" y="3357563"/>
            <a:ext cx="7561262" cy="1366837"/>
          </a:xfrm>
        </p:spPr>
        <p:txBody>
          <a:bodyPr/>
          <a:lstStyle/>
          <a:p>
            <a:pPr eaLnBrk="1" hangingPunct="1"/>
            <a:endParaRPr lang="en-US" altLang="ja-JP" dirty="0" smtClean="0"/>
          </a:p>
          <a:p>
            <a:pPr eaLnBrk="1" hangingPunct="1"/>
            <a:r>
              <a:rPr lang="en-US" altLang="ja-JP" dirty="0" smtClean="0"/>
              <a:t>Tomohiro </a:t>
            </a:r>
            <a:r>
              <a:rPr lang="en-US" altLang="ja-JP" dirty="0" smtClean="0"/>
              <a:t>Ikai, </a:t>
            </a:r>
            <a:r>
              <a:rPr lang="en-US" altLang="ja-JP" dirty="0" smtClean="0"/>
              <a:t>Yukinobu </a:t>
            </a:r>
            <a:r>
              <a:rPr lang="en-US" altLang="ja-JP" dirty="0" err="1" smtClean="0"/>
              <a:t>Yasugi</a:t>
            </a:r>
            <a:r>
              <a:rPr lang="en-US" altLang="ja-JP" dirty="0" smtClean="0"/>
              <a:t>, Tomoko </a:t>
            </a:r>
            <a:r>
              <a:rPr lang="en-US" altLang="ja-JP" dirty="0" err="1" smtClean="0"/>
              <a:t>Aono</a:t>
            </a:r>
            <a:endParaRPr lang="en-US" altLang="ja-JP" dirty="0" smtClean="0"/>
          </a:p>
          <a:p>
            <a:pPr eaLnBrk="1" hangingPunct="1"/>
            <a:r>
              <a:rPr lang="en-US" altLang="ja-JP" dirty="0" smtClean="0"/>
              <a:t>SHARP Corporation</a:t>
            </a:r>
          </a:p>
          <a:p>
            <a:pPr eaLnBrk="1" hangingPunct="1"/>
            <a:endParaRPr lang="en-US" altLang="ja-JP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CA" altLang="ja-JP" dirty="0" smtClean="0"/>
              <a:t>Observation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ja-JP" sz="2400" dirty="0"/>
              <a:t>Option0 (since </a:t>
            </a:r>
            <a:r>
              <a:rPr lang="en-CA" altLang="ja-JP" sz="2400" dirty="0" smtClean="0"/>
              <a:t>curve)</a:t>
            </a:r>
          </a:p>
          <a:p>
            <a:pPr lvl="1"/>
            <a:r>
              <a:rPr lang="en-CA" altLang="ja-JP" sz="2000" dirty="0" smtClean="0"/>
              <a:t>smooth </a:t>
            </a:r>
            <a:r>
              <a:rPr lang="en-CA" altLang="ja-JP" sz="2000" dirty="0"/>
              <a:t>movement and good coverage. </a:t>
            </a:r>
            <a:r>
              <a:rPr lang="en-CA" altLang="ja-JP" sz="2000" dirty="0" smtClean="0"/>
              <a:t>the </a:t>
            </a:r>
            <a:r>
              <a:rPr lang="en-CA" altLang="ja-JP" sz="2000" dirty="0"/>
              <a:t>movement slows down around pole, which means we view poll area linger than other areas. </a:t>
            </a:r>
            <a:r>
              <a:rPr lang="en-CA" altLang="ja-JP" sz="2000" dirty="0" smtClean="0"/>
              <a:t> </a:t>
            </a:r>
            <a:r>
              <a:rPr lang="en-CA" altLang="ja-JP" sz="2000" b="1" u="sng" dirty="0">
                <a:solidFill>
                  <a:srgbClr val="FF0000"/>
                </a:solidFill>
              </a:rPr>
              <a:t>more weighting around pole </a:t>
            </a:r>
            <a:r>
              <a:rPr lang="en-CA" altLang="ja-JP" sz="2000" u="sng" dirty="0"/>
              <a:t>area</a:t>
            </a:r>
            <a:r>
              <a:rPr lang="en-CA" altLang="ja-JP" sz="2000" dirty="0"/>
              <a:t> than other areas</a:t>
            </a:r>
            <a:r>
              <a:rPr lang="en-CA" altLang="ja-JP" sz="2000" dirty="0" smtClean="0"/>
              <a:t>.</a:t>
            </a:r>
            <a:endParaRPr lang="ja-JP" altLang="ja-JP" sz="2000" dirty="0"/>
          </a:p>
          <a:p>
            <a:r>
              <a:rPr lang="en-CA" altLang="ja-JP" sz="2400" dirty="0">
                <a:solidFill>
                  <a:srgbClr val="00CC00"/>
                </a:solidFill>
              </a:rPr>
              <a:t>Option1 </a:t>
            </a:r>
            <a:r>
              <a:rPr lang="en-CA" altLang="ja-JP" sz="2400" dirty="0"/>
              <a:t>(triangle </a:t>
            </a:r>
            <a:r>
              <a:rPr lang="en-CA" altLang="ja-JP" sz="2400" dirty="0" smtClean="0"/>
              <a:t>wave)</a:t>
            </a:r>
          </a:p>
          <a:p>
            <a:pPr lvl="1"/>
            <a:r>
              <a:rPr lang="en-CA" altLang="ja-JP" sz="2000" dirty="0" smtClean="0"/>
              <a:t>good </a:t>
            </a:r>
            <a:r>
              <a:rPr lang="en-CA" altLang="ja-JP" sz="2000" dirty="0"/>
              <a:t>coverage and </a:t>
            </a:r>
            <a:r>
              <a:rPr lang="en-CA" altLang="ja-JP" sz="2000" b="1" dirty="0" smtClean="0">
                <a:solidFill>
                  <a:srgbClr val="0000FF"/>
                </a:solidFill>
              </a:rPr>
              <a:t>relatively </a:t>
            </a:r>
            <a:r>
              <a:rPr lang="en-CA" altLang="ja-JP" sz="2000" b="1" u="sng" dirty="0" smtClean="0">
                <a:solidFill>
                  <a:srgbClr val="0000FF"/>
                </a:solidFill>
              </a:rPr>
              <a:t>equal </a:t>
            </a:r>
            <a:r>
              <a:rPr lang="en-CA" altLang="ja-JP" sz="2000" b="1" u="sng" dirty="0">
                <a:solidFill>
                  <a:srgbClr val="0000FF"/>
                </a:solidFill>
              </a:rPr>
              <a:t>weighting</a:t>
            </a:r>
            <a:r>
              <a:rPr lang="en-CA" altLang="ja-JP" sz="2000" dirty="0"/>
              <a:t>. When direction turns (from up to down, or down to up), small </a:t>
            </a:r>
            <a:r>
              <a:rPr lang="en-CA" altLang="ja-JP" sz="2000" dirty="0">
                <a:solidFill>
                  <a:srgbClr val="FF0000"/>
                </a:solidFill>
              </a:rPr>
              <a:t>jitter </a:t>
            </a:r>
            <a:r>
              <a:rPr lang="en-CA" altLang="ja-JP" sz="2000" dirty="0" smtClean="0">
                <a:solidFill>
                  <a:srgbClr val="FF0000"/>
                </a:solidFill>
              </a:rPr>
              <a:t>occurs</a:t>
            </a:r>
            <a:r>
              <a:rPr lang="en-CA" altLang="ja-JP" sz="2000" dirty="0" smtClean="0"/>
              <a:t>. </a:t>
            </a:r>
            <a:endParaRPr lang="ja-JP" altLang="ja-JP" sz="2000" dirty="0"/>
          </a:p>
          <a:p>
            <a:r>
              <a:rPr lang="en-CA" altLang="ja-JP" sz="2400" dirty="0">
                <a:solidFill>
                  <a:srgbClr val="00CC00"/>
                </a:solidFill>
              </a:rPr>
              <a:t>Option2 </a:t>
            </a:r>
            <a:r>
              <a:rPr lang="en-CA" altLang="ja-JP" sz="2400" dirty="0"/>
              <a:t>(mostly </a:t>
            </a:r>
            <a:r>
              <a:rPr lang="en-CA" altLang="ja-JP" sz="2400" dirty="0" smtClean="0"/>
              <a:t>constant)</a:t>
            </a:r>
          </a:p>
          <a:p>
            <a:pPr lvl="1"/>
            <a:r>
              <a:rPr lang="en-CA" altLang="ja-JP" sz="2000" b="1" u="sng" dirty="0" smtClean="0">
                <a:solidFill>
                  <a:srgbClr val="FF0000"/>
                </a:solidFill>
              </a:rPr>
              <a:t>less </a:t>
            </a:r>
            <a:r>
              <a:rPr lang="en-CA" altLang="ja-JP" sz="2000" b="1" u="sng" dirty="0">
                <a:solidFill>
                  <a:srgbClr val="FF0000"/>
                </a:solidFill>
              </a:rPr>
              <a:t>coverage</a:t>
            </a:r>
            <a:r>
              <a:rPr lang="en-CA" altLang="ja-JP" sz="2000" dirty="0"/>
              <a:t> with </a:t>
            </a:r>
            <a:r>
              <a:rPr lang="en-CA" altLang="ja-JP" sz="2000" b="1" dirty="0">
                <a:solidFill>
                  <a:srgbClr val="0000FF"/>
                </a:solidFill>
              </a:rPr>
              <a:t>consistent viewing</a:t>
            </a:r>
            <a:r>
              <a:rPr lang="en-CA" altLang="ja-JP" sz="2000" dirty="0"/>
              <a:t>. Sometimes 45 degree yaw view port lacks main subject. That can be problem as well as less coverage. To alleviate less coverage, FOV being 90x90 may be suggested.</a:t>
            </a:r>
            <a:endParaRPr lang="ja-JP" altLang="ja-JP" sz="2000" dirty="0"/>
          </a:p>
          <a:p>
            <a:r>
              <a:rPr lang="en-CA" altLang="ja-JP" sz="2400" dirty="0"/>
              <a:t>Option3 (sine &amp; </a:t>
            </a:r>
            <a:r>
              <a:rPr lang="en-CA" altLang="ja-JP" sz="2400" dirty="0" smtClean="0"/>
              <a:t>cosine)</a:t>
            </a:r>
          </a:p>
          <a:p>
            <a:pPr lvl="1"/>
            <a:r>
              <a:rPr lang="en-CA" altLang="ja-JP" sz="2000" dirty="0" smtClean="0"/>
              <a:t>smooth </a:t>
            </a:r>
            <a:r>
              <a:rPr lang="en-CA" altLang="ja-JP" sz="2000" dirty="0"/>
              <a:t>movement but shows </a:t>
            </a:r>
            <a:r>
              <a:rPr lang="en-CA" altLang="ja-JP" sz="2000" b="1" u="sng" dirty="0">
                <a:solidFill>
                  <a:srgbClr val="FF0000"/>
                </a:solidFill>
              </a:rPr>
              <a:t>less </a:t>
            </a:r>
            <a:r>
              <a:rPr lang="en-CA" altLang="ja-JP" sz="2000" b="1" u="sng" dirty="0" smtClean="0">
                <a:solidFill>
                  <a:srgbClr val="FF0000"/>
                </a:solidFill>
              </a:rPr>
              <a:t>coverage</a:t>
            </a:r>
            <a:r>
              <a:rPr lang="en-CA" altLang="ja-JP" sz="2000" b="1" dirty="0" smtClean="0">
                <a:solidFill>
                  <a:srgbClr val="FF0000"/>
                </a:solidFill>
              </a:rPr>
              <a:t>, </a:t>
            </a:r>
            <a:r>
              <a:rPr lang="en-CA" altLang="ja-JP" sz="2000" b="1" u="sng" dirty="0">
                <a:solidFill>
                  <a:srgbClr val="FF0000"/>
                </a:solidFill>
              </a:rPr>
              <a:t>more weighting around </a:t>
            </a:r>
            <a:r>
              <a:rPr lang="en-CA" altLang="ja-JP" sz="2000" b="1" u="sng" dirty="0" smtClean="0">
                <a:solidFill>
                  <a:srgbClr val="FF0000"/>
                </a:solidFill>
              </a:rPr>
              <a:t>pole, </a:t>
            </a:r>
            <a:r>
              <a:rPr lang="en-CA" altLang="ja-JP" sz="2000" dirty="0" smtClean="0">
                <a:solidFill>
                  <a:srgbClr val="FF0000"/>
                </a:solidFill>
              </a:rPr>
              <a:t>strange movement</a:t>
            </a:r>
            <a:r>
              <a:rPr lang="en-CA" altLang="ja-JP" sz="2000" dirty="0" smtClean="0"/>
              <a:t>.</a:t>
            </a:r>
            <a:endParaRPr lang="ja-JP" altLang="ja-JP" sz="2000" dirty="0"/>
          </a:p>
          <a:p>
            <a:endParaRPr kumimoji="1" lang="ja-JP" altLang="en-US" sz="18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10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575850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lang="en-CA" altLang="ja-JP" i="1" dirty="0" smtClean="0"/>
              <a:t>To avoid fast movement (slow play?)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ja-JP" dirty="0"/>
              <a:t>When using 10 second contents, the view port motion </a:t>
            </a:r>
            <a:r>
              <a:rPr lang="en-CA" altLang="ja-JP" dirty="0" smtClean="0">
                <a:solidFill>
                  <a:srgbClr val="0000FF"/>
                </a:solidFill>
              </a:rPr>
              <a:t>360 degree in 10 sec</a:t>
            </a:r>
            <a:r>
              <a:rPr lang="en-CA" altLang="ja-JP" dirty="0" smtClean="0"/>
              <a:t> is </a:t>
            </a:r>
            <a:r>
              <a:rPr lang="en-CA" altLang="ja-JP" dirty="0">
                <a:solidFill>
                  <a:srgbClr val="FF0000"/>
                </a:solidFill>
              </a:rPr>
              <a:t>faster than comfortable level</a:t>
            </a:r>
            <a:r>
              <a:rPr lang="en-CA" altLang="ja-JP" dirty="0"/>
              <a:t>. </a:t>
            </a:r>
            <a:r>
              <a:rPr lang="en-CA" altLang="ja-JP" dirty="0" smtClean="0"/>
              <a:t>I thought it </a:t>
            </a:r>
            <a:r>
              <a:rPr lang="en-CA" altLang="ja-JP" dirty="0"/>
              <a:t>might be better to consider </a:t>
            </a:r>
            <a:r>
              <a:rPr lang="en-CA" altLang="ja-JP" u="sng" dirty="0">
                <a:solidFill>
                  <a:srgbClr val="0000FF"/>
                </a:solidFill>
              </a:rPr>
              <a:t>slow playing</a:t>
            </a:r>
            <a:r>
              <a:rPr lang="en-CA" altLang="ja-JP" dirty="0" smtClean="0"/>
              <a:t>.</a:t>
            </a:r>
          </a:p>
          <a:p>
            <a:endParaRPr lang="en-CA" altLang="ja-JP" dirty="0"/>
          </a:p>
          <a:p>
            <a:r>
              <a:rPr lang="en-CA" altLang="ja-JP" dirty="0" smtClean="0"/>
              <a:t>However, </a:t>
            </a:r>
            <a:r>
              <a:rPr lang="en-CA" altLang="ja-JP" dirty="0" smtClean="0">
                <a:solidFill>
                  <a:srgbClr val="FF0000"/>
                </a:solidFill>
              </a:rPr>
              <a:t>15 fps slow playing is also not comfortable </a:t>
            </a:r>
            <a:r>
              <a:rPr lang="en-CA" altLang="ja-JP" dirty="0" smtClean="0"/>
              <a:t>(not smooth).</a:t>
            </a:r>
          </a:p>
          <a:p>
            <a:endParaRPr lang="en-CA" altLang="ja-JP" dirty="0"/>
          </a:p>
          <a:p>
            <a:endParaRPr lang="en-CA" altLang="ja-JP" dirty="0" smtClean="0"/>
          </a:p>
          <a:p>
            <a:r>
              <a:rPr lang="en-CA" altLang="ja-JP" smtClean="0"/>
              <a:t>Maybe </a:t>
            </a:r>
            <a:r>
              <a:rPr lang="en-CA" altLang="ja-JP" smtClean="0">
                <a:solidFill>
                  <a:srgbClr val="0000FF"/>
                </a:solidFill>
              </a:rPr>
              <a:t>smaller </a:t>
            </a:r>
            <a:r>
              <a:rPr lang="en-CA" altLang="ja-JP" dirty="0" smtClean="0">
                <a:solidFill>
                  <a:srgbClr val="0000FF"/>
                </a:solidFill>
              </a:rPr>
              <a:t>range in longitude</a:t>
            </a:r>
            <a:endParaRPr lang="en-CA" altLang="ja-JP" dirty="0" smtClean="0"/>
          </a:p>
          <a:p>
            <a:pPr lvl="1"/>
            <a:r>
              <a:rPr lang="en-CA" altLang="ja-JP" sz="2800" dirty="0" smtClean="0">
                <a:solidFill>
                  <a:srgbClr val="0000FF"/>
                </a:solidFill>
              </a:rPr>
              <a:t>180 degree or less in 10 sec </a:t>
            </a:r>
          </a:p>
          <a:p>
            <a:pPr lvl="1"/>
            <a:endParaRPr lang="en-US" altLang="ja-JP" dirty="0">
              <a:solidFill>
                <a:srgbClr val="0000FF"/>
              </a:solidFill>
            </a:endParaRPr>
          </a:p>
          <a:p>
            <a:pPr lvl="1"/>
            <a:endParaRPr lang="en-CA" altLang="ja-JP" dirty="0" smtClean="0">
              <a:solidFill>
                <a:srgbClr val="0000FF"/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11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978247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Equal weighing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For all option2,</a:t>
            </a:r>
          </a:p>
          <a:p>
            <a:pPr lvl="1"/>
            <a:r>
              <a:rPr kumimoji="1" lang="en-US" altLang="ja-JP" dirty="0" smtClean="0"/>
              <a:t>Slow movement in pole area (</a:t>
            </a:r>
            <a:r>
              <a:rPr kumimoji="1" lang="en-US" altLang="ja-JP" dirty="0" smtClean="0">
                <a:solidFill>
                  <a:srgbClr val="FF0000"/>
                </a:solidFill>
              </a:rPr>
              <a:t>more weight in large latitude</a:t>
            </a:r>
            <a:r>
              <a:rPr kumimoji="1" lang="en-US" altLang="ja-JP" dirty="0" smtClean="0"/>
              <a:t>)</a:t>
            </a:r>
          </a:p>
          <a:p>
            <a:pPr lvl="1"/>
            <a:r>
              <a:rPr kumimoji="1" lang="en-US" altLang="ja-JP" dirty="0" smtClean="0"/>
              <a:t>Fast movement in equator (</a:t>
            </a:r>
            <a:r>
              <a:rPr kumimoji="1" lang="en-US" altLang="ja-JP" dirty="0" smtClean="0">
                <a:solidFill>
                  <a:srgbClr val="FF0000"/>
                </a:solidFill>
              </a:rPr>
              <a:t>less weight in small latitude</a:t>
            </a:r>
            <a:r>
              <a:rPr kumimoji="1" lang="en-US" altLang="ja-JP" dirty="0" smtClean="0"/>
              <a:t>)</a:t>
            </a:r>
          </a:p>
          <a:p>
            <a:pPr lvl="1"/>
            <a:endParaRPr lang="en-US" altLang="ja-JP" dirty="0"/>
          </a:p>
          <a:p>
            <a:r>
              <a:rPr kumimoji="1" lang="en-US" altLang="ja-JP" dirty="0" smtClean="0"/>
              <a:t>To solve this</a:t>
            </a:r>
          </a:p>
          <a:p>
            <a:pPr lvl="1"/>
            <a:r>
              <a:rPr lang="en-US" altLang="ja-JP" dirty="0" smtClean="0"/>
              <a:t>We may watch </a:t>
            </a:r>
            <a:r>
              <a:rPr lang="en-US" altLang="ja-JP" b="1" dirty="0" smtClean="0">
                <a:solidFill>
                  <a:srgbClr val="00CC00"/>
                </a:solidFill>
              </a:rPr>
              <a:t>lower range of latitude</a:t>
            </a:r>
            <a:r>
              <a:rPr lang="en-US" altLang="ja-JP" dirty="0"/>
              <a:t> </a:t>
            </a:r>
            <a:r>
              <a:rPr lang="en-US" altLang="ja-JP" dirty="0" smtClean="0"/>
              <a:t>in option0 and 1</a:t>
            </a:r>
          </a:p>
          <a:p>
            <a:pPr lvl="2"/>
            <a:r>
              <a:rPr kumimoji="1" lang="en-US" altLang="ja-JP" dirty="0" smtClean="0"/>
              <a:t>in the range of -35 to 35 instead of range of -45 to 45</a:t>
            </a:r>
          </a:p>
          <a:p>
            <a:pPr lvl="1"/>
            <a:r>
              <a:rPr kumimoji="1" lang="en-US" altLang="ja-JP" dirty="0" smtClean="0"/>
              <a:t>We may watch </a:t>
            </a:r>
            <a:r>
              <a:rPr kumimoji="1" lang="en-US" altLang="ja-JP" b="1" dirty="0" smtClean="0">
                <a:solidFill>
                  <a:srgbClr val="00CC00"/>
                </a:solidFill>
              </a:rPr>
              <a:t>lower latitude</a:t>
            </a:r>
            <a:r>
              <a:rPr kumimoji="1" lang="en-US" altLang="ja-JP" dirty="0" smtClean="0"/>
              <a:t> in option2,</a:t>
            </a:r>
          </a:p>
          <a:p>
            <a:pPr lvl="2"/>
            <a:r>
              <a:rPr lang="en-US" altLang="ja-JP" dirty="0" smtClean="0"/>
              <a:t>we may use +-35 instead of +-45</a:t>
            </a:r>
          </a:p>
          <a:p>
            <a:pPr lvl="2"/>
            <a:r>
              <a:rPr kumimoji="1" lang="en-US" altLang="ja-JP" dirty="0" smtClean="0"/>
              <a:t>we may use  +N, 0, +N, instead of +-N</a:t>
            </a:r>
          </a:p>
          <a:p>
            <a:pPr lvl="3"/>
            <a:r>
              <a:rPr lang="en-US" altLang="ja-JP" dirty="0" smtClean="0"/>
              <a:t>N can be 35 or something</a:t>
            </a:r>
            <a:endParaRPr kumimoji="1" lang="en-US" altLang="ja-JP" dirty="0" smtClean="0"/>
          </a:p>
          <a:p>
            <a:pPr lvl="1"/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12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366115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Conclusion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The following requirement </a:t>
            </a:r>
            <a:r>
              <a:rPr lang="en-US" altLang="ja-JP" dirty="0" smtClean="0"/>
              <a:t>are shown</a:t>
            </a:r>
          </a:p>
          <a:p>
            <a:pPr lvl="1"/>
            <a:r>
              <a:rPr lang="en-CA" altLang="ja-JP" b="1" dirty="0">
                <a:solidFill>
                  <a:srgbClr val="0000FF"/>
                </a:solidFill>
              </a:rPr>
              <a:t>Parametric view point</a:t>
            </a:r>
            <a:endParaRPr lang="en-CA" altLang="ja-JP" dirty="0"/>
          </a:p>
          <a:p>
            <a:pPr lvl="1"/>
            <a:r>
              <a:rPr lang="en-CA" altLang="ja-JP" b="1" dirty="0" smtClean="0">
                <a:solidFill>
                  <a:srgbClr val="0000FF"/>
                </a:solidFill>
              </a:rPr>
              <a:t>Sufficient </a:t>
            </a:r>
            <a:r>
              <a:rPr lang="en-CA" altLang="ja-JP" b="1" dirty="0">
                <a:solidFill>
                  <a:srgbClr val="0000FF"/>
                </a:solidFill>
              </a:rPr>
              <a:t>coverage</a:t>
            </a:r>
          </a:p>
          <a:p>
            <a:pPr lvl="1"/>
            <a:r>
              <a:rPr lang="en-CA" altLang="ja-JP" b="1" dirty="0" smtClean="0">
                <a:solidFill>
                  <a:srgbClr val="0000FF"/>
                </a:solidFill>
              </a:rPr>
              <a:t>Equal weighing</a:t>
            </a:r>
            <a:endParaRPr lang="en-CA" altLang="ja-JP" dirty="0"/>
          </a:p>
          <a:p>
            <a:pPr lvl="1"/>
            <a:r>
              <a:rPr lang="en-CA" altLang="ja-JP" b="1" dirty="0">
                <a:solidFill>
                  <a:srgbClr val="0000FF"/>
                </a:solidFill>
              </a:rPr>
              <a:t>Comfortable </a:t>
            </a:r>
            <a:r>
              <a:rPr lang="en-CA" altLang="ja-JP" b="1" dirty="0" smtClean="0">
                <a:solidFill>
                  <a:srgbClr val="0000FF"/>
                </a:solidFill>
              </a:rPr>
              <a:t>viewing</a:t>
            </a:r>
            <a:endParaRPr lang="en-CA" altLang="ja-JP" b="1" dirty="0">
              <a:solidFill>
                <a:srgbClr val="0000FF"/>
              </a:solidFill>
            </a:endParaRPr>
          </a:p>
          <a:p>
            <a:r>
              <a:rPr lang="en-CA" altLang="ja-JP" dirty="0" smtClean="0"/>
              <a:t>Four options are tested and found:</a:t>
            </a:r>
            <a:endParaRPr lang="ja-JP" altLang="ja-JP" dirty="0"/>
          </a:p>
          <a:p>
            <a:pPr lvl="1"/>
            <a:r>
              <a:rPr lang="en-US" altLang="ja-JP" b="1" dirty="0" smtClean="0">
                <a:solidFill>
                  <a:srgbClr val="0000FF"/>
                </a:solidFill>
              </a:rPr>
              <a:t>360 degree yaw with 10 sec</a:t>
            </a:r>
            <a:r>
              <a:rPr lang="en-US" altLang="ja-JP" dirty="0" smtClean="0"/>
              <a:t> would be </a:t>
            </a:r>
            <a:r>
              <a:rPr lang="en-US" altLang="ja-JP" dirty="0" smtClean="0">
                <a:solidFill>
                  <a:srgbClr val="FF0000"/>
                </a:solidFill>
              </a:rPr>
              <a:t>too fast to watch</a:t>
            </a:r>
            <a:r>
              <a:rPr lang="en-US" altLang="ja-JP" dirty="0" smtClean="0"/>
              <a:t>. </a:t>
            </a:r>
          </a:p>
          <a:p>
            <a:pPr lvl="1"/>
            <a:r>
              <a:rPr lang="en-US" altLang="ja-JP" dirty="0"/>
              <a:t>W</a:t>
            </a:r>
            <a:r>
              <a:rPr lang="en-US" altLang="ja-JP" dirty="0" smtClean="0"/>
              <a:t>e may watch some area(high latitude) more time than equator</a:t>
            </a:r>
            <a:endParaRPr lang="en-US" altLang="ja-JP" dirty="0"/>
          </a:p>
          <a:p>
            <a:r>
              <a:rPr lang="en-US" altLang="ja-JP" dirty="0" smtClean="0"/>
              <a:t>Currently, </a:t>
            </a:r>
            <a:r>
              <a:rPr lang="en-US" altLang="ja-JP" b="1" dirty="0" smtClean="0">
                <a:solidFill>
                  <a:srgbClr val="0000FF"/>
                </a:solidFill>
              </a:rPr>
              <a:t>option1 or option2 might be OK</a:t>
            </a:r>
          </a:p>
          <a:p>
            <a:pPr lvl="1"/>
            <a:r>
              <a:rPr lang="en-US" altLang="ja-JP" dirty="0" smtClean="0"/>
              <a:t>with </a:t>
            </a:r>
            <a:r>
              <a:rPr lang="en-US" altLang="ja-JP" dirty="0" smtClean="0">
                <a:solidFill>
                  <a:srgbClr val="00CC00"/>
                </a:solidFill>
              </a:rPr>
              <a:t>180 degree</a:t>
            </a:r>
            <a:r>
              <a:rPr lang="en-US" altLang="ja-JP" dirty="0" smtClean="0">
                <a:solidFill>
                  <a:srgbClr val="008000"/>
                </a:solidFill>
              </a:rPr>
              <a:t> </a:t>
            </a:r>
            <a:r>
              <a:rPr lang="en-US" altLang="ja-JP" dirty="0" smtClean="0"/>
              <a:t>in longitude and </a:t>
            </a:r>
            <a:r>
              <a:rPr lang="en-US" altLang="ja-JP" dirty="0" smtClean="0">
                <a:solidFill>
                  <a:srgbClr val="00CC00"/>
                </a:solidFill>
              </a:rPr>
              <a:t>smaller range of latitude (etc. +-35 with 75-90FOV) </a:t>
            </a:r>
            <a:r>
              <a:rPr lang="en-US" altLang="ja-JP" dirty="0" smtClean="0"/>
              <a:t>seems reasonable for viewing</a:t>
            </a:r>
          </a:p>
          <a:p>
            <a:pPr lvl="1"/>
            <a:r>
              <a:rPr lang="en-US" altLang="ja-JP" dirty="0" smtClean="0"/>
              <a:t>even if dynamic viewport, the coverage would be limited..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13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43079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Introduction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785813"/>
            <a:ext cx="8327268" cy="5614987"/>
          </a:xfrm>
        </p:spPr>
        <p:txBody>
          <a:bodyPr/>
          <a:lstStyle/>
          <a:p>
            <a:r>
              <a:rPr lang="en-CA" altLang="ja-JP" dirty="0" smtClean="0"/>
              <a:t>For </a:t>
            </a:r>
            <a:r>
              <a:rPr lang="en-CA" altLang="ja-JP" dirty="0"/>
              <a:t>subjective evaluation, view port usage is </a:t>
            </a:r>
            <a:r>
              <a:rPr lang="en-CA" altLang="ja-JP" dirty="0" smtClean="0"/>
              <a:t>inevitable (we cannot and </a:t>
            </a:r>
            <a:r>
              <a:rPr lang="en-CA" altLang="ja-JP" dirty="0" err="1" smtClean="0"/>
              <a:t>woundn't</a:t>
            </a:r>
            <a:r>
              <a:rPr lang="en-CA" altLang="ja-JP" dirty="0" smtClean="0"/>
              <a:t> watch whole 360 video at once)</a:t>
            </a:r>
          </a:p>
          <a:p>
            <a:endParaRPr lang="en-CA" altLang="ja-JP" dirty="0"/>
          </a:p>
          <a:p>
            <a:r>
              <a:rPr lang="en-CA" altLang="ja-JP" dirty="0" smtClean="0"/>
              <a:t>Challenges: </a:t>
            </a:r>
          </a:p>
          <a:p>
            <a:pPr lvl="1"/>
            <a:r>
              <a:rPr lang="en-CA" altLang="ja-JP" dirty="0"/>
              <a:t>The video quality and coding efficiency much depends on </a:t>
            </a:r>
            <a:r>
              <a:rPr lang="en-CA" altLang="ja-JP" b="1" dirty="0">
                <a:solidFill>
                  <a:srgbClr val="0000FF"/>
                </a:solidFill>
              </a:rPr>
              <a:t>view port location</a:t>
            </a:r>
            <a:r>
              <a:rPr lang="en-CA" altLang="ja-JP" dirty="0"/>
              <a:t>.</a:t>
            </a:r>
            <a:endParaRPr lang="ja-JP" altLang="ja-JP" dirty="0"/>
          </a:p>
          <a:p>
            <a:pPr lvl="1"/>
            <a:r>
              <a:rPr lang="en-CA" altLang="ja-JP" dirty="0"/>
              <a:t>To be fair, it is </a:t>
            </a:r>
            <a:r>
              <a:rPr lang="en-CA" altLang="ja-JP" dirty="0" smtClean="0"/>
              <a:t>necessary(or better) </a:t>
            </a:r>
            <a:r>
              <a:rPr lang="en-CA" altLang="ja-JP" dirty="0"/>
              <a:t>to define </a:t>
            </a:r>
            <a:r>
              <a:rPr lang="en-CA" altLang="ja-JP" b="1" dirty="0">
                <a:solidFill>
                  <a:srgbClr val="0000FF"/>
                </a:solidFill>
              </a:rPr>
              <a:t>final view port location after submission</a:t>
            </a:r>
            <a:r>
              <a:rPr lang="en-CA" altLang="ja-JP" dirty="0"/>
              <a:t> but we need to understand clearly what the test is done before submission.</a:t>
            </a:r>
            <a:endParaRPr lang="ja-JP" altLang="ja-JP" dirty="0"/>
          </a:p>
          <a:p>
            <a:pPr lvl="1"/>
            <a:r>
              <a:rPr lang="en-CA" altLang="ja-JP" dirty="0"/>
              <a:t>The viewpoint results </a:t>
            </a:r>
            <a:r>
              <a:rPr lang="en-CA" altLang="ja-JP" b="1" dirty="0">
                <a:solidFill>
                  <a:srgbClr val="FF0000"/>
                </a:solidFill>
              </a:rPr>
              <a:t>should match average full picture results as much as </a:t>
            </a:r>
            <a:r>
              <a:rPr lang="en-CA" altLang="ja-JP" b="1" dirty="0" smtClean="0">
                <a:solidFill>
                  <a:srgbClr val="FF0000"/>
                </a:solidFill>
              </a:rPr>
              <a:t>possible</a:t>
            </a:r>
            <a:endParaRPr lang="ja-JP" altLang="ja-JP" dirty="0"/>
          </a:p>
          <a:p>
            <a:pPr lvl="1"/>
            <a:r>
              <a:rPr lang="en-CA" altLang="ja-JP" b="1" dirty="0">
                <a:solidFill>
                  <a:srgbClr val="0000FF"/>
                </a:solidFill>
              </a:rPr>
              <a:t>Motion sickness</a:t>
            </a:r>
            <a:r>
              <a:rPr lang="en-CA" altLang="ja-JP" dirty="0"/>
              <a:t> should be avoided.</a:t>
            </a:r>
            <a:endParaRPr lang="ja-JP" altLang="ja-JP" dirty="0"/>
          </a:p>
          <a:p>
            <a:endParaRPr lang="ja-JP" altLang="ja-JP" dirty="0"/>
          </a:p>
          <a:p>
            <a:endParaRPr lang="en-US" altLang="ja-JP" dirty="0" smtClean="0"/>
          </a:p>
          <a:p>
            <a:endParaRPr lang="en-US" altLang="ja-JP" dirty="0" smtClean="0"/>
          </a:p>
          <a:p>
            <a:endParaRPr lang="en-US" altLang="ja-JP" dirty="0" smtClean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2</a:t>
            </a:fld>
            <a:endParaRPr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View port requirement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altLang="ja-JP" b="1" dirty="0">
                <a:solidFill>
                  <a:srgbClr val="0000FF"/>
                </a:solidFill>
              </a:rPr>
              <a:t>Parametric view </a:t>
            </a:r>
            <a:r>
              <a:rPr lang="en-CA" altLang="ja-JP" b="1" dirty="0" smtClean="0">
                <a:solidFill>
                  <a:srgbClr val="0000FF"/>
                </a:solidFill>
              </a:rPr>
              <a:t>point</a:t>
            </a:r>
            <a:endParaRPr lang="en-CA" altLang="ja-JP" dirty="0"/>
          </a:p>
          <a:p>
            <a:pPr lvl="1"/>
            <a:r>
              <a:rPr lang="en-CA" altLang="ja-JP" dirty="0" smtClean="0"/>
              <a:t>which </a:t>
            </a:r>
            <a:r>
              <a:rPr lang="en-CA" altLang="ja-JP" dirty="0"/>
              <a:t>can be controlled a few parameters</a:t>
            </a:r>
            <a:endParaRPr lang="ja-JP" altLang="ja-JP" dirty="0"/>
          </a:p>
          <a:p>
            <a:pPr lvl="0"/>
            <a:endParaRPr lang="en-CA" altLang="ja-JP" dirty="0" smtClean="0"/>
          </a:p>
          <a:p>
            <a:pPr lvl="0"/>
            <a:r>
              <a:rPr lang="en-CA" altLang="ja-JP" b="1" dirty="0" smtClean="0">
                <a:solidFill>
                  <a:srgbClr val="0000FF"/>
                </a:solidFill>
              </a:rPr>
              <a:t>Sufficient coverage</a:t>
            </a:r>
          </a:p>
          <a:p>
            <a:pPr lvl="1"/>
            <a:r>
              <a:rPr lang="en-CA" altLang="ja-JP" dirty="0" smtClean="0"/>
              <a:t>to match average full picture results</a:t>
            </a:r>
            <a:endParaRPr lang="en-CA" altLang="ja-JP" dirty="0"/>
          </a:p>
          <a:p>
            <a:pPr lvl="0"/>
            <a:endParaRPr lang="en-CA" altLang="ja-JP" b="1" dirty="0" smtClean="0">
              <a:solidFill>
                <a:srgbClr val="0000FF"/>
              </a:solidFill>
            </a:endParaRPr>
          </a:p>
          <a:p>
            <a:pPr lvl="0"/>
            <a:r>
              <a:rPr lang="en-CA" altLang="ja-JP" b="1" dirty="0" smtClean="0">
                <a:solidFill>
                  <a:srgbClr val="0000FF"/>
                </a:solidFill>
              </a:rPr>
              <a:t>Equal weighing </a:t>
            </a:r>
          </a:p>
          <a:p>
            <a:pPr lvl="1"/>
            <a:r>
              <a:rPr lang="en-CA" altLang="ja-JP" dirty="0" smtClean="0"/>
              <a:t>i.e. watch each area same time (we don't spend more time in one area)</a:t>
            </a:r>
          </a:p>
          <a:p>
            <a:pPr lvl="1"/>
            <a:endParaRPr lang="en-CA" altLang="ja-JP" dirty="0" smtClean="0"/>
          </a:p>
          <a:p>
            <a:pPr lvl="0"/>
            <a:r>
              <a:rPr lang="en-CA" altLang="ja-JP" b="1" dirty="0" smtClean="0">
                <a:solidFill>
                  <a:srgbClr val="0000FF"/>
                </a:solidFill>
              </a:rPr>
              <a:t>Comfortable </a:t>
            </a:r>
            <a:r>
              <a:rPr lang="en-CA" altLang="ja-JP" b="1" dirty="0">
                <a:solidFill>
                  <a:srgbClr val="0000FF"/>
                </a:solidFill>
              </a:rPr>
              <a:t>viewing</a:t>
            </a:r>
            <a:endParaRPr lang="ja-JP" altLang="ja-JP" b="1" dirty="0">
              <a:solidFill>
                <a:srgbClr val="0000FF"/>
              </a:solidFill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3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36969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Viewport file example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4</a:t>
            </a:fld>
            <a:endParaRPr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23528" y="656692"/>
            <a:ext cx="6408712" cy="856733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ja-JP" sz="2400" dirty="0"/>
              <a:t>0 75.00 75.00 -180.00 0.00</a:t>
            </a:r>
          </a:p>
          <a:p>
            <a:r>
              <a:rPr lang="en-US" altLang="ja-JP" sz="2400" dirty="0"/>
              <a:t>1 75.00 75.00 -178.80 1.88</a:t>
            </a:r>
          </a:p>
          <a:p>
            <a:r>
              <a:rPr lang="en-US" altLang="ja-JP" sz="2400" dirty="0"/>
              <a:t>2 75.00 75.00 -177.60 3.77</a:t>
            </a:r>
          </a:p>
          <a:p>
            <a:r>
              <a:rPr lang="en-US" altLang="ja-JP" sz="2400" dirty="0"/>
              <a:t>3 75.00 75.00 -176.40 5.65</a:t>
            </a:r>
          </a:p>
          <a:p>
            <a:r>
              <a:rPr lang="en-US" altLang="ja-JP" sz="2400" dirty="0"/>
              <a:t>4 75.00 75.00 -175.20 7.53</a:t>
            </a:r>
          </a:p>
          <a:p>
            <a:r>
              <a:rPr lang="en-US" altLang="ja-JP" sz="2400" dirty="0"/>
              <a:t>5 75.00 75.00 -174.00 9.41</a:t>
            </a:r>
          </a:p>
          <a:p>
            <a:r>
              <a:rPr lang="en-US" altLang="ja-JP" sz="2400" dirty="0"/>
              <a:t>6 75.00 75.00 -172.80 11.28</a:t>
            </a:r>
          </a:p>
          <a:p>
            <a:r>
              <a:rPr lang="en-US" altLang="ja-JP" sz="2400" dirty="0"/>
              <a:t>7 75.00 75.00 -171.60 13.15</a:t>
            </a:r>
          </a:p>
          <a:p>
            <a:r>
              <a:rPr lang="en-US" altLang="ja-JP" sz="2400" dirty="0"/>
              <a:t>8 75.00 75.00 -170.40 15.01</a:t>
            </a:r>
          </a:p>
          <a:p>
            <a:r>
              <a:rPr lang="en-US" altLang="ja-JP" sz="2400" dirty="0"/>
              <a:t>9 75.00 75.00 -169.20 16.86</a:t>
            </a:r>
          </a:p>
          <a:p>
            <a:r>
              <a:rPr lang="en-US" altLang="ja-JP" sz="2400" dirty="0"/>
              <a:t>10 75.00 75.00 -168.00 18.71</a:t>
            </a:r>
          </a:p>
          <a:p>
            <a:r>
              <a:rPr lang="en-US" altLang="ja-JP" sz="2400" dirty="0"/>
              <a:t>11 75.00 75.00 -166.80 20.55</a:t>
            </a:r>
          </a:p>
          <a:p>
            <a:r>
              <a:rPr lang="en-US" altLang="ja-JP" sz="2400" dirty="0"/>
              <a:t>12 75.00 75.00 -165.60 22.38</a:t>
            </a:r>
          </a:p>
          <a:p>
            <a:r>
              <a:rPr lang="en-US" altLang="ja-JP" sz="2400" dirty="0"/>
              <a:t>13 75.00 75.00 -164.40 24.20</a:t>
            </a:r>
          </a:p>
          <a:p>
            <a:r>
              <a:rPr lang="en-US" altLang="ja-JP" sz="2400" dirty="0"/>
              <a:t>14 75.00 75.00 -163.20 26.01</a:t>
            </a:r>
          </a:p>
          <a:p>
            <a:r>
              <a:rPr lang="en-US" altLang="ja-JP" sz="2400" dirty="0"/>
              <a:t>15 75.00 75.00 -162.00 27.81</a:t>
            </a:r>
          </a:p>
          <a:p>
            <a:r>
              <a:rPr lang="en-US" altLang="ja-JP" sz="2400" dirty="0"/>
              <a:t>16 75.00 75.00 -160.80 29.60</a:t>
            </a:r>
          </a:p>
          <a:p>
            <a:r>
              <a:rPr lang="en-US" altLang="ja-JP" sz="2400" dirty="0"/>
              <a:t>17 75.00 75.00 -159.60 31.37</a:t>
            </a:r>
          </a:p>
          <a:p>
            <a:r>
              <a:rPr lang="en-US" altLang="ja-JP" sz="2400" dirty="0"/>
              <a:t>18 75.00 75.00 -158.40 33.13</a:t>
            </a:r>
          </a:p>
          <a:p>
            <a:r>
              <a:rPr lang="en-US" altLang="ja-JP" sz="2400" dirty="0"/>
              <a:t>19 75.00 75.00 -157.20 34.88</a:t>
            </a:r>
          </a:p>
          <a:p>
            <a:r>
              <a:rPr lang="en-US" altLang="ja-JP" sz="2400" dirty="0"/>
              <a:t>20 75.00 75.00 -156.00 36.61</a:t>
            </a:r>
          </a:p>
          <a:p>
            <a:r>
              <a:rPr lang="en-US" altLang="ja-JP" sz="2400" dirty="0"/>
              <a:t>21 75.00 75.00 -154.80 38.32</a:t>
            </a:r>
          </a:p>
          <a:p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8898251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Option0: </a:t>
            </a:r>
            <a:r>
              <a:rPr lang="en-CA" altLang="ja-JP" dirty="0"/>
              <a:t>Sine curve </a:t>
            </a:r>
            <a:r>
              <a:rPr lang="en-CA" altLang="ja-JP" dirty="0" smtClean="0"/>
              <a:t>movement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ja-JP" dirty="0"/>
              <a:t>The viewport moves linearly in yaw (</a:t>
            </a:r>
            <a:r>
              <a:rPr lang="ja-JP" altLang="ja-JP" dirty="0"/>
              <a:t>θ</a:t>
            </a:r>
            <a:r>
              <a:rPr lang="en-CA" altLang="ja-JP" dirty="0"/>
              <a:t>) and </a:t>
            </a:r>
            <a:r>
              <a:rPr lang="en-CA" altLang="ja-JP" dirty="0" err="1"/>
              <a:t>sinely</a:t>
            </a:r>
            <a:r>
              <a:rPr lang="en-CA" altLang="ja-JP" dirty="0"/>
              <a:t> in pitch (</a:t>
            </a:r>
            <a:r>
              <a:rPr lang="ja-JP" altLang="ja-JP" dirty="0"/>
              <a:t>φ</a:t>
            </a:r>
            <a:r>
              <a:rPr lang="en-CA" altLang="ja-JP" dirty="0"/>
              <a:t>) as shown Fig 1.</a:t>
            </a:r>
            <a:endParaRPr lang="ja-JP" altLang="ja-JP" dirty="0"/>
          </a:p>
          <a:p>
            <a:pPr lvl="1"/>
            <a:r>
              <a:rPr lang="ja-JP" altLang="ja-JP" sz="2000" dirty="0"/>
              <a:t>θ </a:t>
            </a:r>
            <a:r>
              <a:rPr lang="en-CA" altLang="ja-JP" sz="2000" dirty="0"/>
              <a:t>= (360/ duration +</a:t>
            </a:r>
            <a:r>
              <a:rPr lang="en-CA" altLang="ja-JP" sz="2000" b="1" dirty="0"/>
              <a:t>yaw0</a:t>
            </a:r>
            <a:r>
              <a:rPr lang="en-CA" altLang="ja-JP" sz="2000" dirty="0"/>
              <a:t>)* </a:t>
            </a:r>
            <a:r>
              <a:rPr lang="en-CA" altLang="ja-JP" sz="2000" b="1" dirty="0"/>
              <a:t>t - 180</a:t>
            </a:r>
            <a:endParaRPr lang="ja-JP" altLang="ja-JP" sz="2000" dirty="0"/>
          </a:p>
          <a:p>
            <a:pPr lvl="1"/>
            <a:r>
              <a:rPr lang="ja-JP" altLang="ja-JP" sz="2000" dirty="0"/>
              <a:t>φ</a:t>
            </a:r>
            <a:r>
              <a:rPr lang="en-CA" altLang="ja-JP" sz="2000" dirty="0"/>
              <a:t> = 90 * sin ((2*PI*duration +</a:t>
            </a:r>
            <a:r>
              <a:rPr lang="en-CA" altLang="ja-JP" sz="2000" b="1" dirty="0"/>
              <a:t>pitch_phase0</a:t>
            </a:r>
            <a:r>
              <a:rPr lang="en-CA" altLang="ja-JP" sz="2000" dirty="0"/>
              <a:t>) / </a:t>
            </a:r>
            <a:r>
              <a:rPr lang="en-CA" altLang="ja-JP" sz="2000" b="1" dirty="0"/>
              <a:t>t</a:t>
            </a:r>
            <a:r>
              <a:rPr lang="en-CA" altLang="ja-JP" sz="2000" dirty="0"/>
              <a:t>)</a:t>
            </a:r>
            <a:endParaRPr lang="ja-JP" altLang="ja-JP" sz="2000" dirty="0"/>
          </a:p>
          <a:p>
            <a:r>
              <a:rPr lang="en-CA" altLang="ja-JP" sz="2000" dirty="0"/>
              <a:t>where the parameters (yaw0, pitch_phase0) defines staring yaw and stating pitch.</a:t>
            </a:r>
            <a:endParaRPr lang="ja-JP" altLang="ja-JP" sz="2000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5</a:t>
            </a:fld>
            <a:endParaRPr lang="ja-JP" alt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700" y="3031928"/>
            <a:ext cx="5256584" cy="3718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789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kumimoji="1" lang="en-US" altLang="ja-JP" dirty="0" smtClean="0"/>
              <a:t>Option1: </a:t>
            </a:r>
            <a:r>
              <a:rPr lang="en-CA" altLang="ja-JP" i="1" dirty="0"/>
              <a:t>Triangle wave </a:t>
            </a:r>
            <a:r>
              <a:rPr lang="en-CA" altLang="ja-JP" i="1" dirty="0" smtClean="0"/>
              <a:t>movement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ja-JP" dirty="0"/>
              <a:t>The viewport moves linearly in yaw (</a:t>
            </a:r>
            <a:r>
              <a:rPr lang="ja-JP" altLang="ja-JP" dirty="0"/>
              <a:t>θ</a:t>
            </a:r>
            <a:r>
              <a:rPr lang="en-CA" altLang="ja-JP" dirty="0"/>
              <a:t>) and </a:t>
            </a:r>
            <a:r>
              <a:rPr lang="en-CA" altLang="ja-JP" dirty="0" err="1"/>
              <a:t>sinely</a:t>
            </a:r>
            <a:r>
              <a:rPr lang="en-CA" altLang="ja-JP" dirty="0"/>
              <a:t> in pitch (</a:t>
            </a:r>
            <a:r>
              <a:rPr lang="ja-JP" altLang="ja-JP" dirty="0"/>
              <a:t>φ</a:t>
            </a:r>
            <a:r>
              <a:rPr lang="en-CA" altLang="ja-JP" dirty="0"/>
              <a:t>) as shown Fig 1.</a:t>
            </a:r>
            <a:endParaRPr lang="ja-JP" altLang="ja-JP" dirty="0"/>
          </a:p>
          <a:p>
            <a:r>
              <a:rPr lang="ja-JP" altLang="ja-JP" sz="2000" dirty="0"/>
              <a:t>θ</a:t>
            </a:r>
            <a:r>
              <a:rPr lang="en-CA" altLang="ja-JP" sz="2000" dirty="0"/>
              <a:t> = (360/ duration +</a:t>
            </a:r>
            <a:r>
              <a:rPr lang="en-CA" altLang="ja-JP" sz="2000" b="1" dirty="0"/>
              <a:t>yaw0</a:t>
            </a:r>
            <a:r>
              <a:rPr lang="en-CA" altLang="ja-JP" sz="2000" dirty="0"/>
              <a:t>)* </a:t>
            </a:r>
            <a:r>
              <a:rPr lang="en-CA" altLang="ja-JP" sz="2000" b="1" dirty="0"/>
              <a:t>t - 180</a:t>
            </a:r>
            <a:endParaRPr lang="ja-JP" altLang="ja-JP" sz="2000" dirty="0"/>
          </a:p>
          <a:p>
            <a:r>
              <a:rPr lang="ja-JP" altLang="ja-JP" sz="2000" dirty="0"/>
              <a:t>φ</a:t>
            </a:r>
            <a:r>
              <a:rPr lang="en-CA" altLang="ja-JP" sz="2000" dirty="0"/>
              <a:t> = 90 / (t / (duration/4)         (</a:t>
            </a:r>
            <a:r>
              <a:rPr lang="en-CA" altLang="ja-JP" sz="2000" b="1" dirty="0"/>
              <a:t>t</a:t>
            </a:r>
            <a:r>
              <a:rPr lang="en-CA" altLang="ja-JP" sz="2000" dirty="0"/>
              <a:t> &lt; duration/4)</a:t>
            </a:r>
            <a:endParaRPr lang="ja-JP" altLang="ja-JP" sz="2000" dirty="0"/>
          </a:p>
          <a:p>
            <a:r>
              <a:rPr lang="en-CA" altLang="ja-JP" sz="2000" dirty="0"/>
              <a:t>     90 - 180 / (t / (duration/2)    (</a:t>
            </a:r>
            <a:r>
              <a:rPr lang="en-CA" altLang="ja-JP" sz="2000" b="1" dirty="0"/>
              <a:t>t </a:t>
            </a:r>
            <a:r>
              <a:rPr lang="en-CA" altLang="ja-JP" sz="2000" dirty="0"/>
              <a:t>&gt;= duration/4 &amp;&amp; </a:t>
            </a:r>
            <a:r>
              <a:rPr lang="en-CA" altLang="ja-JP" sz="2000" b="1" dirty="0"/>
              <a:t>t</a:t>
            </a:r>
            <a:r>
              <a:rPr lang="en-CA" altLang="ja-JP" sz="2000" dirty="0"/>
              <a:t> &lt; 3*duration/4)</a:t>
            </a:r>
            <a:endParaRPr lang="ja-JP" altLang="ja-JP" sz="2000" dirty="0"/>
          </a:p>
          <a:p>
            <a:r>
              <a:rPr lang="en-CA" altLang="ja-JP" sz="2000" dirty="0"/>
              <a:t>     -90 + 90 / (t / (duration/4)    (</a:t>
            </a:r>
            <a:r>
              <a:rPr lang="en-CA" altLang="ja-JP" sz="2000" b="1" dirty="0"/>
              <a:t>t</a:t>
            </a:r>
            <a:r>
              <a:rPr lang="en-CA" altLang="ja-JP" sz="2000" dirty="0"/>
              <a:t> &gt;= 3*duration/4)</a:t>
            </a:r>
            <a:endParaRPr lang="ja-JP" altLang="ja-JP" sz="2000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6</a:t>
            </a:fld>
            <a:endParaRPr lang="ja-JP" alt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160357"/>
            <a:ext cx="5076564" cy="3591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04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lang="en-CA" altLang="ja-JP" i="1" dirty="0"/>
              <a:t>Option2: Mostly constant pitch </a:t>
            </a:r>
            <a:r>
              <a:rPr lang="en-CA" altLang="ja-JP" i="1" dirty="0" smtClean="0"/>
              <a:t>movement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ja-JP" dirty="0"/>
              <a:t>The viewport moves linearly in yaw (</a:t>
            </a:r>
            <a:r>
              <a:rPr lang="ja-JP" altLang="ja-JP" dirty="0"/>
              <a:t>θ</a:t>
            </a:r>
            <a:r>
              <a:rPr lang="en-CA" altLang="ja-JP" dirty="0"/>
              <a:t>) and mostly static in pitch (</a:t>
            </a:r>
            <a:r>
              <a:rPr lang="ja-JP" altLang="ja-JP" dirty="0"/>
              <a:t>φ</a:t>
            </a:r>
            <a:r>
              <a:rPr lang="en-CA" altLang="ja-JP" dirty="0"/>
              <a:t>) as shown Fig 3.</a:t>
            </a:r>
            <a:endParaRPr lang="ja-JP" altLang="ja-JP" dirty="0"/>
          </a:p>
          <a:p>
            <a:pPr lvl="1"/>
            <a:r>
              <a:rPr lang="ja-JP" altLang="ja-JP" sz="2000" dirty="0"/>
              <a:t>θ</a:t>
            </a:r>
            <a:r>
              <a:rPr lang="en-CA" altLang="ja-JP" sz="2000" dirty="0"/>
              <a:t> = (360/ duration +yaw0)* </a:t>
            </a:r>
            <a:r>
              <a:rPr lang="en-CA" altLang="ja-JP" sz="2000" b="1" dirty="0"/>
              <a:t>t - 180</a:t>
            </a:r>
            <a:endParaRPr lang="ja-JP" altLang="ja-JP" sz="2000" dirty="0"/>
          </a:p>
          <a:p>
            <a:pPr lvl="1"/>
            <a:r>
              <a:rPr lang="ja-JP" altLang="ja-JP" sz="2000" dirty="0"/>
              <a:t>φ</a:t>
            </a:r>
            <a:r>
              <a:rPr lang="en-CA" altLang="ja-JP" sz="2000" dirty="0"/>
              <a:t> = 45                                (</a:t>
            </a:r>
            <a:r>
              <a:rPr lang="en-CA" altLang="ja-JP" sz="2000" b="1" dirty="0"/>
              <a:t>t</a:t>
            </a:r>
            <a:r>
              <a:rPr lang="en-CA" altLang="ja-JP" sz="2000" dirty="0"/>
              <a:t> &lt; duration/2 - 1)</a:t>
            </a:r>
            <a:endParaRPr lang="ja-JP" altLang="ja-JP" sz="2000" dirty="0"/>
          </a:p>
          <a:p>
            <a:r>
              <a:rPr lang="en-CA" altLang="ja-JP" sz="2000" dirty="0"/>
              <a:t>   </a:t>
            </a:r>
            <a:r>
              <a:rPr lang="en-CA" altLang="ja-JP" sz="2000" dirty="0" smtClean="0"/>
              <a:t>	  </a:t>
            </a:r>
            <a:r>
              <a:rPr lang="en-CA" altLang="ja-JP" sz="2000" dirty="0"/>
              <a:t>45 - 90 / 2 * (</a:t>
            </a:r>
            <a:r>
              <a:rPr lang="en-CA" altLang="ja-JP" sz="2000" b="1" dirty="0"/>
              <a:t>t</a:t>
            </a:r>
            <a:r>
              <a:rPr lang="en-CA" altLang="ja-JP" sz="2000" dirty="0"/>
              <a:t> – (duration/2 – 1))       (duration/2 - 1&lt;= </a:t>
            </a:r>
            <a:r>
              <a:rPr lang="en-CA" altLang="ja-JP" sz="2000" b="1" dirty="0"/>
              <a:t>t &lt; </a:t>
            </a:r>
            <a:r>
              <a:rPr lang="en-CA" altLang="ja-JP" sz="2000" dirty="0"/>
              <a:t>duration/2 + 1)</a:t>
            </a:r>
            <a:endParaRPr lang="ja-JP" altLang="ja-JP" sz="2000" dirty="0"/>
          </a:p>
          <a:p>
            <a:pPr lvl="1"/>
            <a:r>
              <a:rPr lang="en-CA" altLang="ja-JP" sz="2000" dirty="0"/>
              <a:t>-45                              (duration/2 + 1&lt;= </a:t>
            </a:r>
            <a:r>
              <a:rPr lang="en-CA" altLang="ja-JP" sz="2000" b="1" dirty="0"/>
              <a:t>t</a:t>
            </a:r>
            <a:r>
              <a:rPr lang="en-CA" altLang="ja-JP" sz="2000" dirty="0"/>
              <a:t>)</a:t>
            </a:r>
            <a:endParaRPr lang="ja-JP" altLang="ja-JP" sz="2000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7</a:t>
            </a:fld>
            <a:endParaRPr lang="ja-JP" alt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042909"/>
            <a:ext cx="5436604" cy="3815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65150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ja-JP" dirty="0"/>
              <a:t>Option3: Sine &amp; cosine curve </a:t>
            </a:r>
            <a:r>
              <a:rPr lang="en-CA" altLang="ja-JP" dirty="0" err="1"/>
              <a:t>movemen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ja-JP" dirty="0"/>
              <a:t>The viewport moves linearly in yaw (</a:t>
            </a:r>
            <a:r>
              <a:rPr lang="ja-JP" altLang="ja-JP" dirty="0"/>
              <a:t>θ</a:t>
            </a:r>
            <a:r>
              <a:rPr lang="en-CA" altLang="ja-JP" dirty="0"/>
              <a:t>) and mostly static in pitch (</a:t>
            </a:r>
            <a:r>
              <a:rPr lang="ja-JP" altLang="ja-JP" dirty="0"/>
              <a:t>φ</a:t>
            </a:r>
            <a:r>
              <a:rPr lang="en-CA" altLang="ja-JP" dirty="0"/>
              <a:t>) as shown Fig 3.</a:t>
            </a:r>
            <a:endParaRPr lang="ja-JP" altLang="ja-JP" dirty="0"/>
          </a:p>
          <a:p>
            <a:r>
              <a:rPr lang="ja-JP" altLang="ja-JP" sz="2000" dirty="0"/>
              <a:t>θ</a:t>
            </a:r>
            <a:r>
              <a:rPr lang="en-CA" altLang="ja-JP" sz="2000" dirty="0"/>
              <a:t> = -180 * cos ((2*PI*duration +</a:t>
            </a:r>
            <a:r>
              <a:rPr lang="en-CA" altLang="ja-JP" sz="2000" b="1" dirty="0"/>
              <a:t>yaw_phase0</a:t>
            </a:r>
            <a:r>
              <a:rPr lang="en-CA" altLang="ja-JP" sz="2000" dirty="0"/>
              <a:t>) / </a:t>
            </a:r>
            <a:r>
              <a:rPr lang="en-CA" altLang="ja-JP" sz="2000" b="1" dirty="0"/>
              <a:t>t</a:t>
            </a:r>
            <a:r>
              <a:rPr lang="en-CA" altLang="ja-JP" sz="2000" dirty="0"/>
              <a:t>)</a:t>
            </a:r>
            <a:endParaRPr lang="ja-JP" altLang="ja-JP" sz="2000" dirty="0"/>
          </a:p>
          <a:p>
            <a:r>
              <a:rPr lang="ja-JP" altLang="ja-JP" sz="2000" dirty="0"/>
              <a:t>φ</a:t>
            </a:r>
            <a:r>
              <a:rPr lang="en-CA" altLang="ja-JP" sz="2000" dirty="0"/>
              <a:t> = 90 * sin ((2*PI*duration +</a:t>
            </a:r>
            <a:r>
              <a:rPr lang="en-CA" altLang="ja-JP" sz="2000" b="1" dirty="0"/>
              <a:t>pitch_phase0</a:t>
            </a:r>
            <a:r>
              <a:rPr lang="en-CA" altLang="ja-JP" sz="2000" dirty="0"/>
              <a:t>) / </a:t>
            </a:r>
            <a:r>
              <a:rPr lang="en-CA" altLang="ja-JP" sz="2000" b="1" dirty="0"/>
              <a:t>t</a:t>
            </a:r>
            <a:r>
              <a:rPr lang="en-CA" altLang="ja-JP" sz="2000" dirty="0"/>
              <a:t>)</a:t>
            </a:r>
            <a:endParaRPr lang="ja-JP" altLang="ja-JP" sz="2000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8</a:t>
            </a:fld>
            <a:endParaRPr lang="ja-JP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666" y="2638660"/>
            <a:ext cx="6012668" cy="4219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16824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9</a:t>
            </a:fld>
            <a:endParaRPr lang="ja-JP" altLang="en-US" dirty="0"/>
          </a:p>
        </p:txBody>
      </p:sp>
      <p:pic>
        <p:nvPicPr>
          <p:cNvPr id="5124" name="Picture 4" descr="Trajector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69244"/>
            <a:ext cx="7067128" cy="6516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タイトル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AutoShape 5"/>
          <p:cNvSpPr>
            <a:spLocks noChangeShapeType="1"/>
          </p:cNvSpPr>
          <p:nvPr/>
        </p:nvSpPr>
        <p:spPr bwMode="auto">
          <a:xfrm flipV="1">
            <a:off x="1608866" y="1172736"/>
            <a:ext cx="1811006" cy="1862466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4295" tIns="8890" rIns="74295" bIns="889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-13674" y="3357034"/>
            <a:ext cx="4993208" cy="859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4295" tIns="8890" rIns="74295" bIns="88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0" fontAlgn="base" latinLnBrk="0" hangingPunct="0">
              <a:lnSpc>
                <a:spcPct val="64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" panose="02040604050505020304" pitchFamily="18" charset="0"/>
                <a:ea typeface="ＭＳ 明朝" panose="02020609040205080304" pitchFamily="17" charset="-128"/>
              </a:rPr>
              <a:t>Slow motion around pole</a:t>
            </a:r>
          </a:p>
          <a:p>
            <a:pPr marL="0" marR="0" lvl="0" indent="0" algn="just" defTabSz="914400" rtl="0" eaLnBrk="0" fontAlgn="base" latinLnBrk="0" hangingPunct="0">
              <a:lnSpc>
                <a:spcPct val="64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" panose="02040604050505020304" pitchFamily="18" charset="0"/>
                <a:ea typeface="ＭＳ 明朝" panose="02020609040205080304" pitchFamily="17" charset="-128"/>
              </a:rPr>
              <a:t>(more weight around pole)</a:t>
            </a:r>
            <a:endParaRPr kumimoji="0" lang="ja-JP" altLang="ja-JP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2" name="AutoShape 5"/>
          <p:cNvSpPr>
            <a:spLocks noChangeShapeType="1"/>
          </p:cNvSpPr>
          <p:nvPr/>
        </p:nvSpPr>
        <p:spPr bwMode="auto">
          <a:xfrm>
            <a:off x="4103948" y="3357033"/>
            <a:ext cx="2700300" cy="756043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4295" tIns="8890" rIns="74295" bIns="889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1835696" y="626970"/>
            <a:ext cx="1989627" cy="483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4295" tIns="8890" rIns="74295" bIns="88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0" fontAlgn="base" latinLnBrk="0" hangingPunct="0">
              <a:lnSpc>
                <a:spcPct val="64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" panose="02040604050505020304" pitchFamily="18" charset="0"/>
                <a:ea typeface="ＭＳ 明朝" panose="02020609040205080304" pitchFamily="17" charset="-128"/>
              </a:rPr>
              <a:t>Option0</a:t>
            </a:r>
            <a:endParaRPr kumimoji="0" lang="ja-JP" altLang="ja-JP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5391998" y="574572"/>
            <a:ext cx="1989627" cy="483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4295" tIns="8890" rIns="74295" bIns="88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0" fontAlgn="base" latinLnBrk="0" hangingPunct="0">
              <a:lnSpc>
                <a:spcPct val="64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" panose="02040604050505020304" pitchFamily="18" charset="0"/>
                <a:ea typeface="ＭＳ 明朝" panose="02020609040205080304" pitchFamily="17" charset="-128"/>
              </a:rPr>
              <a:t>Option1</a:t>
            </a:r>
            <a:endParaRPr kumimoji="0" lang="ja-JP" altLang="ja-JP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1619672" y="6189999"/>
            <a:ext cx="1989627" cy="483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4295" tIns="8890" rIns="74295" bIns="88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0" fontAlgn="base" latinLnBrk="0" hangingPunct="0">
              <a:lnSpc>
                <a:spcPct val="64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" panose="02040604050505020304" pitchFamily="18" charset="0"/>
                <a:ea typeface="ＭＳ 明朝" panose="02020609040205080304" pitchFamily="17" charset="-128"/>
              </a:rPr>
              <a:t>Option2</a:t>
            </a:r>
            <a:endParaRPr kumimoji="0" lang="ja-JP" altLang="ja-JP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5376923" y="6189999"/>
            <a:ext cx="1989627" cy="483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4295" tIns="8890" rIns="74295" bIns="88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0" fontAlgn="base" latinLnBrk="0" hangingPunct="0">
              <a:lnSpc>
                <a:spcPct val="64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" panose="02040604050505020304" pitchFamily="18" charset="0"/>
                <a:ea typeface="ＭＳ 明朝" panose="02020609040205080304" pitchFamily="17" charset="-128"/>
              </a:rPr>
              <a:t>Option3</a:t>
            </a:r>
            <a:endParaRPr kumimoji="0" lang="ja-JP" altLang="ja-JP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7235162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符号化グループ">
  <a:themeElements>
    <a:clrScheme name="シック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ユーザー定義 5">
      <a:majorFont>
        <a:latin typeface="Tahoma"/>
        <a:ea typeface="ＭＳ Ｐゴシック"/>
        <a:cs typeface=""/>
      </a:majorFont>
      <a:minorFont>
        <a:latin typeface="Calibri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>
    <a:spDef>
      <a:spPr>
        <a:noFill/>
        <a:effectLst/>
      </a:spPr>
      <a:bodyPr lIns="36000" tIns="36000" rIns="36000" bIns="36000" rtlCol="0" anchor="ctr"/>
      <a:lstStyle>
        <a:defPPr algn="ctr">
          <a:defRPr kumimoji="1"/>
        </a:defPPr>
      </a:lstStyle>
      <a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a:style>
    </a:spDef>
    <a:lnDef>
      <a:spPr>
        <a:ln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36000" tIns="36000" rIns="36000" bIns="36000" rtlCol="0">
        <a:spAutoFit/>
      </a:bodyPr>
      <a:lstStyle>
        <a:defPPr>
          <a:defRPr kumimoji="1" sz="120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シック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符号化グループ</Template>
  <TotalTime>9652</TotalTime>
  <Words>961</Words>
  <Application>Microsoft Office PowerPoint</Application>
  <PresentationFormat>画面に合わせる (4:3)</PresentationFormat>
  <Paragraphs>130</Paragraphs>
  <Slides>13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11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13</vt:i4>
      </vt:variant>
    </vt:vector>
  </HeadingPairs>
  <TitlesOfParts>
    <vt:vector size="25" baseType="lpstr">
      <vt:lpstr>HGｺﾞｼｯｸM</vt:lpstr>
      <vt:lpstr>ＭＳ Ｐゴシック</vt:lpstr>
      <vt:lpstr>ＭＳ 明朝</vt:lpstr>
      <vt:lpstr>Arial</vt:lpstr>
      <vt:lpstr>Calibri</vt:lpstr>
      <vt:lpstr>Century</vt:lpstr>
      <vt:lpstr>Tahoma</vt:lpstr>
      <vt:lpstr>Verdana</vt:lpstr>
      <vt:lpstr>Wingdings</vt:lpstr>
      <vt:lpstr>Wingdings 2</vt:lpstr>
      <vt:lpstr>Wingdings 3</vt:lpstr>
      <vt:lpstr>符号化グループ</vt:lpstr>
      <vt:lpstr>(JVET-E0024) AHG8: Dynamic viewport generation for 360° video evaluation</vt:lpstr>
      <vt:lpstr>Introduction</vt:lpstr>
      <vt:lpstr>View port requirement</vt:lpstr>
      <vt:lpstr>Viewport file example</vt:lpstr>
      <vt:lpstr>Option0: Sine curve movement</vt:lpstr>
      <vt:lpstr>Option1: Triangle wave movement</vt:lpstr>
      <vt:lpstr>Option2: Mostly constant pitch movement</vt:lpstr>
      <vt:lpstr>Option3: Sine &amp; cosine curve movemen</vt:lpstr>
      <vt:lpstr>PowerPoint プレゼンテーション</vt:lpstr>
      <vt:lpstr>Observation</vt:lpstr>
      <vt:lpstr>To avoid fast movement (slow play?)</vt:lpstr>
      <vt:lpstr>Equal weighing</vt:lpstr>
      <vt:lpstr>Conclusion</vt:lpstr>
    </vt:vector>
  </TitlesOfParts>
  <Company>SHARP Corp.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.</dc:title>
  <dc:creator>.</dc:creator>
  <cp:lastModifiedBy>Tomohiro Ikai</cp:lastModifiedBy>
  <cp:revision>3665</cp:revision>
  <dcterms:created xsi:type="dcterms:W3CDTF">2011-03-24T05:19:20Z</dcterms:created>
  <dcterms:modified xsi:type="dcterms:W3CDTF">2017-01-15T10:05:03Z</dcterms:modified>
</cp:coreProperties>
</file>