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300" r:id="rId3"/>
    <p:sldId id="305" r:id="rId4"/>
    <p:sldId id="306" r:id="rId5"/>
    <p:sldId id="299" r:id="rId6"/>
    <p:sldId id="310" r:id="rId7"/>
    <p:sldId id="307" r:id="rId8"/>
    <p:sldId id="308" r:id="rId9"/>
    <p:sldId id="309" r:id="rId10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153"/>
    <a:srgbClr val="00C8F0"/>
    <a:srgbClr val="7BCBF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1" autoAdjust="0"/>
    <p:restoredTop sz="95736" autoAdjust="0"/>
  </p:normalViewPr>
  <p:slideViewPr>
    <p:cSldViewPr>
      <p:cViewPr>
        <p:scale>
          <a:sx n="60" d="100"/>
          <a:sy n="60" d="100"/>
        </p:scale>
        <p:origin x="-1710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01BCA6F-7E12-4952-972F-7A006C7FFD5C}" type="datetime1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C90D651E-858F-4495-ADC9-7922E391B54B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60AF01F5-8985-4CFB-AC5A-808BF2EF5893}" type="datetime1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D1D034A5-BB9D-4B78-9271-9EB69F909255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yasugi\My Documents\My Pictures\sharplogo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6488113"/>
            <a:ext cx="154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マスタタイトル </a:t>
            </a:r>
            <a:r>
              <a:rPr lang="en-US" altLang="ja-JP" smtClean="0"/>
              <a:t>(Master Title)</a:t>
            </a:r>
            <a:endParaRPr lang="ja-JP" altLang="en-US" smtClean="0"/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516AB99-F586-4AA3-B7A5-43F854553020}" type="datetime1">
              <a:rPr lang="ja-JP" altLang="en-US"/>
              <a:pPr>
                <a:defRPr/>
              </a:pPr>
              <a:t>2017/1/15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4EA9006-7528-46C7-9D90-8D71DCC2BD72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3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8077200" cy="1208087"/>
          </a:xfrm>
        </p:spPr>
        <p:txBody>
          <a:bodyPr/>
          <a:lstStyle/>
          <a:p>
            <a:pPr eaLnBrk="1" hangingPunct="1"/>
            <a:r>
              <a:rPr lang="en-CA" altLang="ja-JP" sz="3200" dirty="0" smtClean="0"/>
              <a:t>AHG5: Improved fast encoding setting </a:t>
            </a:r>
            <a:r>
              <a:rPr lang="en-US" altLang="ja-JP" sz="3200" dirty="0" smtClean="0"/>
              <a:t>(JVET-E0023)</a:t>
            </a:r>
            <a:endParaRPr lang="ja-JP" altLang="en-US" sz="3200" dirty="0" smtClean="0"/>
          </a:p>
        </p:txBody>
      </p:sp>
      <p:sp>
        <p:nvSpPr>
          <p:cNvPr id="5123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500" y="6381328"/>
            <a:ext cx="4360540" cy="428625"/>
          </a:xfrm>
        </p:spPr>
        <p:txBody>
          <a:bodyPr/>
          <a:lstStyle/>
          <a:p>
            <a:pPr eaLnBrk="1" hangingPunct="1">
              <a:buNone/>
            </a:pPr>
            <a:endParaRPr lang="en-CA" altLang="ja-JP" dirty="0" smtClean="0"/>
          </a:p>
          <a:p>
            <a:pPr eaLnBrk="1" hangingPunct="1">
              <a:buNone/>
            </a:pPr>
            <a:r>
              <a:rPr lang="en-CA" altLang="ja-JP" dirty="0" err="1" smtClean="0"/>
              <a:t>JVEt</a:t>
            </a:r>
            <a:r>
              <a:rPr lang="en-CA" altLang="ja-JP" dirty="0" smtClean="0"/>
              <a:t> 5</a:t>
            </a:r>
            <a:r>
              <a:rPr lang="en-CA" altLang="ja-JP" baseline="30000" dirty="0" smtClean="0"/>
              <a:t>th</a:t>
            </a:r>
            <a:r>
              <a:rPr lang="en-CA" altLang="ja-JP" dirty="0" smtClean="0"/>
              <a:t> </a:t>
            </a:r>
            <a:r>
              <a:rPr lang="en-CA" altLang="ja-JP" dirty="0"/>
              <a:t>Meeting: </a:t>
            </a:r>
            <a:r>
              <a:rPr lang="en-CA" altLang="ja-JP" dirty="0" smtClean="0"/>
              <a:t>Geneva, CH, 12–20 Jan. 2017</a:t>
            </a:r>
            <a:endParaRPr lang="en-CA" altLang="ja-JP" dirty="0"/>
          </a:p>
        </p:txBody>
      </p:sp>
      <p:sp>
        <p:nvSpPr>
          <p:cNvPr id="5124" name="サブタイトル 6"/>
          <p:cNvSpPr>
            <a:spLocks noGrp="1"/>
          </p:cNvSpPr>
          <p:nvPr>
            <p:ph type="subTitle" idx="1"/>
          </p:nvPr>
        </p:nvSpPr>
        <p:spPr>
          <a:xfrm>
            <a:off x="1258888" y="3357563"/>
            <a:ext cx="7561262" cy="1366837"/>
          </a:xfrm>
        </p:spPr>
        <p:txBody>
          <a:bodyPr/>
          <a:lstStyle/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dirty="0" smtClean="0"/>
              <a:t>Yoshiya Yamamoto, Tomohiro </a:t>
            </a:r>
            <a:r>
              <a:rPr lang="en-US" altLang="ja-JP" dirty="0" err="1" smtClean="0"/>
              <a:t>Ikai</a:t>
            </a:r>
            <a:r>
              <a:rPr lang="en-US" altLang="ja-JP" dirty="0" smtClean="0"/>
              <a:t>, </a:t>
            </a:r>
            <a:r>
              <a:rPr lang="en-CA" altLang="ja-JP" dirty="0" smtClean="0"/>
              <a:t>Yukinobu </a:t>
            </a:r>
            <a:r>
              <a:rPr lang="en-CA" altLang="ja-JP" dirty="0" err="1" smtClean="0"/>
              <a:t>Yasugi</a:t>
            </a:r>
            <a:endParaRPr lang="en-US" altLang="ja-JP" dirty="0" smtClean="0"/>
          </a:p>
          <a:p>
            <a:pPr eaLnBrk="1" hangingPunct="1"/>
            <a:r>
              <a:rPr lang="en-US" altLang="ja-JP" dirty="0" smtClean="0"/>
              <a:t>SHARP Corporation</a:t>
            </a:r>
          </a:p>
          <a:p>
            <a:pPr eaLnBrk="1" hangingPunct="1"/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327268" cy="5614987"/>
          </a:xfrm>
        </p:spPr>
        <p:txBody>
          <a:bodyPr/>
          <a:lstStyle/>
          <a:p>
            <a:r>
              <a:rPr lang="en-US" altLang="ja-JP" dirty="0" smtClean="0"/>
              <a:t>Early CU determination in QTBT</a:t>
            </a:r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Related contributions in the last meeting</a:t>
            </a:r>
          </a:p>
          <a:p>
            <a:pPr lvl="1"/>
            <a:r>
              <a:rPr lang="en-US" altLang="ja-JP" dirty="0" smtClean="0"/>
              <a:t>JVET-D0053(Samsung) – </a:t>
            </a:r>
            <a:r>
              <a:rPr lang="en-CA" altLang="ja-JP" dirty="0" smtClean="0"/>
              <a:t>changes SKIP_DEPTH from 3 to 2</a:t>
            </a:r>
            <a:r>
              <a:rPr lang="en-US" altLang="ja-JP" dirty="0" smtClean="0"/>
              <a:t>.</a:t>
            </a:r>
          </a:p>
          <a:p>
            <a:pPr lvl="1"/>
            <a:r>
              <a:rPr lang="en-CA" altLang="ja-JP" dirty="0" smtClean="0"/>
              <a:t>JVET-D0095(SHARP) – early CU determination based on </a:t>
            </a:r>
            <a:br>
              <a:rPr lang="en-CA" altLang="ja-JP" dirty="0" smtClean="0"/>
            </a:br>
            <a:r>
              <a:rPr lang="en-CA" altLang="ja-JP" dirty="0" err="1" smtClean="0"/>
              <a:t>TemporalID</a:t>
            </a:r>
            <a:r>
              <a:rPr lang="en-CA" altLang="ja-JP" dirty="0" smtClean="0"/>
              <a:t>(TID).</a:t>
            </a:r>
          </a:p>
          <a:p>
            <a:endParaRPr lang="en-CA" altLang="ja-JP" dirty="0" smtClean="0"/>
          </a:p>
          <a:p>
            <a:pPr>
              <a:buNone/>
            </a:pPr>
            <a:r>
              <a:rPr lang="ja-JP" altLang="en-US" dirty="0" smtClean="0"/>
              <a:t>→</a:t>
            </a:r>
            <a:r>
              <a:rPr lang="en-CA" altLang="ja-JP" dirty="0" smtClean="0"/>
              <a:t>We combined these two methods and modified it to use the distance to reference pictures instead of TID.</a:t>
            </a:r>
            <a:endParaRPr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/>
        </p:nvGraphicFramePr>
        <p:xfrm>
          <a:off x="251520" y="1556792"/>
          <a:ext cx="8604956" cy="1638400"/>
        </p:xfrm>
        <a:graphic>
          <a:graphicData uri="http://schemas.openxmlformats.org/drawingml/2006/table">
            <a:tbl>
              <a:tblPr/>
              <a:tblGrid>
                <a:gridCol w="8604956"/>
              </a:tblGrid>
              <a:tr h="126014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 if (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rpcBestCU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-&gt;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getSkipFlag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(0) &amp;&amp; (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bTestHorSplit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|| 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bTestVerSplit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) &amp;&amp; 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uiBTDepth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&gt;=SKIP_DEPTH)</a:t>
                      </a:r>
                      <a:endParaRPr lang="ja-JP" sz="1400" dirty="0">
                        <a:latin typeface="Times New Roman"/>
                        <a:ea typeface="ＭＳ 明朝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 { </a:t>
                      </a:r>
                      <a:endParaRPr lang="ja-JP" sz="1400" dirty="0">
                        <a:latin typeface="Times New Roman"/>
                        <a:ea typeface="ＭＳ 明朝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   </a:t>
                      </a:r>
                      <a:r>
                        <a:rPr lang="en-US" sz="1400" i="1" dirty="0">
                          <a:solidFill>
                            <a:srgbClr val="00B050"/>
                          </a:solidFill>
                          <a:latin typeface="ＭＳ ゴシック"/>
                          <a:ea typeface="ＭＳ 明朝"/>
                          <a:cs typeface="ＭＳ ゴシック"/>
                        </a:rPr>
                        <a:t>// </a:t>
                      </a:r>
                      <a:r>
                        <a:rPr lang="en-CA" sz="1400" i="1" dirty="0">
                          <a:solidFill>
                            <a:srgbClr val="00B050"/>
                          </a:solidFill>
                          <a:latin typeface="ＭＳ ゴシック"/>
                          <a:ea typeface="ＭＳ 明朝"/>
                          <a:cs typeface="ＭＳ ゴシック"/>
                        </a:rPr>
                        <a:t>stop remaining partitioning process</a:t>
                      </a:r>
                      <a:endParaRPr lang="ja-JP" sz="1400" dirty="0">
                        <a:latin typeface="Times New Roman"/>
                        <a:ea typeface="ＭＳ 明朝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   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bTestHorSplit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= 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bTestVerSplit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= </a:t>
                      </a:r>
                      <a:r>
                        <a:rPr lang="en-US" sz="1400" dirty="0" err="1">
                          <a:latin typeface="ＭＳ ゴシック"/>
                          <a:ea typeface="ＭＳ 明朝"/>
                          <a:cs typeface="ＭＳ ゴシック"/>
                        </a:rPr>
                        <a:t>bQTSplit</a:t>
                      </a: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= false;</a:t>
                      </a:r>
                      <a:endParaRPr lang="ja-JP" sz="1400" dirty="0">
                        <a:latin typeface="Times New Roman"/>
                        <a:ea typeface="ＭＳ 明朝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400" dirty="0">
                          <a:latin typeface="ＭＳ ゴシック"/>
                          <a:ea typeface="ＭＳ 明朝"/>
                          <a:cs typeface="ＭＳ ゴシック"/>
                        </a:rPr>
                        <a:t>  }</a:t>
                      </a:r>
                      <a:endParaRPr lang="ja-JP" sz="14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2000" marR="72000" marT="108000" marB="108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角丸四角形 63"/>
          <p:cNvSpPr/>
          <p:nvPr/>
        </p:nvSpPr>
        <p:spPr>
          <a:xfrm>
            <a:off x="1511660" y="2276872"/>
            <a:ext cx="6804756" cy="19802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角丸四角形 62"/>
          <p:cNvSpPr/>
          <p:nvPr/>
        </p:nvSpPr>
        <p:spPr>
          <a:xfrm>
            <a:off x="1511660" y="4329100"/>
            <a:ext cx="6804756" cy="2304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method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92697"/>
            <a:ext cx="8399276" cy="5708104"/>
          </a:xfrm>
        </p:spPr>
        <p:txBody>
          <a:bodyPr/>
          <a:lstStyle/>
          <a:p>
            <a:r>
              <a:rPr kumimoji="1" lang="en-US" altLang="ja-JP" dirty="0" smtClean="0"/>
              <a:t>SKIP_DEPTH is changed by the picture distance</a:t>
            </a:r>
          </a:p>
          <a:p>
            <a:pPr lvl="1"/>
            <a:r>
              <a:rPr kumimoji="1" lang="en-US" altLang="ja-JP" dirty="0" smtClean="0"/>
              <a:t>If the picture distance &lt;= 2, </a:t>
            </a:r>
            <a:r>
              <a:rPr lang="en-US" altLang="ja-JP" dirty="0" smtClean="0"/>
              <a:t>SKIP_DEPTH is set to 2, otherwise 3.</a:t>
            </a:r>
          </a:p>
          <a:p>
            <a:pPr>
              <a:buNone/>
            </a:pPr>
            <a:r>
              <a:rPr lang="en-US" altLang="ja-JP" dirty="0" smtClean="0"/>
              <a:t>&lt;</a:t>
            </a:r>
            <a:r>
              <a:rPr kumimoji="1" lang="en-US" altLang="ja-JP" dirty="0" smtClean="0"/>
              <a:t>Random Access&gt;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sp>
        <p:nvSpPr>
          <p:cNvPr id="34" name="正方形/長方形 33"/>
          <p:cNvSpPr/>
          <p:nvPr/>
        </p:nvSpPr>
        <p:spPr>
          <a:xfrm>
            <a:off x="1691680" y="5769260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I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/>
        </p:nvSpPr>
        <p:spPr>
          <a:xfrm>
            <a:off x="7416316" y="5049180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/>
        </p:nvSpPr>
        <p:spPr>
          <a:xfrm>
            <a:off x="4572000" y="4365104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3131840" y="3465004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/>
        </p:nvSpPr>
        <p:spPr>
          <a:xfrm>
            <a:off x="6012160" y="3465004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2411760" y="2528900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/>
        </p:nvSpPr>
        <p:spPr>
          <a:xfrm>
            <a:off x="3851920" y="2528900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41" name="正方形/長方形 40"/>
          <p:cNvSpPr/>
          <p:nvPr/>
        </p:nvSpPr>
        <p:spPr>
          <a:xfrm>
            <a:off x="5292080" y="2528900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42" name="正方形/長方形 41"/>
          <p:cNvSpPr/>
          <p:nvPr/>
        </p:nvSpPr>
        <p:spPr>
          <a:xfrm>
            <a:off x="6732240" y="2528900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cxnSp>
        <p:nvCxnSpPr>
          <p:cNvPr id="43" name="図形 42"/>
          <p:cNvCxnSpPr>
            <a:stCxn id="39" idx="1"/>
            <a:endCxn id="34" idx="0"/>
          </p:cNvCxnSpPr>
          <p:nvPr/>
        </p:nvCxnSpPr>
        <p:spPr>
          <a:xfrm rot="10800000" flipV="1">
            <a:off x="2051720" y="2888940"/>
            <a:ext cx="360040" cy="2880320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図形 43"/>
          <p:cNvCxnSpPr>
            <a:stCxn id="37" idx="1"/>
            <a:endCxn id="34" idx="0"/>
          </p:cNvCxnSpPr>
          <p:nvPr/>
        </p:nvCxnSpPr>
        <p:spPr>
          <a:xfrm rot="10800000" flipV="1">
            <a:off x="2051720" y="3825044"/>
            <a:ext cx="1080120" cy="1944216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図形 44"/>
          <p:cNvCxnSpPr>
            <a:stCxn id="39" idx="3"/>
            <a:endCxn id="37" idx="0"/>
          </p:cNvCxnSpPr>
          <p:nvPr/>
        </p:nvCxnSpPr>
        <p:spPr>
          <a:xfrm>
            <a:off x="3131840" y="2888940"/>
            <a:ext cx="360040" cy="576064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図形 45"/>
          <p:cNvCxnSpPr>
            <a:stCxn id="40" idx="1"/>
            <a:endCxn id="37" idx="0"/>
          </p:cNvCxnSpPr>
          <p:nvPr/>
        </p:nvCxnSpPr>
        <p:spPr>
          <a:xfrm rot="10800000" flipV="1">
            <a:off x="3491880" y="2888940"/>
            <a:ext cx="360040" cy="576064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図形 46"/>
          <p:cNvCxnSpPr>
            <a:stCxn id="40" idx="3"/>
            <a:endCxn id="36" idx="0"/>
          </p:cNvCxnSpPr>
          <p:nvPr/>
        </p:nvCxnSpPr>
        <p:spPr>
          <a:xfrm>
            <a:off x="4572000" y="2888940"/>
            <a:ext cx="360040" cy="1476164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図形 47"/>
          <p:cNvCxnSpPr>
            <a:stCxn id="37" idx="3"/>
            <a:endCxn id="36" idx="0"/>
          </p:cNvCxnSpPr>
          <p:nvPr/>
        </p:nvCxnSpPr>
        <p:spPr>
          <a:xfrm>
            <a:off x="3851920" y="3825044"/>
            <a:ext cx="1080120" cy="540060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図形 48"/>
          <p:cNvCxnSpPr>
            <a:stCxn id="38" idx="1"/>
            <a:endCxn id="36" idx="0"/>
          </p:cNvCxnSpPr>
          <p:nvPr/>
        </p:nvCxnSpPr>
        <p:spPr>
          <a:xfrm rot="10800000" flipV="1">
            <a:off x="4932040" y="3825044"/>
            <a:ext cx="1080120" cy="540060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図形 49"/>
          <p:cNvCxnSpPr>
            <a:stCxn id="41" idx="1"/>
            <a:endCxn id="36" idx="0"/>
          </p:cNvCxnSpPr>
          <p:nvPr/>
        </p:nvCxnSpPr>
        <p:spPr>
          <a:xfrm rot="10800000" flipV="1">
            <a:off x="4932040" y="2888940"/>
            <a:ext cx="360040" cy="1476164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図形 50"/>
          <p:cNvCxnSpPr>
            <a:stCxn id="41" idx="3"/>
            <a:endCxn id="38" idx="0"/>
          </p:cNvCxnSpPr>
          <p:nvPr/>
        </p:nvCxnSpPr>
        <p:spPr>
          <a:xfrm>
            <a:off x="6012160" y="2888940"/>
            <a:ext cx="360040" cy="576064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図形 51"/>
          <p:cNvCxnSpPr>
            <a:stCxn id="42" idx="1"/>
            <a:endCxn id="38" idx="0"/>
          </p:cNvCxnSpPr>
          <p:nvPr/>
        </p:nvCxnSpPr>
        <p:spPr>
          <a:xfrm rot="10800000" flipV="1">
            <a:off x="6372200" y="2888940"/>
            <a:ext cx="360040" cy="576064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図形 52"/>
          <p:cNvCxnSpPr>
            <a:stCxn id="42" idx="3"/>
            <a:endCxn id="35" idx="0"/>
          </p:cNvCxnSpPr>
          <p:nvPr/>
        </p:nvCxnSpPr>
        <p:spPr>
          <a:xfrm>
            <a:off x="7452320" y="2888940"/>
            <a:ext cx="324036" cy="2160240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図形 53"/>
          <p:cNvCxnSpPr>
            <a:stCxn id="36" idx="3"/>
            <a:endCxn id="35" idx="0"/>
          </p:cNvCxnSpPr>
          <p:nvPr/>
        </p:nvCxnSpPr>
        <p:spPr>
          <a:xfrm>
            <a:off x="5292080" y="4725144"/>
            <a:ext cx="2484276" cy="324036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図形 54"/>
          <p:cNvCxnSpPr>
            <a:stCxn id="36" idx="1"/>
            <a:endCxn id="34" idx="0"/>
          </p:cNvCxnSpPr>
          <p:nvPr/>
        </p:nvCxnSpPr>
        <p:spPr>
          <a:xfrm rot="10800000" flipV="1">
            <a:off x="2051720" y="4725144"/>
            <a:ext cx="2520280" cy="1044116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図形 52"/>
          <p:cNvCxnSpPr>
            <a:stCxn id="35" idx="1"/>
            <a:endCxn id="34" idx="3"/>
          </p:cNvCxnSpPr>
          <p:nvPr/>
        </p:nvCxnSpPr>
        <p:spPr>
          <a:xfrm rot="10800000" flipV="1">
            <a:off x="2411760" y="5409220"/>
            <a:ext cx="5004556" cy="72008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図形 56"/>
          <p:cNvCxnSpPr>
            <a:stCxn id="38" idx="3"/>
            <a:endCxn id="35" idx="0"/>
          </p:cNvCxnSpPr>
          <p:nvPr/>
        </p:nvCxnSpPr>
        <p:spPr>
          <a:xfrm>
            <a:off x="6732240" y="3825044"/>
            <a:ext cx="1044116" cy="1224136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647564" y="5985284"/>
            <a:ext cx="752376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TID = 0</a:t>
            </a:r>
            <a:endParaRPr kumimoji="1" lang="ja-JP" altLang="en-US" sz="1600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47564" y="5265204"/>
            <a:ext cx="752376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TID = 1</a:t>
            </a:r>
            <a:endParaRPr lang="en-US" altLang="ja-JP" sz="1600" dirty="0" smtClean="0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647564" y="4581128"/>
            <a:ext cx="752376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TID = 2</a:t>
            </a:r>
            <a:endParaRPr lang="ja-JP" altLang="en-US" sz="1600" dirty="0" smtClean="0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647564" y="2744924"/>
            <a:ext cx="752376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TID = </a:t>
            </a:r>
            <a:r>
              <a:rPr lang="en-US" altLang="ja-JP" sz="1600" dirty="0" smtClean="0"/>
              <a:t>4</a:t>
            </a:r>
            <a:endParaRPr lang="ja-JP" altLang="en-US" sz="1600" dirty="0" smtClean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647564" y="3681028"/>
            <a:ext cx="752376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TID = 3</a:t>
            </a:r>
            <a:endParaRPr lang="ja-JP" altLang="en-US" sz="1600" dirty="0" smtClean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4037099" y="2276872"/>
            <a:ext cx="1694942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b="1" dirty="0" smtClean="0"/>
              <a:t>SKIP_DEPTH = 2</a:t>
            </a:r>
            <a:endParaRPr lang="ja-JP" altLang="en-US" sz="1600" b="1" dirty="0" smtClean="0"/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4031940" y="6375987"/>
            <a:ext cx="1694942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b="1" dirty="0" smtClean="0"/>
              <a:t>SKIP_DEPTH = 3</a:t>
            </a:r>
            <a:endParaRPr lang="ja-JP" altLang="en-US" sz="1600" b="1" dirty="0" smtClean="0"/>
          </a:p>
        </p:txBody>
      </p:sp>
      <p:cxnSp>
        <p:nvCxnSpPr>
          <p:cNvPr id="68" name="直線矢印コネクタ 67"/>
          <p:cNvCxnSpPr/>
          <p:nvPr/>
        </p:nvCxnSpPr>
        <p:spPr>
          <a:xfrm>
            <a:off x="2087724" y="5013176"/>
            <a:ext cx="2844316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3455876" y="4653136"/>
            <a:ext cx="186517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4</a:t>
            </a:r>
            <a:endParaRPr lang="ja-JP" altLang="en-US" sz="1600" b="1" dirty="0" smtClean="0">
              <a:solidFill>
                <a:srgbClr val="FF0000"/>
              </a:solidFill>
            </a:endParaRPr>
          </a:p>
        </p:txBody>
      </p:sp>
      <p:cxnSp>
        <p:nvCxnSpPr>
          <p:cNvPr id="70" name="直線矢印コネクタ 69"/>
          <p:cNvCxnSpPr/>
          <p:nvPr/>
        </p:nvCxnSpPr>
        <p:spPr>
          <a:xfrm flipV="1">
            <a:off x="3491880" y="4077072"/>
            <a:ext cx="1386154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/>
          <p:cNvSpPr txBox="1"/>
          <p:nvPr/>
        </p:nvSpPr>
        <p:spPr>
          <a:xfrm>
            <a:off x="4103948" y="3758377"/>
            <a:ext cx="186517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2</a:t>
            </a:r>
            <a:endParaRPr lang="ja-JP" altLang="en-US" sz="1600" b="1" dirty="0" smtClean="0">
              <a:solidFill>
                <a:srgbClr val="FF0000"/>
              </a:solidFill>
            </a:endParaRPr>
          </a:p>
        </p:txBody>
      </p:sp>
      <p:cxnSp>
        <p:nvCxnSpPr>
          <p:cNvPr id="73" name="直線矢印コネクタ 72"/>
          <p:cNvCxnSpPr/>
          <p:nvPr/>
        </p:nvCxnSpPr>
        <p:spPr>
          <a:xfrm>
            <a:off x="3485056" y="3135627"/>
            <a:ext cx="690900" cy="5341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テキスト ボックス 73"/>
          <p:cNvSpPr txBox="1"/>
          <p:nvPr/>
        </p:nvSpPr>
        <p:spPr>
          <a:xfrm>
            <a:off x="3671900" y="2816932"/>
            <a:ext cx="157663" cy="31892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1</a:t>
            </a:r>
            <a:endParaRPr lang="ja-JP" alt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角丸四角形 20"/>
          <p:cNvSpPr/>
          <p:nvPr/>
        </p:nvSpPr>
        <p:spPr>
          <a:xfrm>
            <a:off x="1439652" y="2384884"/>
            <a:ext cx="6732748" cy="15841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923928" y="3681028"/>
            <a:ext cx="1867049" cy="31892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kumimoji="1" lang="en-US" altLang="ja-JP" sz="1600" b="1" dirty="0" smtClean="0"/>
              <a:t>SKIP_DEPTH = 2</a:t>
            </a:r>
            <a:endParaRPr lang="ja-JP" altLang="en-US" sz="1600" b="1" dirty="0" smtClean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method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The picture distance is always 1 </a:t>
            </a:r>
            <a:r>
              <a:rPr kumimoji="1" lang="en-US" altLang="ja-JP" dirty="0" smtClean="0"/>
              <a:t>in </a:t>
            </a:r>
            <a:r>
              <a:rPr lang="en-US" altLang="ja-JP" dirty="0" smtClean="0"/>
              <a:t>L</a:t>
            </a:r>
            <a:r>
              <a:rPr kumimoji="1" lang="en-US" altLang="ja-JP" dirty="0" smtClean="0"/>
              <a:t>ow-Delay configuration, </a:t>
            </a:r>
            <a:br>
              <a:rPr kumimoji="1" lang="en-US" altLang="ja-JP" dirty="0" smtClean="0"/>
            </a:br>
            <a:r>
              <a:rPr lang="en-US" altLang="ja-JP" dirty="0" smtClean="0">
                <a:sym typeface="Wingdings" pitchFamily="2" charset="2"/>
              </a:rPr>
              <a:t>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SKIP_DEPTH is always 2.</a:t>
            </a:r>
            <a:endParaRPr kumimoji="1" lang="en-US" altLang="ja-JP" dirty="0" smtClean="0"/>
          </a:p>
          <a:p>
            <a:pPr>
              <a:buNone/>
            </a:pPr>
            <a:endParaRPr kumimoji="1" lang="en-US" altLang="ja-JP" dirty="0" smtClean="0"/>
          </a:p>
          <a:p>
            <a:pPr>
              <a:buNone/>
            </a:pPr>
            <a:r>
              <a:rPr kumimoji="1" lang="en-US" altLang="ja-JP" dirty="0" smtClean="0"/>
              <a:t>&lt;Low-Delay B&gt;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kumimoji="1"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kumimoji="1"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kumimoji="1" lang="en-US" altLang="ja-JP" dirty="0" smtClean="0"/>
          </a:p>
          <a:p>
            <a:pPr lvl="1">
              <a:buNone/>
            </a:pPr>
            <a:endParaRPr lang="en-US" altLang="ja-JP" dirty="0" smtClean="0"/>
          </a:p>
          <a:p>
            <a:pPr lvl="1"/>
            <a:endParaRPr lang="en-US" altLang="ja-JP" dirty="0" smtClean="0"/>
          </a:p>
          <a:p>
            <a:pPr lvl="1"/>
            <a:r>
              <a:rPr lang="en-US" altLang="ja-JP" dirty="0" smtClean="0"/>
              <a:t>If TID is used instead of the distance, SKIP_DEPTH is set to 3 (unchanged).</a:t>
            </a:r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kumimoji="1" lang="en-US" altLang="ja-JP" dirty="0" smtClean="0"/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691680" y="2780928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I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3131840" y="2780928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4572000" y="2780928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6012160" y="2780928"/>
            <a:ext cx="720080" cy="720080"/>
          </a:xfrm>
          <a:prstGeom prst="rect">
            <a:avLst/>
          </a:prstGeom>
          <a:solidFill>
            <a:schemeClr val="bg1"/>
          </a:soli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dirty="0" smtClean="0"/>
              <a:t>B</a:t>
            </a:r>
            <a:endParaRPr kumimoji="1" lang="ja-JP" altLang="en-US" dirty="0"/>
          </a:p>
        </p:txBody>
      </p:sp>
      <p:cxnSp>
        <p:nvCxnSpPr>
          <p:cNvPr id="10" name="直線矢印コネクタ 9"/>
          <p:cNvCxnSpPr>
            <a:stCxn id="6" idx="1"/>
            <a:endCxn id="5" idx="3"/>
          </p:cNvCxnSpPr>
          <p:nvPr/>
        </p:nvCxnSpPr>
        <p:spPr>
          <a:xfrm flipH="1">
            <a:off x="2411760" y="3140968"/>
            <a:ext cx="7200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>
            <a:stCxn id="7" idx="1"/>
            <a:endCxn id="6" idx="3"/>
          </p:cNvCxnSpPr>
          <p:nvPr/>
        </p:nvCxnSpPr>
        <p:spPr>
          <a:xfrm flipH="1">
            <a:off x="3851920" y="3140968"/>
            <a:ext cx="7200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>
            <a:stCxn id="8" idx="1"/>
            <a:endCxn id="7" idx="3"/>
          </p:cNvCxnSpPr>
          <p:nvPr/>
        </p:nvCxnSpPr>
        <p:spPr>
          <a:xfrm flipH="1">
            <a:off x="5292080" y="3140968"/>
            <a:ext cx="7200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687276" y="2996952"/>
            <a:ext cx="752376" cy="318924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kumimoji="1" lang="en-US" altLang="ja-JP" sz="1600" dirty="0" smtClean="0"/>
              <a:t>TID = 0</a:t>
            </a:r>
            <a:endParaRPr kumimoji="1" lang="ja-JP" altLang="en-US" sz="1600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2015716" y="2672916"/>
            <a:ext cx="1476164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2699792" y="2374202"/>
            <a:ext cx="157663" cy="31892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1</a:t>
            </a:r>
            <a:endParaRPr lang="ja-JP" altLang="en-US" sz="1600" b="1" dirty="0" smtClean="0">
              <a:solidFill>
                <a:srgbClr val="FF0000"/>
              </a:solidFill>
            </a:endParaRPr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3491880" y="2672916"/>
            <a:ext cx="1476164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4211960" y="2379543"/>
            <a:ext cx="157663" cy="31892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1</a:t>
            </a:r>
            <a:endParaRPr lang="ja-JP" altLang="en-US" sz="1600" b="1" dirty="0" smtClean="0">
              <a:solidFill>
                <a:srgbClr val="FF0000"/>
              </a:solidFill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4968044" y="2672916"/>
            <a:ext cx="1476164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5652120" y="2379543"/>
            <a:ext cx="157663" cy="31892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</a:rPr>
              <a:t>1</a:t>
            </a:r>
            <a:endParaRPr lang="ja-JP" altLang="en-US" sz="1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31540" y="656692"/>
            <a:ext cx="8229600" cy="5614987"/>
          </a:xfrm>
        </p:spPr>
        <p:txBody>
          <a:bodyPr/>
          <a:lstStyle/>
          <a:p>
            <a:r>
              <a:rPr lang="en-US" altLang="ja-JP" dirty="0" smtClean="0"/>
              <a:t>Test A: SKIP_DEPTH = ( {</a:t>
            </a:r>
            <a:r>
              <a:rPr lang="en-US" altLang="ja-JP" dirty="0" err="1" smtClean="0"/>
              <a:t>picture_distance</a:t>
            </a:r>
            <a:r>
              <a:rPr lang="en-US" altLang="ja-JP" dirty="0" smtClean="0"/>
              <a:t>} &lt;= 2)? 2: 3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683567" y="1304764"/>
          <a:ext cx="7488833" cy="2194560"/>
        </p:xfrm>
        <a:graphic>
          <a:graphicData uri="http://schemas.openxmlformats.org/drawingml/2006/table">
            <a:tbl>
              <a:tblPr/>
              <a:tblGrid>
                <a:gridCol w="1769695"/>
                <a:gridCol w="1251736"/>
                <a:gridCol w="1230154"/>
                <a:gridCol w="1240945"/>
                <a:gridCol w="1003547"/>
                <a:gridCol w="992756"/>
              </a:tblGrid>
              <a:tr h="161925">
                <a:tc>
                  <a:txBody>
                    <a:bodyPr/>
                    <a:lstStyle/>
                    <a:p>
                      <a:endParaRPr lang="ja-JP" sz="1600" kern="100" dirty="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Random Access Main 10 (Parallel)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Y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EncT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DecT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A1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0.18%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A2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0.01%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86%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B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0.27%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C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-0.01%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0.05%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89%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102%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D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0.20%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-0.03%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87%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E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Overall (Ref)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-0.04%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-0.01%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98%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683567" y="3942928"/>
          <a:ext cx="7488833" cy="2194560"/>
        </p:xfrm>
        <a:graphic>
          <a:graphicData uri="http://schemas.openxmlformats.org/drawingml/2006/table">
            <a:tbl>
              <a:tblPr/>
              <a:tblGrid>
                <a:gridCol w="1769695"/>
                <a:gridCol w="1251736"/>
                <a:gridCol w="1230154"/>
                <a:gridCol w="1240945"/>
                <a:gridCol w="1003547"/>
                <a:gridCol w="992756"/>
              </a:tblGrid>
              <a:tr h="161925">
                <a:tc>
                  <a:txBody>
                    <a:bodyPr/>
                    <a:lstStyle/>
                    <a:p>
                      <a:endParaRPr lang="ja-JP" sz="1600" kern="100" dirty="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Low delay B Main10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Y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EncT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DecT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A1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A2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B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0.31%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96%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C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0.31%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0.22%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0.07%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88%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95%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D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-0.04%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0.26%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85%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98%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E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0.09%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1.07%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0.08%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76%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Overall (Ref)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0.25%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0.32%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0.10%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83%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98%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31540" y="656692"/>
            <a:ext cx="8229600" cy="5614987"/>
          </a:xfrm>
        </p:spPr>
        <p:txBody>
          <a:bodyPr/>
          <a:lstStyle/>
          <a:p>
            <a:r>
              <a:rPr lang="en-US" altLang="ja-JP" dirty="0" smtClean="0"/>
              <a:t>Test B: SKIP_DEPTH = ( {</a:t>
            </a:r>
            <a:r>
              <a:rPr lang="en-US" altLang="ja-JP" dirty="0" err="1" smtClean="0"/>
              <a:t>picture_distance</a:t>
            </a:r>
            <a:r>
              <a:rPr lang="en-US" altLang="ja-JP" dirty="0" smtClean="0"/>
              <a:t>} &lt;= 1)? 2: 3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/>
        </p:nvGraphicFramePr>
        <p:xfrm>
          <a:off x="683567" y="1304764"/>
          <a:ext cx="7488833" cy="2261235"/>
        </p:xfrm>
        <a:graphic>
          <a:graphicData uri="http://schemas.openxmlformats.org/drawingml/2006/table">
            <a:tbl>
              <a:tblPr/>
              <a:tblGrid>
                <a:gridCol w="1769695"/>
                <a:gridCol w="1251736"/>
                <a:gridCol w="1230154"/>
                <a:gridCol w="1240945"/>
                <a:gridCol w="1003547"/>
                <a:gridCol w="992756"/>
              </a:tblGrid>
              <a:tr h="161925">
                <a:tc>
                  <a:txBody>
                    <a:bodyPr/>
                    <a:lstStyle/>
                    <a:p>
                      <a:endParaRPr lang="ja-JP" sz="1600" kern="100" dirty="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Random Access Main 10 (Parallel)</a:t>
                      </a:r>
                      <a:endParaRPr lang="ja-JP" sz="16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600" kern="100">
                        <a:latin typeface="Calibri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Y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EncT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DecT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A1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A2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B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C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D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Class E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600" b="1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Overall (Ref)</a:t>
                      </a:r>
                      <a:endParaRPr lang="ja-JP" sz="16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lang="en-US" altLang="ja-JP" dirty="0" smtClean="0"/>
              <a:t>The proposed method is to change the threshold for early CU determination depending on the picture distance.</a:t>
            </a:r>
          </a:p>
          <a:p>
            <a:r>
              <a:rPr lang="en-US" altLang="ja-JP" dirty="0" smtClean="0"/>
              <a:t>The experimental results</a:t>
            </a:r>
            <a:r>
              <a:rPr lang="en-CA" altLang="ja-JP" dirty="0" smtClean="0"/>
              <a:t> </a:t>
            </a:r>
            <a:r>
              <a:rPr lang="en-US" altLang="ja-JP" dirty="0" smtClean="0"/>
              <a:t>show better encoding time / performance balance than constant </a:t>
            </a:r>
            <a:r>
              <a:rPr lang="en-CA" altLang="ja-JP" dirty="0" smtClean="0"/>
              <a:t>SKIP_DEPTH </a:t>
            </a:r>
            <a:r>
              <a:rPr lang="en-US" altLang="ja-JP" dirty="0" smtClean="0"/>
              <a:t>setting.</a:t>
            </a:r>
          </a:p>
          <a:p>
            <a:r>
              <a:rPr kumimoji="1" lang="en-US" altLang="ja-JP" dirty="0" smtClean="0"/>
              <a:t>We </a:t>
            </a:r>
            <a:r>
              <a:rPr lang="en-US" altLang="ja-JP" dirty="0" smtClean="0"/>
              <a:t>suggest this proposal to be included in the next version of the JEM.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</a:t>
            </a:r>
            <a:r>
              <a:rPr kumimoji="1" lang="en-US" altLang="ja-JP" dirty="0" smtClean="0"/>
              <a:t>ettings of SKIP_DEPTH</a:t>
            </a:r>
            <a:endParaRPr kumimoji="1"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935596" y="1340768"/>
          <a:ext cx="7236804" cy="2283460"/>
        </p:xfrm>
        <a:graphic>
          <a:graphicData uri="http://schemas.openxmlformats.org/drawingml/2006/table">
            <a:tbl>
              <a:tblPr/>
              <a:tblGrid>
                <a:gridCol w="2464855"/>
                <a:gridCol w="1589202"/>
                <a:gridCol w="1593545"/>
                <a:gridCol w="1589202"/>
              </a:tblGrid>
              <a:tr h="29643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latin typeface="Calibri"/>
                          <a:ea typeface="ＭＳ 明朝"/>
                          <a:cs typeface="Times New Roman"/>
                        </a:rPr>
                        <a:t>distance </a:t>
                      </a:r>
                      <a:endParaRPr lang="ja-JP" sz="2400" dirty="0">
                        <a:latin typeface="Times New Roman"/>
                        <a:ea typeface="ＭＳ 明朝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latin typeface="Calibri"/>
                          <a:ea typeface="ＭＳ 明朝"/>
                          <a:cs typeface="Times New Roman"/>
                        </a:rPr>
                        <a:t>between pictures</a:t>
                      </a:r>
                      <a:endParaRPr lang="ja-JP" sz="24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b="1">
                          <a:latin typeface="Calibri"/>
                          <a:ea typeface="ＭＳ 明朝"/>
                          <a:cs typeface="Times New Roman"/>
                        </a:rPr>
                        <a:t>SKIP_DEPTH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5363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latin typeface="Calibri"/>
                          <a:ea typeface="ＭＳ 明朝"/>
                          <a:cs typeface="Times New Roman"/>
                        </a:rPr>
                        <a:t>D0053 Set1</a:t>
                      </a:r>
                      <a:endParaRPr lang="ja-JP" sz="24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TestA 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TestB 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4 &gt;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3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3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3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3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3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3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4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1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400" dirty="0">
                          <a:latin typeface="Calibri"/>
                          <a:ea typeface="ＭＳ 明朝"/>
                          <a:cs typeface="Times New Roman"/>
                        </a:rPr>
                        <a:t>2</a:t>
                      </a:r>
                      <a:endParaRPr lang="ja-JP" sz="24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1" lang="en-CA" altLang="ja-JP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Table 2. </a:t>
            </a:r>
            <a:r>
              <a:rPr kumimoji="1" lang="en-US" altLang="ja-JP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SKIP_DEPTH </a:t>
            </a:r>
            <a:r>
              <a:rPr kumimoji="1" lang="en-CA" altLang="ja-JP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settings</a:t>
            </a:r>
            <a:endParaRPr kumimoji="1" lang="en-CA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1" lang="en-CA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5">
      <a:majorFont>
        <a:latin typeface="Tahoma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z="12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9389</TotalTime>
  <Words>576</Words>
  <Application>Microsoft Office PowerPoint</Application>
  <PresentationFormat>画面に合わせる (4:3)</PresentationFormat>
  <Paragraphs>246</Paragraphs>
  <Slides>9</Slides>
  <Notes>0</Notes>
  <HiddenSlides>1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符号化グループ</vt:lpstr>
      <vt:lpstr>AHG5: Improved fast encoding setting (JVET-E0023)</vt:lpstr>
      <vt:lpstr>Introduction</vt:lpstr>
      <vt:lpstr>Proposed method</vt:lpstr>
      <vt:lpstr>Proposed method</vt:lpstr>
      <vt:lpstr>Performance</vt:lpstr>
      <vt:lpstr>Performance</vt:lpstr>
      <vt:lpstr>Conclusion</vt:lpstr>
      <vt:lpstr>スライド 8</vt:lpstr>
      <vt:lpstr>Settings of SKIP_DEPTH</vt:lpstr>
    </vt:vector>
  </TitlesOfParts>
  <Company>SHARP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yasugi</cp:lastModifiedBy>
  <cp:revision>3614</cp:revision>
  <dcterms:created xsi:type="dcterms:W3CDTF">2011-03-24T05:19:20Z</dcterms:created>
  <dcterms:modified xsi:type="dcterms:W3CDTF">2017-01-15T13:59:39Z</dcterms:modified>
</cp:coreProperties>
</file>