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731" r:id="rId2"/>
    <p:sldId id="763" r:id="rId3"/>
    <p:sldId id="794" r:id="rId4"/>
    <p:sldId id="800" r:id="rId5"/>
    <p:sldId id="796" r:id="rId6"/>
    <p:sldId id="797" r:id="rId7"/>
    <p:sldId id="783" r:id="rId8"/>
    <p:sldId id="799" r:id="rId9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FFCC"/>
    <a:srgbClr val="CCECFF"/>
    <a:srgbClr val="CCFFFF"/>
    <a:srgbClr val="CCFFCC"/>
    <a:srgbClr val="FFCCFF"/>
    <a:srgbClr val="663300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99" autoAdjust="0"/>
    <p:restoredTop sz="76975" autoAdjust="0"/>
  </p:normalViewPr>
  <p:slideViewPr>
    <p:cSldViewPr>
      <p:cViewPr>
        <p:scale>
          <a:sx n="100" d="100"/>
          <a:sy n="100" d="100"/>
        </p:scale>
        <p:origin x="-348" y="-378"/>
      </p:cViewPr>
      <p:guideLst>
        <p:guide orient="horz" pos="1627"/>
        <p:guide pos="2880"/>
      </p:guideLst>
    </p:cSldViewPr>
  </p:slideViewPr>
  <p:outlineViewPr>
    <p:cViewPr>
      <p:scale>
        <a:sx n="33" d="100"/>
        <a:sy n="33" d="100"/>
      </p:scale>
      <p:origin x="0" y="33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1908" y="-72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fld id="{5963A7D5-91CD-4243-B490-BD9DCC669F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0758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375" y="4376738"/>
            <a:ext cx="6259513" cy="44196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fld id="{CAAD19B5-DAD0-4B14-A98A-EC22E0CD79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5439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CCDE87A-4A3C-42F9-B816-36B7449FB1BA}" type="slidenum">
              <a:rPr lang="en-US" smtClean="0">
                <a:cs typeface="Arial" charset="0"/>
              </a:rPr>
              <a:pPr/>
              <a:t>1</a:t>
            </a:fld>
            <a:endParaRPr lang="en-US" smtClean="0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10375" y="0"/>
            <a:ext cx="2233613" cy="46053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75" y="0"/>
            <a:ext cx="6553200" cy="46053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SLA Logo Vertical110728 copy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4589463"/>
            <a:ext cx="182880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0" y="771525"/>
            <a:ext cx="4000500" cy="3833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771525"/>
            <a:ext cx="4000500" cy="3833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3" descr="SLATITLEPAGE.jpg copy.png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4916488"/>
            <a:ext cx="9144000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/>
        </p:nvSpPr>
        <p:spPr bwMode="auto">
          <a:xfrm>
            <a:off x="0" y="0"/>
            <a:ext cx="9144000" cy="609600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defTabSz="871538">
              <a:defRPr/>
            </a:pPr>
            <a:endParaRPr lang="en-US">
              <a:latin typeface="Calibri" pitchFamily="34" charset="0"/>
            </a:endParaRPr>
          </a:p>
        </p:txBody>
      </p:sp>
      <p:sp>
        <p:nvSpPr>
          <p:cNvPr id="819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5" y="0"/>
            <a:ext cx="89392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title</a:t>
            </a:r>
          </a:p>
        </p:txBody>
      </p:sp>
      <p:sp>
        <p:nvSpPr>
          <p:cNvPr id="8197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1500" y="771525"/>
            <a:ext cx="8153400" cy="383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8198" name="Picture 10" descr="SLA Logo Horizontal 110728 copy.png"/>
          <p:cNvPicPr>
            <a:picLocks noChangeAspect="1"/>
          </p:cNvPicPr>
          <p:nvPr/>
        </p:nvPicPr>
        <p:blipFill>
          <a:blip r:embed="rId15" cstate="print"/>
          <a:srcRect l="3014"/>
          <a:stretch>
            <a:fillRect/>
          </a:stretch>
        </p:blipFill>
        <p:spPr bwMode="auto">
          <a:xfrm>
            <a:off x="69850" y="4948238"/>
            <a:ext cx="2290763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Footer Placeholder 3"/>
          <p:cNvSpPr txBox="1">
            <a:spLocks/>
          </p:cNvSpPr>
          <p:nvPr/>
        </p:nvSpPr>
        <p:spPr>
          <a:xfrm>
            <a:off x="4038600" y="4929188"/>
            <a:ext cx="5105400" cy="215900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F3FDD789-E8EB-4518-B578-DC39178D8F9D}" type="slidenum">
              <a:rPr lang="en-US" sz="700" kern="0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sz="700" kern="0" dirty="0" smtClean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81" r:id="rId12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2pPr>
      <a:lvl3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3pPr>
      <a:lvl4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4pPr>
      <a:lvl5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5pPr>
      <a:lvl6pPr marL="457200" algn="ctr" defTabSz="871538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6pPr>
      <a:lvl7pPr marL="914400" algn="ctr" defTabSz="871538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7pPr>
      <a:lvl8pPr marL="1371600" algn="ctr" defTabSz="871538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8pPr>
      <a:lvl9pPr marL="1828800" algn="ctr" defTabSz="871538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cs typeface="Arial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+mn-lt"/>
          <a:cs typeface="+mn-cs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+mn-lt"/>
          <a:cs typeface="+mn-cs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>
          <a:solidFill>
            <a:schemeClr val="tx1"/>
          </a:solidFill>
          <a:latin typeface="+mn-lt"/>
          <a:cs typeface="+mn-cs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>
          <a:solidFill>
            <a:schemeClr val="tx1"/>
          </a:solidFill>
          <a:latin typeface="+mn-lt"/>
          <a:cs typeface="+mn-cs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>
          <a:solidFill>
            <a:schemeClr val="tx1"/>
          </a:solidFill>
          <a:latin typeface="+mn-lt"/>
          <a:cs typeface="+mn-cs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>
          <a:solidFill>
            <a:schemeClr val="tx1"/>
          </a:solidFill>
          <a:latin typeface="+mn-lt"/>
          <a:cs typeface="+mn-cs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ctrTitle"/>
          </p:nvPr>
        </p:nvSpPr>
        <p:spPr>
          <a:xfrm>
            <a:off x="914400" y="742950"/>
            <a:ext cx="7467600" cy="1103313"/>
          </a:xfrm>
        </p:spPr>
        <p:txBody>
          <a:bodyPr/>
          <a:lstStyle/>
          <a:p>
            <a:pPr marL="325438" indent="-325438">
              <a:spcBef>
                <a:spcPct val="20000"/>
              </a:spcBef>
            </a:pPr>
            <a:r>
              <a:rPr lang="en-CA" sz="4000" dirty="0" smtClean="0">
                <a:cs typeface="Arial" charset="0"/>
              </a:rPr>
              <a:t/>
            </a:r>
            <a:br>
              <a:rPr lang="en-CA" sz="4000" dirty="0" smtClean="0">
                <a:cs typeface="Arial" charset="0"/>
              </a:rPr>
            </a:br>
            <a:r>
              <a:rPr lang="en-CA" sz="4000" dirty="0" smtClean="0">
                <a:cs typeface="Arial" charset="0"/>
              </a:rPr>
              <a:t>JVET-D0151: </a:t>
            </a:r>
            <a:r>
              <a:rPr lang="en-CA" sz="4000" dirty="0"/>
              <a:t>On Affine Motion Vectors</a:t>
            </a:r>
            <a:endParaRPr altLang="ko-KR" sz="4000" dirty="0" smtClean="0">
              <a:ea typeface="굴림" pitchFamily="34" charset="-127"/>
            </a:endParaRPr>
          </a:p>
        </p:txBody>
      </p:sp>
      <p:sp>
        <p:nvSpPr>
          <p:cNvPr id="23554" name="TextBox 2"/>
          <p:cNvSpPr txBox="1">
            <a:spLocks noChangeArrowheads="1"/>
          </p:cNvSpPr>
          <p:nvPr/>
        </p:nvSpPr>
        <p:spPr bwMode="auto">
          <a:xfrm>
            <a:off x="2057400" y="3562350"/>
            <a:ext cx="5334000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smtClean="0"/>
              <a:t>Jie Zhao, </a:t>
            </a:r>
            <a:r>
              <a:rPr lang="en-US" dirty="0"/>
              <a:t>Seung-Hwan Kim and Andrew </a:t>
            </a:r>
            <a:r>
              <a:rPr lang="en-US" dirty="0" smtClean="0"/>
              <a:t>Segall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5"/>
          <p:cNvSpPr txBox="1">
            <a:spLocks/>
          </p:cNvSpPr>
          <p:nvPr/>
        </p:nvSpPr>
        <p:spPr bwMode="auto">
          <a:xfrm>
            <a:off x="104775" y="0"/>
            <a:ext cx="89392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123" tIns="43561" rIns="87123" bIns="43561" anchor="ctr"/>
          <a:lstStyle/>
          <a:p>
            <a:pPr algn="ctr" defTabSz="871538" eaLnBrk="0" hangingPunct="0"/>
            <a:r>
              <a:rPr lang="en-US" sz="3600" b="1" dirty="0">
                <a:solidFill>
                  <a:schemeClr val="bg1"/>
                </a:solidFill>
                <a:latin typeface="Calibri" pitchFamily="34" charset="0"/>
              </a:rPr>
              <a:t>Overview</a:t>
            </a:r>
          </a:p>
        </p:txBody>
      </p:sp>
      <p:sp>
        <p:nvSpPr>
          <p:cNvPr id="63490" name="Content Placeholder 6"/>
          <p:cNvSpPr>
            <a:spLocks/>
          </p:cNvSpPr>
          <p:nvPr/>
        </p:nvSpPr>
        <p:spPr bwMode="auto">
          <a:xfrm>
            <a:off x="609600" y="819150"/>
            <a:ext cx="81534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123" tIns="43561" rIns="87123" bIns="43561"/>
          <a:lstStyle/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US" sz="2000" dirty="0" smtClean="0"/>
              <a:t>The affine motion compensation implementation in JEM 3.0 performs sub-CU motion compensation on variable block sizes</a:t>
            </a:r>
            <a:r>
              <a:rPr lang="en-CA" sz="2000" dirty="0" smtClean="0"/>
              <a:t>.  This has the benefit of reducing complexity for </a:t>
            </a:r>
            <a:r>
              <a:rPr lang="en-US" sz="2000" dirty="0"/>
              <a:t>for some implementations</a:t>
            </a:r>
            <a:r>
              <a:rPr lang="en-CA" sz="2000" dirty="0" smtClean="0"/>
              <a:t>.</a:t>
            </a:r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endParaRPr lang="en-CA" sz="2000" dirty="0" smtClean="0"/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CA" sz="2000" dirty="0" smtClean="0"/>
              <a:t>After MC, OBMC is performed at a fixed (4x4) sub-CU granularity.</a:t>
            </a:r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endParaRPr lang="en-CA" sz="2000" dirty="0" smtClean="0"/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US" sz="2000" dirty="0" smtClean="0"/>
              <a:t>Proposes a harmonization on MV derivation between affine motion compensation and OBMC.</a:t>
            </a:r>
            <a:endParaRPr lang="en-CA" sz="2000" dirty="0"/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endParaRPr lang="en-GB" altLang="ja-JP" sz="2400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Affine MC and OBMC in JEM 3.0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771525"/>
            <a:ext cx="4648200" cy="3947815"/>
          </a:xfrm>
        </p:spPr>
        <p:txBody>
          <a:bodyPr/>
          <a:lstStyle/>
          <a:p>
            <a:pPr marL="342900" lvl="0" indent="-342900" fontAlgn="auto" hangingPunct="1">
              <a:buClr>
                <a:schemeClr val="tx1"/>
              </a:buClr>
              <a:buSzPct val="100000"/>
              <a:buNone/>
            </a:pPr>
            <a:r>
              <a:rPr lang="en-US" sz="1800" dirty="0" smtClean="0"/>
              <a:t>1) Storing MVF for 4x4 sub-block:</a:t>
            </a:r>
          </a:p>
          <a:p>
            <a:pPr marL="342900" lvl="0" indent="-342900" fontAlgn="auto" hangingPunct="1">
              <a:buClr>
                <a:schemeClr val="tx1"/>
              </a:buClr>
              <a:buSzPct val="100000"/>
              <a:buNone/>
            </a:pPr>
            <a:r>
              <a:rPr lang="en-US" sz="1800" dirty="0" smtClean="0"/>
              <a:t>       - Motion vector for </a:t>
            </a:r>
            <a:r>
              <a:rPr lang="en-US" sz="1800" dirty="0"/>
              <a:t>each 4x4 </a:t>
            </a:r>
            <a:r>
              <a:rPr lang="en-US" sz="1800" dirty="0" smtClean="0"/>
              <a:t>sub-block is calculated and </a:t>
            </a:r>
            <a:r>
              <a:rPr lang="en-US" sz="1800" dirty="0"/>
              <a:t>stored. </a:t>
            </a:r>
            <a:r>
              <a:rPr lang="en-US" sz="1800" dirty="0" smtClean="0"/>
              <a:t> </a:t>
            </a:r>
            <a:r>
              <a:rPr lang="en-US" sz="1600" dirty="0" smtClean="0"/>
              <a:t>(Used for OBMC later)</a:t>
            </a:r>
            <a:endParaRPr lang="en-US" sz="1800" dirty="0" smtClean="0"/>
          </a:p>
          <a:p>
            <a:pPr marL="342900" lvl="0" indent="-342900" fontAlgn="auto" hangingPunct="1">
              <a:buClr>
                <a:schemeClr val="tx1"/>
              </a:buClr>
              <a:buSzPct val="100000"/>
              <a:buNone/>
            </a:pPr>
            <a:r>
              <a:rPr lang="en-US" sz="1800" dirty="0" smtClean="0"/>
              <a:t>2) Motion Compensation:</a:t>
            </a:r>
          </a:p>
          <a:p>
            <a:pPr marL="342900" lvl="0" indent="-342900" fontAlgn="auto" hangingPunct="1">
              <a:buClr>
                <a:schemeClr val="tx1"/>
              </a:buClr>
              <a:buSzPct val="100000"/>
              <a:buNone/>
            </a:pPr>
            <a:r>
              <a:rPr lang="en-US" sz="1800" dirty="0" smtClean="0"/>
              <a:t>       - Determination of sub-block size for   </a:t>
            </a:r>
          </a:p>
          <a:p>
            <a:pPr marL="342900" lvl="0" indent="-342900" fontAlgn="auto" hangingPunct="1">
              <a:buClr>
                <a:schemeClr val="tx1"/>
              </a:buClr>
              <a:buSzPct val="100000"/>
              <a:buNone/>
            </a:pPr>
            <a:r>
              <a:rPr lang="en-US" sz="1800" dirty="0" smtClean="0"/>
              <a:t>          motion compensation (MC sub-block)</a:t>
            </a:r>
          </a:p>
          <a:p>
            <a:pPr marL="342900" lvl="0" indent="-342900" fontAlgn="auto" hangingPunct="1">
              <a:buClr>
                <a:schemeClr val="tx1"/>
              </a:buClr>
              <a:buSzPct val="100000"/>
              <a:buNone/>
            </a:pPr>
            <a:r>
              <a:rPr lang="en-US" sz="1800" dirty="0" smtClean="0"/>
              <a:t>       - Calculation of motion vector for MC at the</a:t>
            </a:r>
          </a:p>
          <a:p>
            <a:pPr marL="342900" lvl="0" indent="-342900" fontAlgn="auto" hangingPunct="1">
              <a:buClr>
                <a:schemeClr val="tx1"/>
              </a:buClr>
              <a:buSzPct val="100000"/>
              <a:buNone/>
            </a:pPr>
            <a:r>
              <a:rPr lang="en-US" sz="1800" dirty="0" smtClean="0"/>
              <a:t>          center position of each MC sub-block.</a:t>
            </a:r>
          </a:p>
          <a:p>
            <a:pPr marL="342900" lvl="0" indent="-342900" fontAlgn="auto" hangingPunct="1">
              <a:buClr>
                <a:schemeClr val="tx1"/>
              </a:buClr>
              <a:buSzPct val="100000"/>
              <a:buNone/>
            </a:pPr>
            <a:r>
              <a:rPr lang="en-US" sz="1800" dirty="0" smtClean="0"/>
              <a:t>       - Motion </a:t>
            </a:r>
            <a:r>
              <a:rPr lang="en-US" sz="1800" dirty="0"/>
              <a:t>compensation is performed</a:t>
            </a:r>
            <a:r>
              <a:rPr lang="en-US" sz="1800" dirty="0" smtClean="0"/>
              <a:t>. </a:t>
            </a:r>
          </a:p>
          <a:p>
            <a:pPr marL="342900" lvl="0" indent="-342900" fontAlgn="auto" hangingPunct="1">
              <a:buClr>
                <a:schemeClr val="tx1"/>
              </a:buClr>
              <a:buSzPct val="100000"/>
              <a:buNone/>
            </a:pPr>
            <a:r>
              <a:rPr lang="en-US" sz="1600" dirty="0" smtClean="0"/>
              <a:t>* Note that MC sub block may not always be 4x4. For large CU with small control MV difference, large MC sub-block is used</a:t>
            </a:r>
            <a:r>
              <a:rPr lang="en-US" sz="1600" smtClean="0"/>
              <a:t>. 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5562600" y="4411563"/>
            <a:ext cx="3209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Work flow of Affine in JEM3.0 decoder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971550"/>
            <a:ext cx="4160181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056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5"/>
          <p:cNvSpPr txBox="1">
            <a:spLocks/>
          </p:cNvSpPr>
          <p:nvPr/>
        </p:nvSpPr>
        <p:spPr bwMode="auto">
          <a:xfrm>
            <a:off x="104775" y="0"/>
            <a:ext cx="89392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123" tIns="43561" rIns="87123" bIns="43561" anchor="ctr"/>
          <a:lstStyle/>
          <a:p>
            <a:pPr algn="ctr" defTabSz="871538" eaLnBrk="0" hangingPunct="0"/>
            <a:r>
              <a:rPr lang="en-US" sz="3600" b="1" dirty="0" smtClean="0">
                <a:solidFill>
                  <a:schemeClr val="bg1"/>
                </a:solidFill>
                <a:latin typeface="Calibri" pitchFamily="34" charset="0"/>
              </a:rPr>
              <a:t>Problem formulation</a:t>
            </a:r>
            <a:endParaRPr lang="en-US" sz="3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3490" name="Content Placeholder 6"/>
          <p:cNvSpPr>
            <a:spLocks/>
          </p:cNvSpPr>
          <p:nvPr/>
        </p:nvSpPr>
        <p:spPr bwMode="auto">
          <a:xfrm>
            <a:off x="609600" y="819150"/>
            <a:ext cx="81534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123" tIns="43561" rIns="87123" bIns="43561"/>
          <a:lstStyle/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US" sz="2000" dirty="0" smtClean="0"/>
              <a:t>Current JEM 3.0 requires 4x4 sub-CU motion vectors to be re-calculated for OBMC </a:t>
            </a:r>
          </a:p>
          <a:p>
            <a:pPr marL="1239838" lvl="2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US" sz="1800" dirty="0" smtClean="0"/>
              <a:t>MVF is calculated at 4x4 sub-block level for OBMC</a:t>
            </a:r>
          </a:p>
          <a:p>
            <a:pPr marL="1239838" lvl="2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US" sz="1800" dirty="0"/>
              <a:t>MVF is </a:t>
            </a:r>
            <a:r>
              <a:rPr lang="en-US" sz="1800" dirty="0" smtClean="0"/>
              <a:t>re-calculated </a:t>
            </a:r>
            <a:r>
              <a:rPr lang="en-US" sz="1800" dirty="0"/>
              <a:t>for MC sub-block</a:t>
            </a:r>
          </a:p>
          <a:p>
            <a:pPr marL="1239838" lvl="2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endParaRPr lang="en-US" sz="1800" dirty="0" smtClean="0"/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US" sz="2000" dirty="0" smtClean="0"/>
              <a:t>Motion compensation logic doesn’t allow for sharing MVs for MC with other sub-CU modes such as OBMC</a:t>
            </a:r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endParaRPr lang="en-US" sz="2000" dirty="0" smtClean="0"/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US" sz="2000" dirty="0" smtClean="0"/>
              <a:t>Proposes a harmonization between affine motion compensation and OBMC.</a:t>
            </a:r>
            <a:endParaRPr lang="en-CA" sz="2000" dirty="0"/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endParaRPr lang="en-GB" altLang="ja-JP" sz="2400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5"/>
          <p:cNvSpPr txBox="1">
            <a:spLocks/>
          </p:cNvSpPr>
          <p:nvPr/>
        </p:nvSpPr>
        <p:spPr bwMode="auto">
          <a:xfrm>
            <a:off x="104775" y="0"/>
            <a:ext cx="89392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123" tIns="43561" rIns="87123" bIns="43561" anchor="ctr"/>
          <a:lstStyle/>
          <a:p>
            <a:pPr algn="ctr" defTabSz="871538" eaLnBrk="0" hangingPunct="0"/>
            <a:r>
              <a:rPr lang="en-US" sz="3600" b="1" dirty="0" smtClean="0">
                <a:solidFill>
                  <a:schemeClr val="bg1"/>
                </a:solidFill>
                <a:latin typeface="Calibri" pitchFamily="34" charset="0"/>
              </a:rPr>
              <a:t>Proposed</a:t>
            </a:r>
            <a:endParaRPr lang="en-US" sz="3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3490" name="Content Placeholder 6"/>
          <p:cNvSpPr>
            <a:spLocks/>
          </p:cNvSpPr>
          <p:nvPr/>
        </p:nvSpPr>
        <p:spPr bwMode="auto">
          <a:xfrm>
            <a:off x="609600" y="819150"/>
            <a:ext cx="54102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123" tIns="43561" rIns="87123" bIns="43561"/>
          <a:lstStyle/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US" sz="1800" dirty="0" smtClean="0"/>
              <a:t>harmonization between affine motion compensation and OBMC:</a:t>
            </a:r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endParaRPr lang="en-US" sz="900" dirty="0" smtClean="0"/>
          </a:p>
          <a:p>
            <a:pPr marL="782638" lvl="1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US" sz="1800" dirty="0" smtClean="0"/>
              <a:t>Set </a:t>
            </a:r>
            <a:r>
              <a:rPr lang="en-US" sz="1800" dirty="0"/>
              <a:t>the </a:t>
            </a:r>
            <a:r>
              <a:rPr lang="en-US" sz="1800" dirty="0" smtClean="0"/>
              <a:t>sub-block </a:t>
            </a:r>
            <a:r>
              <a:rPr lang="en-US" sz="1800" dirty="0"/>
              <a:t>motion vectors equal to the output of the variable block size motion vector calculation.  </a:t>
            </a:r>
            <a:endParaRPr lang="en-US" sz="1800" dirty="0" smtClean="0"/>
          </a:p>
          <a:p>
            <a:pPr marL="1239838" lvl="2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US" sz="1600" dirty="0" smtClean="0"/>
              <a:t>Replicating </a:t>
            </a:r>
            <a:r>
              <a:rPr lang="en-US" sz="1600" dirty="0"/>
              <a:t>the motion </a:t>
            </a:r>
            <a:r>
              <a:rPr lang="en-US" sz="1600" dirty="0" smtClean="0"/>
              <a:t>vectors for MC </a:t>
            </a:r>
            <a:r>
              <a:rPr lang="en-US" sz="1600" dirty="0"/>
              <a:t>to all 4x4 </a:t>
            </a:r>
            <a:r>
              <a:rPr lang="en-US" sz="1600" dirty="0" smtClean="0"/>
              <a:t>sub-blocks within the given MC block. </a:t>
            </a:r>
          </a:p>
          <a:p>
            <a:pPr marL="782638" lvl="1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endParaRPr lang="en-US" sz="1800" dirty="0"/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US" sz="1800" dirty="0" smtClean="0"/>
              <a:t>MC is performed in variable sized block</a:t>
            </a:r>
          </a:p>
          <a:p>
            <a:pPr marL="782638" lvl="1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r>
              <a:rPr lang="en-US" sz="1800" dirty="0" smtClean="0"/>
              <a:t>Kept the benefit in the use of a variable block size for MC</a:t>
            </a:r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defRPr/>
            </a:pPr>
            <a:endParaRPr lang="en-US" sz="1800" dirty="0" smtClean="0"/>
          </a:p>
          <a:p>
            <a:pPr marL="325438" indent="-325438" defTabSz="871538" eaLnBrk="0" hangingPunct="0"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  <a:defRPr/>
            </a:pPr>
            <a:endParaRPr lang="en-GB" altLang="ja-JP" sz="1800" dirty="0" smtClean="0">
              <a:ea typeface="ＭＳ Ｐゴシック" pitchFamily="34" charset="-128"/>
            </a:endParaRPr>
          </a:p>
        </p:txBody>
      </p:sp>
      <p:pic>
        <p:nvPicPr>
          <p:cNvPr id="5" name="Picture 4" descr="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48400" y="1123950"/>
            <a:ext cx="2273043" cy="34861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753225" y="895350"/>
            <a:ext cx="13716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/>
              <a:t>Affine control MVFs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343773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Experimental Results</a:t>
            </a:r>
            <a:endParaRPr lang="en-US" sz="3600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33400" y="747245"/>
            <a:ext cx="7239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0"/>
            <a:r>
              <a:rPr lang="en-US" altLang="zh-CN" sz="1800" dirty="0"/>
              <a:t>Implemented </a:t>
            </a:r>
            <a:r>
              <a:rPr lang="en-US" altLang="zh-CN" sz="1800" dirty="0" smtClean="0"/>
              <a:t>proposed </a:t>
            </a:r>
            <a:r>
              <a:rPr lang="en-US" altLang="zh-CN" sz="1800" dirty="0"/>
              <a:t>into JEM3.0. </a:t>
            </a:r>
            <a:r>
              <a:rPr lang="en-US" sz="1800" dirty="0"/>
              <a:t>As shown in the result, the </a:t>
            </a:r>
            <a:r>
              <a:rPr lang="en-US" sz="1800" dirty="0" smtClean="0"/>
              <a:t>proposed has negligible impact on coding performance.</a:t>
            </a:r>
            <a:r>
              <a:rPr lang="en-US" altLang="zh-CN" sz="1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endParaRPr lang="en-US" altLang="zh-CN" sz="1800" b="1" dirty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809750"/>
            <a:ext cx="7432160" cy="2347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8876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Experimental Results</a:t>
            </a:r>
            <a:endParaRPr lang="en-US" sz="3600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57200" y="1063843"/>
            <a:ext cx="38862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0"/>
            <a:r>
              <a:rPr kumimoji="0" lang="en-CA" altLang="zh-CN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LD-B </a:t>
            </a:r>
            <a:r>
              <a:rPr kumimoji="0" lang="en-CA" altLang="zh-CN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result </a:t>
            </a:r>
            <a:r>
              <a:rPr lang="en-CA" sz="12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vs</a:t>
            </a:r>
            <a:r>
              <a:rPr lang="en-CA" sz="1200" b="1" dirty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. </a:t>
            </a:r>
            <a:r>
              <a:rPr lang="en-CA" sz="12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JEM3.0 anchor </a:t>
            </a:r>
            <a:endParaRPr lang="en-US" altLang="zh-CN" sz="1200" b="1" dirty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4724400" y="1063843"/>
            <a:ext cx="40386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0"/>
            <a:r>
              <a:rPr kumimoji="0" lang="en-CA" altLang="zh-CN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LD-P </a:t>
            </a:r>
            <a:r>
              <a:rPr kumimoji="0" lang="en-CA" altLang="zh-CN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result vs. JEM3.0 anchor</a:t>
            </a:r>
            <a:endParaRPr lang="en-US" altLang="zh-CN" sz="1200" b="1" dirty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4267198"/>
            <a:ext cx="78398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Note: </a:t>
            </a:r>
            <a:r>
              <a:rPr lang="en-CA" sz="1600" dirty="0"/>
              <a:t>coding time of our cluster are not </a:t>
            </a:r>
            <a:r>
              <a:rPr lang="en-CA" sz="1600" dirty="0" smtClean="0"/>
              <a:t>reliable.</a:t>
            </a:r>
            <a:endParaRPr lang="en-US" sz="16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8087" y="1504949"/>
            <a:ext cx="6105525" cy="2309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0" y="1504949"/>
            <a:ext cx="5986463" cy="2309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335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5"/>
          <p:cNvSpPr txBox="1">
            <a:spLocks/>
          </p:cNvSpPr>
          <p:nvPr/>
        </p:nvSpPr>
        <p:spPr bwMode="auto">
          <a:xfrm>
            <a:off x="104775" y="0"/>
            <a:ext cx="89392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123" tIns="43561" rIns="87123" bIns="43561" anchor="ctr"/>
          <a:lstStyle/>
          <a:p>
            <a:pPr algn="ctr" defTabSz="871538" eaLnBrk="0" hangingPunct="0"/>
            <a:r>
              <a:rPr lang="en-US" sz="3600" b="1" dirty="0" smtClean="0">
                <a:solidFill>
                  <a:schemeClr val="bg1"/>
                </a:solidFill>
                <a:latin typeface="Calibri" pitchFamily="34" charset="0"/>
              </a:rPr>
              <a:t>Conclusion</a:t>
            </a:r>
            <a:endParaRPr lang="en-US" sz="3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3490" name="Content Placeholder 6"/>
          <p:cNvSpPr>
            <a:spLocks/>
          </p:cNvSpPr>
          <p:nvPr/>
        </p:nvSpPr>
        <p:spPr bwMode="auto">
          <a:xfrm>
            <a:off x="609600" y="819150"/>
            <a:ext cx="81534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123" tIns="43561" rIns="87123" bIns="43561"/>
          <a:lstStyle/>
          <a:p>
            <a:pPr marL="457200" indent="-457200" defTabSz="871538" eaLnBrk="0" hangingPunct="0">
              <a:spcBef>
                <a:spcPct val="20000"/>
              </a:spcBef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CA" sz="2000" dirty="0" smtClean="0"/>
              <a:t>Proposed a </a:t>
            </a:r>
            <a:r>
              <a:rPr lang="en-CA" sz="2000" dirty="0"/>
              <a:t>method </a:t>
            </a:r>
            <a:r>
              <a:rPr lang="en-CA" sz="2000" dirty="0" smtClean="0"/>
              <a:t>to harmonize the affine motion vectors used in motion compensation and OBMC.</a:t>
            </a:r>
            <a:endParaRPr lang="en-CA" sz="2000" dirty="0"/>
          </a:p>
          <a:p>
            <a:pPr marL="457200" indent="-457200" defTabSz="871538" eaLnBrk="0" hangingPunct="0">
              <a:spcBef>
                <a:spcPct val="20000"/>
              </a:spcBef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CA" sz="2000" dirty="0" smtClean="0"/>
              <a:t>This has the benefit of </a:t>
            </a:r>
          </a:p>
          <a:p>
            <a:pPr marL="914400" lvl="1" indent="-457200" defTabSz="871538" eaLnBrk="0" hangingPunct="0">
              <a:spcBef>
                <a:spcPct val="20000"/>
              </a:spcBef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CA" sz="1800" dirty="0"/>
              <a:t>R</a:t>
            </a:r>
            <a:r>
              <a:rPr lang="en-CA" sz="1800" dirty="0" smtClean="0"/>
              <a:t>e-use </a:t>
            </a:r>
            <a:r>
              <a:rPr lang="en-CA" sz="1800" dirty="0"/>
              <a:t>of </a:t>
            </a:r>
            <a:r>
              <a:rPr lang="en-CA" sz="1800" dirty="0" smtClean="0"/>
              <a:t>affine MC logic </a:t>
            </a:r>
            <a:r>
              <a:rPr lang="en-CA" sz="1800" dirty="0"/>
              <a:t>between different sub-CU methods, </a:t>
            </a:r>
          </a:p>
          <a:p>
            <a:pPr marL="914400" lvl="1" indent="-457200" defTabSz="871538" eaLnBrk="0" hangingPunct="0">
              <a:spcBef>
                <a:spcPct val="20000"/>
              </a:spcBef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CA" sz="1800" dirty="0"/>
              <a:t>Enabling the reduced complexity implementations enabled by the variable block size function, and </a:t>
            </a:r>
          </a:p>
          <a:p>
            <a:pPr marL="914400" lvl="1" indent="-457200" defTabSz="871538" eaLnBrk="0" hangingPunct="0">
              <a:spcBef>
                <a:spcPct val="20000"/>
              </a:spcBef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CA" sz="1800" dirty="0"/>
              <a:t>Providing future complexity reduction by reducing the number of OBMC operations in scenarios that previously enabled the variable block</a:t>
            </a:r>
            <a:r>
              <a:rPr lang="en-CA" sz="1800" dirty="0" smtClean="0"/>
              <a:t>. </a:t>
            </a:r>
          </a:p>
          <a:p>
            <a:pPr marL="457200" indent="-457200" defTabSz="871538" eaLnBrk="0" hangingPunct="0">
              <a:spcBef>
                <a:spcPct val="20000"/>
              </a:spcBef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CA" sz="2000" dirty="0" smtClean="0"/>
              <a:t>Has negligible impact on coding performance .</a:t>
            </a:r>
          </a:p>
          <a:p>
            <a:pPr marL="457200" indent="-457200" defTabSz="871538" eaLnBrk="0" hangingPunct="0">
              <a:spcBef>
                <a:spcPct val="20000"/>
              </a:spcBef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CA" sz="2000" dirty="0" smtClean="0"/>
              <a:t>Propose to adopt this into JEM.</a:t>
            </a: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2663788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ST July Monthly Dept Meeting 073008">
  <a:themeElements>
    <a:clrScheme name="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FFFFFF"/>
      </a:accent3>
      <a:accent4>
        <a:srgbClr val="000000"/>
      </a:accent4>
      <a:accent5>
        <a:srgbClr val="EBEBEB"/>
      </a:accent5>
      <a:accent6>
        <a:srgbClr val="A1A1A1"/>
      </a:accent6>
      <a:hlink>
        <a:srgbClr val="5F5F5F"/>
      </a:hlink>
      <a:folHlink>
        <a:srgbClr val="919191"/>
      </a:folHlink>
    </a:clrScheme>
    <a:fontScheme name="1_CST July Monthly Dept Meeting 073008">
      <a:majorFont>
        <a:latin typeface="Calibri"/>
        <a:ea typeface=""/>
        <a:cs typeface="Arial"/>
      </a:majorFont>
      <a:minorFont>
        <a:latin typeface="Calibri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CST July Monthly Dept Meeting 073008</Template>
  <TotalTime>27978</TotalTime>
  <Words>429</Words>
  <Application>Microsoft Office PowerPoint</Application>
  <PresentationFormat>On-screen Show (16:9)</PresentationFormat>
  <Paragraphs>51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1_CST July Monthly Dept Meeting 073008</vt:lpstr>
      <vt:lpstr> JVET-D0151: On Affine Motion Vectors</vt:lpstr>
      <vt:lpstr>PowerPoint Presentation</vt:lpstr>
      <vt:lpstr>Affine MC and OBMC in JEM 3.0 </vt:lpstr>
      <vt:lpstr>PowerPoint Presentation</vt:lpstr>
      <vt:lpstr>PowerPoint Presentation</vt:lpstr>
      <vt:lpstr>Experimental Results</vt:lpstr>
      <vt:lpstr>Experimental Results</vt:lpstr>
      <vt:lpstr>PowerPoint Presentation</vt:lpstr>
    </vt:vector>
  </TitlesOfParts>
  <Company>Sharp Labs of America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Jie "Jane" Zhao</cp:lastModifiedBy>
  <cp:revision>1475</cp:revision>
  <cp:lastPrinted>2012-05-17T23:57:45Z</cp:lastPrinted>
  <dcterms:created xsi:type="dcterms:W3CDTF">2008-07-29T15:54:01Z</dcterms:created>
  <dcterms:modified xsi:type="dcterms:W3CDTF">2016-10-14T00:49:27Z</dcterms:modified>
</cp:coreProperties>
</file>