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5E5E"/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2600">
        <a:latin typeface="Lucida Grande"/>
        <a:ea typeface="Lucida Grande"/>
        <a:cs typeface="Lucida Grande"/>
        <a:sym typeface="Lucida Grande"/>
      </a:defRPr>
    </a:lvl1pPr>
    <a:lvl2pPr indent="228600" defTabSz="825500" latinLnBrk="0">
      <a:defRPr sz="2600">
        <a:latin typeface="Lucida Grande"/>
        <a:ea typeface="Lucida Grande"/>
        <a:cs typeface="Lucida Grande"/>
        <a:sym typeface="Lucida Grande"/>
      </a:defRPr>
    </a:lvl2pPr>
    <a:lvl3pPr indent="457200" defTabSz="825500" latinLnBrk="0">
      <a:defRPr sz="2600">
        <a:latin typeface="Lucida Grande"/>
        <a:ea typeface="Lucida Grande"/>
        <a:cs typeface="Lucida Grande"/>
        <a:sym typeface="Lucida Grande"/>
      </a:defRPr>
    </a:lvl3pPr>
    <a:lvl4pPr indent="685800" defTabSz="825500" latinLnBrk="0">
      <a:defRPr sz="2600">
        <a:latin typeface="Lucida Grande"/>
        <a:ea typeface="Lucida Grande"/>
        <a:cs typeface="Lucida Grande"/>
        <a:sym typeface="Lucida Grande"/>
      </a:defRPr>
    </a:lvl4pPr>
    <a:lvl5pPr indent="914400" defTabSz="825500" latinLnBrk="0">
      <a:defRPr sz="2600">
        <a:latin typeface="Lucida Grande"/>
        <a:ea typeface="Lucida Grande"/>
        <a:cs typeface="Lucida Grande"/>
        <a:sym typeface="Lucida Grande"/>
      </a:defRPr>
    </a:lvl5pPr>
    <a:lvl6pPr indent="1143000" defTabSz="825500" latinLnBrk="0">
      <a:defRPr sz="2600">
        <a:latin typeface="Lucida Grande"/>
        <a:ea typeface="Lucida Grande"/>
        <a:cs typeface="Lucida Grande"/>
        <a:sym typeface="Lucida Grande"/>
      </a:defRPr>
    </a:lvl6pPr>
    <a:lvl7pPr indent="1371600" defTabSz="825500" latinLnBrk="0">
      <a:defRPr sz="2600">
        <a:latin typeface="Lucida Grande"/>
        <a:ea typeface="Lucida Grande"/>
        <a:cs typeface="Lucida Grande"/>
        <a:sym typeface="Lucida Grande"/>
      </a:defRPr>
    </a:lvl7pPr>
    <a:lvl8pPr indent="1600200" defTabSz="825500" latinLnBrk="0">
      <a:defRPr sz="2600">
        <a:latin typeface="Lucida Grande"/>
        <a:ea typeface="Lucida Grande"/>
        <a:cs typeface="Lucida Grande"/>
        <a:sym typeface="Lucida Grande"/>
      </a:defRPr>
    </a:lvl8pPr>
    <a:lvl9pPr indent="1828800" defTabSz="825500" latinLnBrk="0">
      <a:defRPr sz="26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 anchor="ctr"/>
          <a:lstStyle>
            <a:lvl1pPr algn="ctr"/>
          </a:lstStyle>
          <a:p>
            <a:pPr/>
            <a:r>
              <a:t>Title Text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numCol="2" spcCol="1047750"/>
          <a:lstStyle>
            <a:lvl3pPr>
              <a:buSzPct val="100000"/>
            </a:lvl3pPr>
            <a:lvl4pPr>
              <a:buSzPct val="100000"/>
            </a:lvl4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2400300" y="7010400"/>
            <a:ext cx="19586972" cy="0"/>
          </a:xfrm>
          <a:prstGeom prst="line">
            <a:avLst/>
          </a:prstGeom>
          <a:ln w="12700">
            <a:solidFill>
              <a:srgbClr val="999999"/>
            </a:solidFill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9" name="Shape 39"/>
          <p:cNvSpPr/>
          <p:nvPr/>
        </p:nvSpPr>
        <p:spPr>
          <a:xfrm>
            <a:off x="2607903" y="3046861"/>
            <a:ext cx="776479" cy="10932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defRPr b="1" sz="6600">
                <a:solidFill>
                  <a:srgbClr val="99999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999999"/>
                </a:solidFill>
              </a:rPr>
              <a:t></a:t>
            </a:r>
          </a:p>
        </p:txBody>
      </p:sp>
      <p:sp>
        <p:nvSpPr>
          <p:cNvPr id="40" name="Shape 40"/>
          <p:cNvSpPr/>
          <p:nvPr>
            <p:ph type="title"/>
          </p:nvPr>
        </p:nvSpPr>
        <p:spPr>
          <a:xfrm>
            <a:off x="2387600" y="2311400"/>
            <a:ext cx="196215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Shape 41"/>
          <p:cNvSpPr/>
          <p:nvPr>
            <p:ph type="body" sz="quarter" idx="1"/>
          </p:nvPr>
        </p:nvSpPr>
        <p:spPr>
          <a:xfrm>
            <a:off x="2387600" y="7073900"/>
            <a:ext cx="196215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/>
            </a:lvl1pPr>
            <a:lvl2pPr marL="0" indent="0">
              <a:spcBef>
                <a:spcPts val="0"/>
              </a:spcBef>
              <a:buClrTx/>
              <a:buSzTx/>
              <a:buNone/>
              <a:defRPr sz="24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24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2400"/>
            </a:lvl4pPr>
            <a:lvl5pPr marL="0" indent="0">
              <a:spcBef>
                <a:spcPts val="0"/>
              </a:spcBef>
              <a:buClrTx/>
              <a:buSz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/>
          <p:nvPr>
            <p:ph type="sldNum" sz="quarter" idx="2"/>
          </p:nvPr>
        </p:nvSpPr>
        <p:spPr>
          <a:xfrm>
            <a:off x="12001500" y="13105407"/>
            <a:ext cx="368300" cy="3937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2400300" y="2133600"/>
            <a:ext cx="19586972" cy="0"/>
          </a:xfrm>
          <a:prstGeom prst="line">
            <a:avLst/>
          </a:prstGeom>
          <a:ln w="12700">
            <a:solidFill>
              <a:srgbClr val="999999"/>
            </a:solidFill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1714500" y="368300"/>
            <a:ext cx="2095500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/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1714500" y="2209800"/>
            <a:ext cx="20955000" cy="1057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2pPr marL="1232921" indent="-470921">
              <a:buFontTx/>
              <a:buChar char="-"/>
              <a:defRPr sz="4200"/>
            </a:lvl2pPr>
            <a:lvl3pPr marL="1632958" indent="-426458">
              <a:buFont typeface="Zapf Dingbats"/>
              <a:buChar char="✦"/>
              <a:defRPr sz="3200"/>
            </a:lvl3pPr>
            <a:lvl4pPr marL="2090158" indent="-426458">
              <a:buFont typeface="Thonburi"/>
              <a:buChar char="๏"/>
              <a:defRPr sz="3200"/>
            </a:lvl4pPr>
            <a:lvl5pPr marL="2521958" indent="-426458">
              <a:buFontTx/>
              <a:buChar char="-"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>
            <p:ph type="sldNum" sz="quarter" idx="2"/>
          </p:nvPr>
        </p:nvSpPr>
        <p:spPr>
          <a:xfrm>
            <a:off x="12001500" y="13157200"/>
            <a:ext cx="368300" cy="393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defTabSz="825500">
              <a:defRPr sz="2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</p:sldLayoutIdLst>
  <p:transition xmlns:p14="http://schemas.microsoft.com/office/powerpoint/2010/main" spd="med" advClick="1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1pPr>
      <a:lvl2pPr marL="0" marR="0" indent="228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2pPr>
      <a:lvl3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3pPr>
      <a:lvl4pPr marL="0" marR="0" indent="685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4pPr>
      <a:lvl5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5pPr>
      <a:lvl6pPr marL="0" marR="0" indent="1143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6pPr>
      <a:lvl7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7pPr>
      <a:lvl8pPr marL="0" marR="0" indent="1600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8pPr>
      <a:lvl9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9pPr>
    </p:titleStyle>
    <p:bodyStyle>
      <a:lvl1pPr marL="826606" marR="0" indent="-496406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0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1pPr>
      <a:lvl2pPr marL="1300196" marR="0" indent="-538196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2pPr>
      <a:lvl3pPr marL="18461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0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3pPr>
      <a:lvl4pPr marL="23033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4pPr>
      <a:lvl5pPr marL="27351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5pPr>
      <a:lvl6pPr marL="30907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6pPr>
      <a:lvl7pPr marL="34463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7pPr>
      <a:lvl8pPr marL="38019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8pPr>
      <a:lvl9pPr marL="41575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400"/>
            </a:lvl1pPr>
          </a:lstStyle>
          <a:p>
            <a:pPr/>
            <a:r>
              <a:t>Closed GOP Support for the Random Access Common Conditions</a:t>
            </a:r>
          </a:p>
        </p:txBody>
      </p:sp>
      <p:sp>
        <p:nvSpPr>
          <p:cNvPr id="52" name="Shape 5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10/18/2016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 software observations</a:t>
            </a:r>
          </a:p>
        </p:txBody>
      </p:sp>
      <p:sp>
        <p:nvSpPr>
          <p:cNvPr id="97" name="Shape 9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Observed mismatches in performance of HM/JEM on different platforms</a:t>
            </a:r>
          </a:p>
          <a:p>
            <a:pPr lvl="1"/>
            <a:r>
              <a:t>We used a OS X compute farm</a:t>
            </a:r>
          </a:p>
          <a:p>
            <a:pPr lvl="1"/>
            <a:r>
              <a:t>Linux systems as well as Windows systems seem to result in different performance</a:t>
            </a:r>
          </a:p>
          <a:p>
            <a:pPr/>
            <a:r>
              <a:t>Desirable to have bit exact performance across all platforms</a:t>
            </a:r>
          </a:p>
          <a:p>
            <a:pPr lvl="1"/>
            <a:r>
              <a:t>Unknown currently where the problem happens</a:t>
            </a:r>
          </a:p>
          <a:p>
            <a:pPr lvl="1"/>
            <a:r>
              <a:t>Possibilities:</a:t>
            </a:r>
          </a:p>
          <a:p>
            <a:pPr lvl="2"/>
            <a:r>
              <a:t>Use of Floating Point arithmetic in some decision operations</a:t>
            </a:r>
          </a:p>
          <a:p>
            <a:pPr lvl="2"/>
            <a:r>
              <a:t>memory overflow</a:t>
            </a:r>
          </a:p>
          <a:p>
            <a:pPr lvl="2"/>
            <a:r>
              <a:t>uninitialized memory</a:t>
            </a:r>
          </a:p>
          <a:p>
            <a:pPr lvl="1"/>
            <a:r>
              <a:t>We need to investigate and fix the software</a:t>
            </a:r>
          </a:p>
        </p:txBody>
      </p:sp>
      <p:sp>
        <p:nvSpPr>
          <p:cNvPr id="98" name="Shape 9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Request / Conclusion</a:t>
            </a:r>
          </a:p>
        </p:txBody>
      </p:sp>
      <p:sp>
        <p:nvSpPr>
          <p:cNvPr id="101" name="Shape 10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would encourage the use of Closed GOPs instead or in addition to Open GOPs in JCTVC/JVET experiments</a:t>
            </a:r>
          </a:p>
          <a:p>
            <a:pPr lvl="1"/>
            <a:r>
              <a:t>Closed GOPs more closely match real coding conditions</a:t>
            </a:r>
          </a:p>
          <a:p>
            <a:pPr lvl="1"/>
            <a:r>
              <a:t>Can better enable parallelization</a:t>
            </a:r>
          </a:p>
          <a:p>
            <a:pPr lvl="2"/>
            <a:r>
              <a:t>No tweaking of log or output files is needed!</a:t>
            </a:r>
          </a:p>
          <a:p>
            <a:pPr lvl="2"/>
            <a:r>
              <a:t>A big issue now with complexity of the JEM software (a single serial encoding may run for days)</a:t>
            </a:r>
          </a:p>
          <a:p>
            <a:pPr lvl="2"/>
            <a:r>
              <a:t>HEVC Bitstreams can also simply be concatenated for playback on HW decoders</a:t>
            </a:r>
          </a:p>
          <a:p>
            <a:pPr lvl="1"/>
            <a:r>
              <a:t>Should have no real impact in understanding if new JEM coding tools are beneficial</a:t>
            </a:r>
          </a:p>
          <a:p>
            <a:pPr lvl="2"/>
            <a:r>
              <a:t>However it may uncover potential problems and highlight areas that we need improvement</a:t>
            </a:r>
          </a:p>
        </p:txBody>
      </p:sp>
      <p:sp>
        <p:nvSpPr>
          <p:cNvPr id="102" name="Shape 10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pPr/>
            <a:r>
              <a:t>Common Random Access Group of Pictures Configurations</a:t>
            </a:r>
          </a:p>
        </p:txBody>
      </p:sp>
      <p:sp>
        <p:nvSpPr>
          <p:cNvPr id="55" name="Shape 5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Closed GOPs</a:t>
            </a:r>
          </a:p>
          <a:p>
            <a:pPr/>
          </a:p>
          <a:p>
            <a:pPr/>
          </a:p>
          <a:p>
            <a:pPr/>
          </a:p>
          <a:p>
            <a:pPr/>
            <a:r>
              <a:t>Open GOPs</a:t>
            </a:r>
          </a:p>
        </p:txBody>
      </p:sp>
      <p:sp>
        <p:nvSpPr>
          <p:cNvPr id="56" name="Shape 56"/>
          <p:cNvSpPr/>
          <p:nvPr>
            <p:ph type="sldNum" sz="quarter" idx="2"/>
          </p:nvPr>
        </p:nvSpPr>
        <p:spPr>
          <a:xfrm>
            <a:off x="12065000" y="13157200"/>
            <a:ext cx="241301" cy="393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49697" y="3089401"/>
            <a:ext cx="17684606" cy="4165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43041" y="7886711"/>
            <a:ext cx="21897918" cy="46070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300"/>
            </a:lvl1pPr>
          </a:lstStyle>
          <a:p>
            <a:pPr/>
            <a:r>
              <a:t>Open GOPs in JCTVC/JVET test conditions </a:t>
            </a:r>
          </a:p>
        </p:txBody>
      </p:sp>
      <p:sp>
        <p:nvSpPr>
          <p:cNvPr id="61" name="Shape 61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62" name="Shape 62"/>
          <p:cNvSpPr/>
          <p:nvPr>
            <p:ph type="body" idx="1"/>
          </p:nvPr>
        </p:nvSpPr>
        <p:spPr>
          <a:xfrm>
            <a:off x="1714500" y="3035300"/>
            <a:ext cx="20955000" cy="97536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400"/>
              </a:spcBef>
            </a:pPr>
            <a:r>
              <a:t>The JCTVC and now the JVET activity have selected the use of Open GOPs</a:t>
            </a:r>
          </a:p>
          <a:p>
            <a:pPr lvl="1">
              <a:spcBef>
                <a:spcPts val="2400"/>
              </a:spcBef>
            </a:pPr>
            <a:r>
              <a:t>Open GOPs make use of leading pictures shared across two GOPs, </a:t>
            </a:r>
            <a:br/>
            <a:r>
              <a:t>e.g. in HEVC these can be marked as RASL pictures</a:t>
            </a:r>
          </a:p>
          <a:p>
            <a:pPr lvl="1">
              <a:spcBef>
                <a:spcPts val="2400"/>
              </a:spcBef>
            </a:pPr>
            <a:r>
              <a:t>Configuration can provide coding advantages</a:t>
            </a:r>
          </a:p>
          <a:p>
            <a:pPr lvl="1">
              <a:spcBef>
                <a:spcPts val="2400"/>
              </a:spcBef>
            </a:pPr>
            <a:r>
              <a:t>Shared pictures also work as a temporal smoothing transition across two GOPs</a:t>
            </a:r>
          </a:p>
          <a:p>
            <a:pPr marL="764556" indent="-434356">
              <a:spcBef>
                <a:spcPts val="2400"/>
              </a:spcBef>
              <a:defRPr sz="4200"/>
            </a:pPr>
            <a:r>
              <a:t>However, in the real word, not everything is about coding benefits</a:t>
            </a:r>
          </a:p>
          <a:p>
            <a:pPr lvl="1">
              <a:spcBef>
                <a:spcPts val="2400"/>
              </a:spcBef>
            </a:pPr>
            <a:r>
              <a:t>JCTVC and JVET test conditions should reflect common world coding conditions</a:t>
            </a:r>
          </a:p>
          <a:p>
            <a:pPr lvl="1">
              <a:spcBef>
                <a:spcPts val="2400"/>
              </a:spcBef>
            </a:pPr>
            <a:r>
              <a:t>Expectations may then better match reality</a:t>
            </a:r>
          </a:p>
          <a:p>
            <a:pPr lvl="1">
              <a:spcBef>
                <a:spcPts val="2400"/>
              </a:spcBef>
            </a:pPr>
            <a:r>
              <a:t>Note: Temporal smoothing may sound nice as a result, but not always possible. </a:t>
            </a:r>
          </a:p>
          <a:p>
            <a:pPr lvl="2" marL="1766227" indent="-559727">
              <a:spcBef>
                <a:spcPts val="2400"/>
              </a:spcBef>
              <a:defRPr sz="4200"/>
            </a:pPr>
            <a:r>
              <a:t>Use of it in this context can hide real artifacts encountered in the real world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type="title"/>
          </p:nvPr>
        </p:nvSpPr>
        <p:spPr>
          <a:xfrm>
            <a:off x="1714500" y="342900"/>
            <a:ext cx="20955000" cy="1714500"/>
          </a:xfrm>
          <a:prstGeom prst="rect">
            <a:avLst/>
          </a:prstGeom>
        </p:spPr>
        <p:txBody>
          <a:bodyPr/>
          <a:lstStyle/>
          <a:p>
            <a:pPr/>
            <a:r>
              <a:t>Closed vs Open GOPs in Streaming Applications</a:t>
            </a:r>
          </a:p>
        </p:txBody>
      </p:sp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785239" indent="-455039">
              <a:defRPr sz="3800"/>
            </a:pPr>
            <a:r>
              <a:t>Closed GOPs more commonly or exclusively used in many video applications</a:t>
            </a:r>
          </a:p>
          <a:p>
            <a:pPr lvl="1" marL="1188071" indent="-426071">
              <a:defRPr sz="3800"/>
            </a:pPr>
            <a:r>
              <a:t>e.g. Streaming systems</a:t>
            </a:r>
          </a:p>
          <a:p>
            <a:pPr marL="785239" indent="-455039">
              <a:defRPr sz="3800"/>
            </a:pPr>
            <a:r>
              <a:t>Why? =&gt; Drawbacks of Open GOPs</a:t>
            </a:r>
          </a:p>
          <a:p>
            <a:pPr lvl="1" marL="1188071" indent="-426071">
              <a:defRPr sz="3800"/>
            </a:pPr>
            <a:r>
              <a:t>Have issues when transitioning between different streams for Adaptive streaming</a:t>
            </a:r>
          </a:p>
          <a:p>
            <a:pPr lvl="1" marL="1188071" indent="-426071">
              <a:defRPr sz="3800"/>
            </a:pPr>
            <a:r>
              <a:t>Splicing (parallel encoding) can be quite problematic (rate control, combining bitstreams etc)</a:t>
            </a:r>
          </a:p>
        </p:txBody>
      </p:sp>
      <p:pic>
        <p:nvPicPr>
          <p:cNvPr id="6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6786" y="7135160"/>
            <a:ext cx="10050428" cy="55851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Support of Closed GOPs in the HM/JEM software</a:t>
            </a:r>
          </a:p>
        </p:txBody>
      </p:sp>
      <p:sp>
        <p:nvSpPr>
          <p:cNvPr id="70" name="Shape 7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1" name="Shape 7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785239" indent="-455039">
              <a:defRPr sz="3800"/>
            </a:pPr>
            <a:r>
              <a:t>Unfortunately HM/JEM software do not properly support Closed GOPs</a:t>
            </a:r>
          </a:p>
          <a:p>
            <a:pPr marL="785239" indent="-455039">
              <a:defRPr sz="3800"/>
            </a:pPr>
            <a:r>
              <a:t>Although configuration is valid, after first GOP leading (RADL) pictures are introduced</a:t>
            </a:r>
          </a:p>
          <a:p>
            <a:pPr lvl="1" marL="1217039" indent="-455039">
              <a:buFont typeface="Lucida Grande"/>
              <a:buChar char="■"/>
              <a:defRPr sz="3800"/>
            </a:pPr>
            <a:r>
              <a:t>Coding configuration impacts coding performance</a:t>
            </a:r>
          </a:p>
          <a:p>
            <a:pPr lvl="1" marL="1217039" indent="-455039">
              <a:buFont typeface="Lucida Grande"/>
              <a:buChar char="■"/>
              <a:defRPr sz="3800"/>
            </a:pPr>
            <a:r>
              <a:t>Also impacts parallel encoding given mismatch of GOP configurations</a:t>
            </a:r>
          </a:p>
        </p:txBody>
      </p:sp>
      <p:pic>
        <p:nvPicPr>
          <p:cNvPr id="7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666" y="7060408"/>
            <a:ext cx="22128668" cy="50352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Extension of HM/JEM software for Closed GOPs</a:t>
            </a:r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6" name="Shape 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785239" indent="-455039">
              <a:lnSpc>
                <a:spcPct val="70000"/>
              </a:lnSpc>
              <a:defRPr sz="3000"/>
            </a:pPr>
            <a:r>
              <a:t>“proper” support of Closed GOPs added in the HM</a:t>
            </a:r>
          </a:p>
          <a:p>
            <a:pPr marL="785239" indent="-455039">
              <a:lnSpc>
                <a:spcPct val="70000"/>
              </a:lnSpc>
              <a:defRPr sz="3000"/>
            </a:pPr>
          </a:p>
          <a:p>
            <a:pPr marL="785239" indent="-455039">
              <a:lnSpc>
                <a:spcPct val="70000"/>
              </a:lnSpc>
              <a:defRPr sz="3000"/>
            </a:pPr>
          </a:p>
          <a:p>
            <a:pPr marL="785239" indent="-455039">
              <a:lnSpc>
                <a:spcPct val="70000"/>
              </a:lnSpc>
              <a:defRPr sz="3000"/>
            </a:pPr>
          </a:p>
          <a:p>
            <a:pPr marL="785239" indent="-455039">
              <a:lnSpc>
                <a:spcPct val="70000"/>
              </a:lnSpc>
              <a:defRPr sz="3000"/>
            </a:pPr>
          </a:p>
          <a:p>
            <a:pPr marL="785239" indent="-455039">
              <a:lnSpc>
                <a:spcPct val="70000"/>
              </a:lnSpc>
              <a:defRPr sz="3000"/>
            </a:pPr>
          </a:p>
          <a:p>
            <a:pPr marL="785239" indent="-455039">
              <a:lnSpc>
                <a:spcPct val="70000"/>
              </a:lnSpc>
              <a:defRPr sz="3000"/>
            </a:pPr>
            <a:r>
              <a:t>Some other “cool” features that we added:</a:t>
            </a:r>
          </a:p>
          <a:p>
            <a:pPr lvl="1" marL="1188071" indent="-426071">
              <a:lnSpc>
                <a:spcPct val="70000"/>
              </a:lnSpc>
              <a:defRPr sz="3000"/>
            </a:pPr>
            <a:r>
              <a:t>Support of “periodic” GOP QP/lambda control</a:t>
            </a:r>
          </a:p>
          <a:p>
            <a:pPr lvl="1" marL="1188071" indent="-426071">
              <a:lnSpc>
                <a:spcPct val="70000"/>
              </a:lnSpc>
              <a:defRPr sz="3000"/>
            </a:pPr>
            <a:r>
              <a:t>Special control for last GOP prior to an IRAP</a:t>
            </a:r>
          </a:p>
          <a:p>
            <a:pPr lvl="1" marL="1188071" indent="-426071">
              <a:lnSpc>
                <a:spcPct val="70000"/>
              </a:lnSpc>
              <a:defRPr sz="3000"/>
            </a:pPr>
            <a:r>
              <a:t>SPS/PPS reinsertion at IRAP points</a:t>
            </a:r>
          </a:p>
        </p:txBody>
      </p:sp>
      <p:pic>
        <p:nvPicPr>
          <p:cNvPr id="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85006" y="9613434"/>
            <a:ext cx="17213988" cy="3462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43041" y="3073411"/>
            <a:ext cx="21897918" cy="46070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Configuration parameter changes in the HM/JEM</a:t>
            </a:r>
          </a:p>
        </p:txBody>
      </p:sp>
      <p:sp>
        <p:nvSpPr>
          <p:cNvPr id="81" name="Shape 81"/>
          <p:cNvSpPr/>
          <p:nvPr>
            <p:ph type="sldNum" sz="quarter" idx="2"/>
          </p:nvPr>
        </p:nvSpPr>
        <p:spPr>
          <a:xfrm>
            <a:off x="12065000" y="13157200"/>
            <a:ext cx="241301" cy="393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8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98769" y="2921322"/>
            <a:ext cx="14172451" cy="9751131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hape 8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785239" indent="-455039">
              <a:lnSpc>
                <a:spcPct val="70000"/>
              </a:lnSpc>
              <a:defRPr sz="3000"/>
            </a:lvl1pPr>
          </a:lstStyle>
          <a:p>
            <a:pPr/>
            <a:r>
              <a:t>Added and extension to the GOP “table”. Could be made adaptive to permit old configurations.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Performance impact of using Closed vs Open GOPs</a:t>
            </a:r>
          </a:p>
        </p:txBody>
      </p:sp>
      <p:sp>
        <p:nvSpPr>
          <p:cNvPr id="86" name="Shape 8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Commonly, Closed GOPs of 2+ seconds are used</a:t>
            </a:r>
          </a:p>
          <a:p>
            <a:pPr/>
            <a:r>
              <a:t>Increase of GOP from 1sec (Open) to 2 sec (Closed)</a:t>
            </a:r>
          </a:p>
        </p:txBody>
      </p:sp>
      <p:sp>
        <p:nvSpPr>
          <p:cNvPr id="87" name="Shape 87"/>
          <p:cNvSpPr/>
          <p:nvPr>
            <p:ph type="sldNum" sz="quarter" idx="2"/>
          </p:nvPr>
        </p:nvSpPr>
        <p:spPr>
          <a:xfrm>
            <a:off x="12065000" y="13157200"/>
            <a:ext cx="241301" cy="393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8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1527" y="4741202"/>
            <a:ext cx="15444212" cy="4290059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28263" y="9402322"/>
            <a:ext cx="15227173" cy="3383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Use of Closed GOPs in JVET experiments</a:t>
            </a:r>
          </a:p>
        </p:txBody>
      </p:sp>
      <p:sp>
        <p:nvSpPr>
          <p:cNvPr id="92" name="Shape 9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xfrm>
            <a:off x="1714500" y="2330450"/>
            <a:ext cx="20955001" cy="10579101"/>
          </a:xfrm>
          <a:prstGeom prst="rect">
            <a:avLst/>
          </a:prstGeom>
        </p:spPr>
        <p:txBody>
          <a:bodyPr/>
          <a:lstStyle/>
          <a:p>
            <a:pPr marL="785239" indent="-455039">
              <a:lnSpc>
                <a:spcPct val="70000"/>
              </a:lnSpc>
              <a:defRPr sz="3700"/>
            </a:pPr>
            <a:r>
              <a:t>Similar gains as in the Open GOP test cases observed using Closed GOPs</a:t>
            </a: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</a:p>
          <a:p>
            <a:pPr marL="785239" indent="-455039">
              <a:lnSpc>
                <a:spcPct val="70000"/>
              </a:lnSpc>
              <a:defRPr sz="3700"/>
            </a:pPr>
            <a:r>
              <a:t>More results in JVET-D0183 (Thank you Dr. J. Kim and Dr. S. Liu - Mediatek)</a:t>
            </a:r>
          </a:p>
          <a:p>
            <a:pPr marL="785239" indent="-455039">
              <a:lnSpc>
                <a:spcPct val="70000"/>
              </a:lnSpc>
              <a:defRPr sz="3700"/>
            </a:pPr>
            <a:r>
              <a:t>Note: we observed that search window of +-64 used for all material using the new 16-picture GOP</a:t>
            </a:r>
          </a:p>
          <a:p>
            <a:pPr lvl="1" marL="1176859" indent="-414859">
              <a:lnSpc>
                <a:spcPct val="70000"/>
              </a:lnSpc>
              <a:defRPr sz="3700"/>
            </a:pPr>
            <a:r>
              <a:t>Search window too small for the motion expected within such timeframe</a:t>
            </a:r>
          </a:p>
          <a:p>
            <a:pPr lvl="1" marL="1176859" indent="-414859">
              <a:lnSpc>
                <a:spcPct val="70000"/>
              </a:lnSpc>
              <a:defRPr sz="3700"/>
            </a:pPr>
            <a:r>
              <a:t>Especially true for 4K+ material</a:t>
            </a:r>
          </a:p>
          <a:p>
            <a:pPr lvl="1" marL="1176859" indent="-414859">
              <a:lnSpc>
                <a:spcPct val="70000"/>
              </a:lnSpc>
              <a:defRPr sz="3700"/>
            </a:pPr>
            <a:r>
              <a:t>Impact may be more subjective than objective</a:t>
            </a:r>
          </a:p>
          <a:p>
            <a:pPr lvl="1" marL="1176859" indent="-414859">
              <a:lnSpc>
                <a:spcPct val="70000"/>
              </a:lnSpc>
              <a:defRPr sz="3700"/>
            </a:pPr>
            <a:r>
              <a:t>Suggest increasing search window to possibly +-128 for RA cases</a:t>
            </a:r>
          </a:p>
        </p:txBody>
      </p:sp>
      <p:pic>
        <p:nvPicPr>
          <p:cNvPr id="9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24188" y="3336687"/>
            <a:ext cx="20411102" cy="4535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2DFEF"/>
        </a:solid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999999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2DFEF"/>
        </a:solid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999999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