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Lst>
  <p:notesMasterIdLst>
    <p:notesMasterId r:id="rId7"/>
  </p:notesMasterIdLst>
  <p:handoutMasterIdLst>
    <p:handoutMasterId r:id="rId8"/>
  </p:handoutMasterIdLst>
  <p:sldIdLst>
    <p:sldId id="366" r:id="rId2"/>
    <p:sldId id="410" r:id="rId3"/>
    <p:sldId id="419" r:id="rId4"/>
    <p:sldId id="420" r:id="rId5"/>
    <p:sldId id="418" r:id="rId6"/>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56" autoAdjust="0"/>
    <p:restoredTop sz="87057" autoAdjust="0"/>
  </p:normalViewPr>
  <p:slideViewPr>
    <p:cSldViewPr snapToGrid="0" snapToObjects="1">
      <p:cViewPr>
        <p:scale>
          <a:sx n="100" d="100"/>
          <a:sy n="100" d="100"/>
        </p:scale>
        <p:origin x="1602" y="-360"/>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10/17/2016</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10/17/2016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10/17/2016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2057852"/>
            <a:ext cx="8306892" cy="710194"/>
          </a:xfrm>
        </p:spPr>
        <p:txBody>
          <a:bodyPr/>
          <a:lstStyle/>
          <a:p>
            <a:r>
              <a:rPr lang="en-CA" b="1" dirty="0"/>
              <a:t>Peak Sample Adaptive Offset</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smtClean="0"/>
              <a:t>JVET-D</a:t>
            </a:r>
            <a:r>
              <a:rPr lang="en-CA" u="sng" dirty="0" smtClean="0"/>
              <a:t>0133</a:t>
            </a:r>
            <a:endParaRPr lang="en-US" dirty="0"/>
          </a:p>
        </p:txBody>
      </p:sp>
      <p:sp>
        <p:nvSpPr>
          <p:cNvPr id="2" name="Rectangle 1"/>
          <p:cNvSpPr/>
          <p:nvPr/>
        </p:nvSpPr>
        <p:spPr>
          <a:xfrm>
            <a:off x="2646856" y="4113312"/>
            <a:ext cx="5524378" cy="318549"/>
          </a:xfrm>
          <a:prstGeom prst="rect">
            <a:avLst/>
          </a:prstGeom>
        </p:spPr>
        <p:txBody>
          <a:bodyPr vert="horz" wrap="square" lIns="68580" tIns="34290" rIns="68580" bIns="34290" rtlCol="0">
            <a:spAutoFit/>
          </a:bodyPr>
          <a:lstStyle/>
          <a:p>
            <a:pPr>
              <a:lnSpc>
                <a:spcPct val="90000"/>
              </a:lnSpc>
              <a:spcBef>
                <a:spcPct val="0"/>
              </a:spcBef>
            </a:pPr>
            <a:r>
              <a:rPr lang="en-CA" sz="1800" dirty="0">
                <a:solidFill>
                  <a:srgbClr val="FFFFFF"/>
                </a:solidFill>
                <a:latin typeface="Qualcomm Office Regular" pitchFamily="34" charset="0"/>
                <a:cs typeface="Arial" pitchFamily="34" charset="0"/>
              </a:rPr>
              <a:t>Marta </a:t>
            </a:r>
            <a:r>
              <a:rPr lang="en-CA" sz="1800" dirty="0" smtClean="0">
                <a:solidFill>
                  <a:srgbClr val="FFFFFF"/>
                </a:solidFill>
                <a:latin typeface="Qualcomm Office Regular" pitchFamily="34" charset="0"/>
                <a:cs typeface="Arial" pitchFamily="34" charset="0"/>
              </a:rPr>
              <a:t>Karczewicz</a:t>
            </a:r>
            <a:r>
              <a:rPr lang="en-US" sz="1800" dirty="0" smtClean="0">
                <a:solidFill>
                  <a:srgbClr val="FFFFFF"/>
                </a:solidFill>
                <a:latin typeface="Qualcomm Office Regular" pitchFamily="34" charset="0"/>
                <a:cs typeface="Arial" pitchFamily="34" charset="0"/>
              </a:rPr>
              <a:t>, </a:t>
            </a:r>
            <a:r>
              <a:rPr lang="en-CA" sz="1800" u="sng" dirty="0" smtClean="0">
                <a:solidFill>
                  <a:srgbClr val="FFFFFF"/>
                </a:solidFill>
                <a:latin typeface="Qualcomm Office Regular" pitchFamily="34" charset="0"/>
                <a:ea typeface="+mj-ea"/>
                <a:cs typeface="Arial" pitchFamily="34" charset="0"/>
              </a:rPr>
              <a:t>Li </a:t>
            </a:r>
            <a:r>
              <a:rPr lang="en-CA" sz="1800" u="sng" dirty="0">
                <a:solidFill>
                  <a:srgbClr val="FFFFFF"/>
                </a:solidFill>
                <a:latin typeface="Qualcomm Office Regular" pitchFamily="34" charset="0"/>
                <a:ea typeface="+mj-ea"/>
                <a:cs typeface="Arial" pitchFamily="34" charset="0"/>
              </a:rPr>
              <a:t>Zhang</a:t>
            </a:r>
            <a:r>
              <a:rPr lang="en-CA" sz="1800" dirty="0">
                <a:solidFill>
                  <a:srgbClr val="FFFFFF"/>
                </a:solidFill>
                <a:latin typeface="Qualcomm Office Regular" pitchFamily="34" charset="0"/>
                <a:ea typeface="+mj-ea"/>
                <a:cs typeface="Arial" pitchFamily="34" charset="0"/>
              </a:rPr>
              <a:t>, </a:t>
            </a:r>
            <a:r>
              <a:rPr lang="en-CA" sz="1800" dirty="0" err="1" smtClean="0">
                <a:solidFill>
                  <a:srgbClr val="FFFFFF"/>
                </a:solidFill>
                <a:latin typeface="Qualcomm Office Regular" pitchFamily="34" charset="0"/>
                <a:cs typeface="Arial" pitchFamily="34" charset="0"/>
              </a:rPr>
              <a:t>Jianle</a:t>
            </a:r>
            <a:r>
              <a:rPr lang="en-CA" sz="1800" dirty="0" smtClean="0">
                <a:solidFill>
                  <a:srgbClr val="FFFFFF"/>
                </a:solidFill>
                <a:latin typeface="Qualcomm Office Regular" pitchFamily="34" charset="0"/>
                <a:cs typeface="Arial" pitchFamily="34" charset="0"/>
              </a:rPr>
              <a:t> Chen, </a:t>
            </a:r>
            <a:r>
              <a:rPr lang="en-CA" sz="1800" dirty="0">
                <a:solidFill>
                  <a:srgbClr val="FFFFFF"/>
                </a:solidFill>
                <a:latin typeface="Qualcomm Office Regular" pitchFamily="34" charset="0"/>
                <a:cs typeface="Arial" pitchFamily="34" charset="0"/>
              </a:rPr>
              <a:t>Wei-Jung </a:t>
            </a:r>
            <a:r>
              <a:rPr lang="en-CA" sz="1800" dirty="0" err="1" smtClean="0">
                <a:solidFill>
                  <a:srgbClr val="FFFFFF"/>
                </a:solidFill>
                <a:latin typeface="Qualcomm Office Regular" pitchFamily="34" charset="0"/>
                <a:cs typeface="Arial" pitchFamily="34" charset="0"/>
              </a:rPr>
              <a:t>Chien</a:t>
            </a:r>
            <a:endParaRPr lang="en-US" sz="18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2614562"/>
          </a:xfrm>
        </p:spPr>
        <p:txBody>
          <a:bodyPr/>
          <a:lstStyle/>
          <a:p>
            <a:r>
              <a:rPr lang="en-US" dirty="0" smtClean="0"/>
              <a:t>Peak SAO</a:t>
            </a:r>
          </a:p>
          <a:p>
            <a:pPr lvl="1"/>
            <a:r>
              <a:rPr lang="en-CA" dirty="0"/>
              <a:t>E</a:t>
            </a:r>
            <a:r>
              <a:rPr lang="en-CA" dirty="0" smtClean="0"/>
              <a:t>ach </a:t>
            </a:r>
            <a:r>
              <a:rPr lang="en-CA" dirty="0"/>
              <a:t>pixel may be modified by adding an </a:t>
            </a:r>
            <a:r>
              <a:rPr lang="en-CA" dirty="0" smtClean="0"/>
              <a:t>offset</a:t>
            </a:r>
          </a:p>
          <a:p>
            <a:pPr lvl="1"/>
            <a:endParaRPr lang="en-CA" dirty="0"/>
          </a:p>
          <a:p>
            <a:pPr lvl="1"/>
            <a:r>
              <a:rPr lang="en-CA" dirty="0" smtClean="0"/>
              <a:t>Offset depends on both category index and pixel difference with its neighbors</a:t>
            </a:r>
          </a:p>
          <a:p>
            <a:pPr lvl="1"/>
            <a:endParaRPr lang="en-CA" dirty="0"/>
          </a:p>
          <a:p>
            <a:pPr lvl="1"/>
            <a:endParaRPr lang="en-US" dirty="0"/>
          </a:p>
          <a:p>
            <a:endParaRPr lang="en-US" dirty="0">
              <a:solidFill>
                <a:schemeClr val="accent3">
                  <a:lumMod val="60000"/>
                  <a:lumOff val="40000"/>
                </a:schemeClr>
              </a:solidFill>
            </a:endParaRPr>
          </a:p>
        </p:txBody>
      </p:sp>
      <p:sp>
        <p:nvSpPr>
          <p:cNvPr id="3" name="Title 2"/>
          <p:cNvSpPr>
            <a:spLocks noGrp="1"/>
          </p:cNvSpPr>
          <p:nvPr>
            <p:ph type="title"/>
          </p:nvPr>
        </p:nvSpPr>
        <p:spPr/>
        <p:txBody>
          <a:bodyPr/>
          <a:lstStyle/>
          <a:p>
            <a:r>
              <a:rPr lang="en-US" dirty="0" smtClean="0"/>
              <a:t>Summary</a:t>
            </a:r>
            <a:endParaRPr lang="en-US" dirty="0"/>
          </a:p>
        </p:txBody>
      </p:sp>
      <p:sp>
        <p:nvSpPr>
          <p:cNvPr id="4" name="Text Placeholder 3"/>
          <p:cNvSpPr>
            <a:spLocks noGrp="1"/>
          </p:cNvSpPr>
          <p:nvPr>
            <p:ph type="body" idx="13"/>
          </p:nvPr>
        </p:nvSpPr>
        <p:spPr/>
        <p:txBody>
          <a:bodyPr/>
          <a:lstStyle/>
          <a:p>
            <a:endParaRPr lang="en-US"/>
          </a:p>
        </p:txBody>
      </p:sp>
    </p:spTree>
    <p:extLst>
      <p:ext uri="{BB962C8B-B14F-4D97-AF65-F5344CB8AC3E}">
        <p14:creationId xmlns:p14="http://schemas.microsoft.com/office/powerpoint/2010/main" val="665011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738220"/>
          </a:xfrm>
        </p:spPr>
        <p:txBody>
          <a:bodyPr/>
          <a:lstStyle/>
          <a:p>
            <a:r>
              <a:rPr lang="en-US" dirty="0"/>
              <a:t>Definitions of </a:t>
            </a:r>
            <a:r>
              <a:rPr lang="en-US" dirty="0" smtClean="0"/>
              <a:t>categories</a:t>
            </a:r>
          </a:p>
          <a:p>
            <a:pPr lvl="1"/>
            <a:r>
              <a:rPr lang="en-CA" dirty="0" smtClean="0"/>
              <a:t>Depends on how many neighboring pixels are larger/smaller than current pixel</a:t>
            </a:r>
          </a:p>
          <a:p>
            <a:pPr lvl="1"/>
            <a:endParaRPr lang="en-CA" dirty="0"/>
          </a:p>
          <a:p>
            <a:pPr lvl="1"/>
            <a:endParaRPr lang="en-CA" dirty="0" smtClean="0"/>
          </a:p>
          <a:p>
            <a:pPr lvl="1"/>
            <a:endParaRPr lang="en-CA" dirty="0"/>
          </a:p>
          <a:p>
            <a:pPr lvl="1"/>
            <a:endParaRPr lang="en-CA" dirty="0" smtClean="0"/>
          </a:p>
          <a:p>
            <a:pPr lvl="1"/>
            <a:endParaRPr lang="en-CA" dirty="0"/>
          </a:p>
          <a:p>
            <a:pPr lvl="1"/>
            <a:endParaRPr lang="en-CA" dirty="0" smtClean="0"/>
          </a:p>
          <a:p>
            <a:pPr lvl="1"/>
            <a:endParaRPr lang="en-CA" dirty="0"/>
          </a:p>
          <a:p>
            <a:pPr lvl="1"/>
            <a:endParaRPr lang="en-CA" dirty="0" smtClean="0"/>
          </a:p>
          <a:p>
            <a:pPr lvl="1"/>
            <a:endParaRPr lang="en-CA" dirty="0" smtClean="0"/>
          </a:p>
          <a:p>
            <a:pPr lvl="1"/>
            <a:r>
              <a:rPr lang="en-CA" dirty="0" smtClean="0"/>
              <a:t>For category 2, offset is always set to 0, i.e., pixels are unchanged.</a:t>
            </a:r>
            <a:endParaRPr lang="en-US" dirty="0"/>
          </a:p>
          <a:p>
            <a:endParaRPr lang="en-US" dirty="0">
              <a:solidFill>
                <a:schemeClr val="accent3">
                  <a:lumMod val="60000"/>
                  <a:lumOff val="40000"/>
                </a:schemeClr>
              </a:solidFill>
            </a:endParaRPr>
          </a:p>
        </p:txBody>
      </p:sp>
      <p:sp>
        <p:nvSpPr>
          <p:cNvPr id="3" name="Title 2"/>
          <p:cNvSpPr>
            <a:spLocks noGrp="1"/>
          </p:cNvSpPr>
          <p:nvPr>
            <p:ph type="title"/>
          </p:nvPr>
        </p:nvSpPr>
        <p:spPr/>
        <p:txBody>
          <a:bodyPr/>
          <a:lstStyle/>
          <a:p>
            <a:r>
              <a:rPr lang="en-US" dirty="0" smtClean="0"/>
              <a:t>Proposed Peak SAO</a:t>
            </a:r>
            <a:endParaRPr lang="en-US" dirty="0"/>
          </a:p>
        </p:txBody>
      </p:sp>
      <p:sp>
        <p:nvSpPr>
          <p:cNvPr id="4" name="Text Placeholder 3"/>
          <p:cNvSpPr>
            <a:spLocks noGrp="1"/>
          </p:cNvSpPr>
          <p:nvPr>
            <p:ph type="body" idx="13"/>
          </p:nvPr>
        </p:nvSpPr>
        <p:spPr/>
        <p:txBody>
          <a:bodyPr/>
          <a:lstStyle/>
          <a:p>
            <a:endParaRPr lang="en-US"/>
          </a:p>
        </p:txBody>
      </p:sp>
      <p:sp>
        <p:nvSpPr>
          <p:cNvPr id="5" name="Rectangle 2"/>
          <p:cNvSpPr>
            <a:spLocks noChangeArrowheads="1"/>
          </p:cNvSpPr>
          <p:nvPr/>
        </p:nvSpPr>
        <p:spPr bwMode="auto">
          <a:xfrm>
            <a:off x="1395663" y="315227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0697" y="3727443"/>
            <a:ext cx="1500675" cy="15006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6345659" y="5301998"/>
            <a:ext cx="2669321"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5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15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a:t>
            </a:r>
            <a:r>
              <a:rPr kumimoji="0" lang="en-US" altLang="en-US" sz="1500" b="1" i="0" u="none" strike="noStrike" cap="none" normalizeH="0" baseline="0" dirty="0" smtClean="0" bmk="">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ig. </a:t>
            </a:r>
            <a:r>
              <a:rPr lang="en-US" altLang="en-US" sz="1500" b="1" dirty="0" bmk="_Ref463355034">
                <a:latin typeface="Times New Roman" panose="02020603050405020304" pitchFamily="18" charset="0"/>
                <a:ea typeface="Times New Roman" panose="02020603050405020304" pitchFamily="18" charset="0"/>
                <a:cs typeface="Times New Roman" panose="02020603050405020304" pitchFamily="18" charset="0"/>
              </a:rPr>
              <a:t>1</a:t>
            </a:r>
            <a:r>
              <a:rPr kumimoji="0" lang="en-US" altLang="en-US" sz="15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15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Neighbouring samples.</a:t>
            </a:r>
            <a:endParaRPr kumimoji="0" lang="en-US" altLang="en-US" sz="15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graphicFrame>
            <p:nvGraphicFramePr>
              <p:cNvPr id="7" name="Table 6"/>
              <p:cNvGraphicFramePr>
                <a:graphicFrameLocks noGrp="1"/>
              </p:cNvGraphicFramePr>
              <p:nvPr>
                <p:extLst>
                  <p:ext uri="{D42A27DB-BD31-4B8C-83A1-F6EECF244321}">
                    <p14:modId xmlns:p14="http://schemas.microsoft.com/office/powerpoint/2010/main" val="3294580786"/>
                  </p:ext>
                </p:extLst>
              </p:nvPr>
            </p:nvGraphicFramePr>
            <p:xfrm>
              <a:off x="902786" y="3749856"/>
              <a:ext cx="5329989" cy="1552142"/>
            </p:xfrm>
            <a:graphic>
              <a:graphicData uri="http://schemas.openxmlformats.org/drawingml/2006/table">
                <a:tbl>
                  <a:tblPr firstRow="1" firstCol="1" bandRow="1">
                    <a:tableStyleId>{5C22544A-7EE6-4342-B048-85BDC9FD1C3A}</a:tableStyleId>
                  </a:tblPr>
                  <a:tblGrid>
                    <a:gridCol w="1043526"/>
                    <a:gridCol w="4286463"/>
                  </a:tblGrid>
                  <a:tr h="374215">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Category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smtClean="0">
                              <a:effectLst/>
                              <a:latin typeface="Times New Roman" panose="02020603050405020304" pitchFamily="18" charset="0"/>
                              <a:cs typeface="Times New Roman" panose="02020603050405020304" pitchFamily="18" charset="0"/>
                            </a:rPr>
                            <a:t>Conditions</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00"/>
                            </a:spcBef>
                            <a:spcAft>
                              <a:spcPts val="600"/>
                            </a:spcAft>
                            <a:tabLst>
                              <a:tab pos="228600" algn="l"/>
                              <a:tab pos="457200" algn="l"/>
                              <a:tab pos="685800" algn="l"/>
                              <a:tab pos="914400" algn="l"/>
                            </a:tabLst>
                          </a:pPr>
                          <a14:m>
                            <m:oMath xmlns:m="http://schemas.openxmlformats.org/officeDocument/2006/math">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lgr</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==3 </m:t>
                                  </m:r>
                                </m:e>
                              </m:nary>
                              <m:r>
                                <a:rPr lang="en-US" sz="1500">
                                  <a:effectLst/>
                                  <a:latin typeface="Cambria Math" panose="02040503050406030204" pitchFamily="18" charset="0"/>
                                </a:rPr>
                                <m:t>|| </m:t>
                              </m:r>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sml</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==3 </m:t>
                                  </m:r>
                                </m:e>
                              </m:nary>
                            </m:oMath>
                          </a14:m>
                          <a:r>
                            <a:rPr lang="en-US" sz="1500" dirty="0">
                              <a:effectLst/>
                              <a:latin typeface="Times New Roman" panose="02020603050405020304" pitchFamily="18" charset="0"/>
                              <a:cs typeface="Times New Roman" panose="02020603050405020304" pitchFamily="18" charset="0"/>
                            </a:rPr>
                            <a:t> </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a:effectLst/>
                              <a:latin typeface="Times New Roman" panose="02020603050405020304" pitchFamily="18" charset="0"/>
                              <a:cs typeface="Times New Roman" panose="02020603050405020304" pitchFamily="18" charset="0"/>
                            </a:rPr>
                            <a:t>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00"/>
                            </a:spcBef>
                            <a:spcAft>
                              <a:spcPts val="600"/>
                            </a:spcAft>
                            <a:tabLst>
                              <a:tab pos="228600" algn="l"/>
                              <a:tab pos="457200" algn="l"/>
                              <a:tab pos="685800" algn="l"/>
                              <a:tab pos="914400" algn="l"/>
                            </a:tabLst>
                          </a:pPr>
                          <a14:m>
                            <m:oMath xmlns:m="http://schemas.openxmlformats.org/officeDocument/2006/math">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lgr</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==4 </m:t>
                                  </m:r>
                                </m:e>
                              </m:nary>
                              <m:r>
                                <a:rPr lang="en-US" sz="1500">
                                  <a:effectLst/>
                                  <a:latin typeface="Cambria Math" panose="02040503050406030204" pitchFamily="18" charset="0"/>
                                </a:rPr>
                                <m:t>|| </m:t>
                              </m:r>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sml</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==4 </m:t>
                                  </m:r>
                                </m:e>
                              </m:nary>
                            </m:oMath>
                          </a14:m>
                          <a:r>
                            <a:rPr lang="en-US" sz="1500" dirty="0">
                              <a:effectLst/>
                              <a:latin typeface="Times New Roman" panose="02020603050405020304" pitchFamily="18" charset="0"/>
                              <a:cs typeface="Times New Roman" panose="02020603050405020304" pitchFamily="18" charset="0"/>
                            </a:rPr>
                            <a:t> </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374215">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2</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None of the above</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bl>
              </a:graphicData>
            </a:graphic>
          </p:graphicFrame>
        </mc:Choice>
        <mc:Fallback>
          <p:graphicFrame>
            <p:nvGraphicFramePr>
              <p:cNvPr id="7" name="Table 6"/>
              <p:cNvGraphicFramePr>
                <a:graphicFrameLocks noGrp="1"/>
              </p:cNvGraphicFramePr>
              <p:nvPr>
                <p:extLst>
                  <p:ext uri="{D42A27DB-BD31-4B8C-83A1-F6EECF244321}">
                    <p14:modId xmlns:p14="http://schemas.microsoft.com/office/powerpoint/2010/main" val="3294580786"/>
                  </p:ext>
                </p:extLst>
              </p:nvPr>
            </p:nvGraphicFramePr>
            <p:xfrm>
              <a:off x="902786" y="3749856"/>
              <a:ext cx="5329989" cy="1552142"/>
            </p:xfrm>
            <a:graphic>
              <a:graphicData uri="http://schemas.openxmlformats.org/drawingml/2006/table">
                <a:tbl>
                  <a:tblPr firstRow="1" firstCol="1" bandRow="1">
                    <a:tableStyleId>{5C22544A-7EE6-4342-B048-85BDC9FD1C3A}</a:tableStyleId>
                  </a:tblPr>
                  <a:tblGrid>
                    <a:gridCol w="1043526"/>
                    <a:gridCol w="4286463"/>
                  </a:tblGrid>
                  <a:tr h="374215">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Category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smtClean="0">
                              <a:effectLst/>
                              <a:latin typeface="Times New Roman" panose="02020603050405020304" pitchFamily="18" charset="0"/>
                              <a:cs typeface="Times New Roman" panose="02020603050405020304" pitchFamily="18" charset="0"/>
                            </a:rPr>
                            <a:t>Conditions</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endParaRPr lang="en-US"/>
                        </a:p>
                      </a:txBody>
                      <a:tcPr marL="68580" marR="68580" marT="0" marB="0" anchor="ctr">
                        <a:blipFill rotWithShape="0">
                          <a:blip r:embed="rId3"/>
                          <a:stretch>
                            <a:fillRect l="-24432" t="-92537" r="-568" b="-228358"/>
                          </a:stretch>
                        </a:blipFill>
                      </a:tcPr>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a:effectLst/>
                              <a:latin typeface="Times New Roman" panose="02020603050405020304" pitchFamily="18" charset="0"/>
                              <a:cs typeface="Times New Roman" panose="02020603050405020304" pitchFamily="18" charset="0"/>
                            </a:rPr>
                            <a:t>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endParaRPr lang="en-US"/>
                        </a:p>
                      </a:txBody>
                      <a:tcPr marL="68580" marR="68580" marT="0" marB="0" anchor="ctr">
                        <a:blipFill rotWithShape="0">
                          <a:blip r:embed="rId3"/>
                          <a:stretch>
                            <a:fillRect l="-24432" t="-195455" r="-568" b="-131818"/>
                          </a:stretch>
                        </a:blipFill>
                      </a:tcPr>
                    </a:tc>
                  </a:tr>
                  <a:tr h="374215">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2</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None of the above</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bl>
              </a:graphicData>
            </a:graphic>
          </p:graphicFrame>
        </mc:Fallback>
      </mc:AlternateContent>
      <p:graphicFrame>
        <p:nvGraphicFramePr>
          <p:cNvPr id="9" name="Table 8"/>
          <p:cNvGraphicFramePr>
            <a:graphicFrameLocks noGrp="1"/>
          </p:cNvGraphicFramePr>
          <p:nvPr>
            <p:extLst>
              <p:ext uri="{D42A27DB-BD31-4B8C-83A1-F6EECF244321}">
                <p14:modId xmlns:p14="http://schemas.microsoft.com/office/powerpoint/2010/main" val="1448519556"/>
              </p:ext>
            </p:extLst>
          </p:nvPr>
        </p:nvGraphicFramePr>
        <p:xfrm>
          <a:off x="1077661" y="2778982"/>
          <a:ext cx="6037012" cy="695598"/>
        </p:xfrm>
        <a:graphic>
          <a:graphicData uri="http://schemas.openxmlformats.org/drawingml/2006/table">
            <a:tbl>
              <a:tblPr firstRow="1" firstCol="1" bandRow="1"/>
              <a:tblGrid>
                <a:gridCol w="3924703"/>
                <a:gridCol w="2112309"/>
              </a:tblGrid>
              <a:tr h="347799">
                <a:tc>
                  <a:txBody>
                    <a:bodyPr/>
                    <a:lstStyle/>
                    <a:p>
                      <a:pPr marL="0" marR="0" algn="r" hangingPunct="0">
                        <a:spcBef>
                          <a:spcPts val="680"/>
                        </a:spcBef>
                        <a:spcAft>
                          <a:spcPts val="0"/>
                        </a:spcAft>
                        <a:tabLst>
                          <a:tab pos="228600" algn="l"/>
                          <a:tab pos="457200" algn="l"/>
                          <a:tab pos="685800" algn="l"/>
                          <a:tab pos="914400" algn="l"/>
                        </a:tabLst>
                      </a:pPr>
                      <a:r>
                        <a:rPr lang="en-US" sz="1600" dirty="0" err="1">
                          <a:effectLst/>
                          <a:latin typeface="Times New Roman" panose="02020603050405020304" pitchFamily="18" charset="0"/>
                          <a:ea typeface="SimSun" panose="02010600030101010101" pitchFamily="2" charset="-122"/>
                        </a:rPr>
                        <a:t>lgr</a:t>
                      </a:r>
                      <a:r>
                        <a:rPr lang="en-US" sz="1600" dirty="0">
                          <a:effectLst/>
                          <a:latin typeface="Times New Roman" panose="02020603050405020304" pitchFamily="18" charset="0"/>
                          <a:ea typeface="SimSun" panose="02010600030101010101" pitchFamily="2" charset="-122"/>
                        </a:rPr>
                        <a:t> ( x )  = (x &gt; 0) ? 1 : 0</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r" hangingPunct="0">
                        <a:spcBef>
                          <a:spcPts val="680"/>
                        </a:spcBef>
                        <a:spcAft>
                          <a:spcPts val="0"/>
                        </a:spcAft>
                        <a:tabLst>
                          <a:tab pos="228600" algn="l"/>
                          <a:tab pos="457200" algn="l"/>
                          <a:tab pos="685800" algn="l"/>
                          <a:tab pos="914400" algn="l"/>
                        </a:tabLst>
                      </a:pPr>
                      <a:r>
                        <a:rPr lang="en-US" sz="1600">
                          <a:effectLst/>
                          <a:latin typeface="Times New Roman" panose="02020603050405020304" pitchFamily="18" charset="0"/>
                          <a:ea typeface="SimSun" panose="02010600030101010101" pitchFamily="2" charset="-122"/>
                        </a:rPr>
                        <a:t>(1)</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r>
              <a:tr h="347799">
                <a:tc>
                  <a:txBody>
                    <a:bodyPr/>
                    <a:lstStyle/>
                    <a:p>
                      <a:pPr marL="0" marR="0" algn="r" hangingPunct="0">
                        <a:spcBef>
                          <a:spcPts val="680"/>
                        </a:spcBef>
                        <a:spcAft>
                          <a:spcPts val="0"/>
                        </a:spcAft>
                        <a:tabLst>
                          <a:tab pos="228600" algn="l"/>
                          <a:tab pos="457200" algn="l"/>
                          <a:tab pos="685800" algn="l"/>
                          <a:tab pos="914400" algn="l"/>
                        </a:tabLst>
                      </a:pPr>
                      <a:r>
                        <a:rPr lang="en-US" sz="1600">
                          <a:effectLst/>
                          <a:latin typeface="Times New Roman" panose="02020603050405020304" pitchFamily="18" charset="0"/>
                          <a:ea typeface="SimSun" panose="02010600030101010101" pitchFamily="2" charset="-122"/>
                        </a:rPr>
                        <a:t>sml ( x )  = (x &lt; 0) ? 1 : 0</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r" hangingPunct="0">
                        <a:spcBef>
                          <a:spcPts val="680"/>
                        </a:spcBef>
                        <a:spcAft>
                          <a:spcPts val="0"/>
                        </a:spcAft>
                        <a:tabLst>
                          <a:tab pos="228600" algn="l"/>
                          <a:tab pos="457200" algn="l"/>
                          <a:tab pos="685800" algn="l"/>
                          <a:tab pos="914400" algn="l"/>
                        </a:tabLst>
                      </a:pPr>
                      <a:r>
                        <a:rPr lang="en-US" sz="1600" dirty="0">
                          <a:effectLst/>
                          <a:latin typeface="Times New Roman" panose="02020603050405020304" pitchFamily="18" charset="0"/>
                          <a:ea typeface="SimSun" panose="02010600030101010101" pitchFamily="2" charset="-122"/>
                        </a:rPr>
                        <a:t>(2)</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r>
            </a:tbl>
          </a:graphicData>
        </a:graphic>
      </p:graphicFrame>
    </p:spTree>
    <p:extLst>
      <p:ext uri="{BB962C8B-B14F-4D97-AF65-F5344CB8AC3E}">
        <p14:creationId xmlns:p14="http://schemas.microsoft.com/office/powerpoint/2010/main" val="4285969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261167"/>
          </a:xfrm>
        </p:spPr>
        <p:txBody>
          <a:bodyPr/>
          <a:lstStyle/>
          <a:p>
            <a:r>
              <a:rPr lang="en-US" dirty="0" smtClean="0"/>
              <a:t>Offset selection</a:t>
            </a:r>
          </a:p>
          <a:p>
            <a:pPr lvl="1"/>
            <a:r>
              <a:rPr lang="en-CA" dirty="0"/>
              <a:t>A</a:t>
            </a:r>
            <a:r>
              <a:rPr lang="en-CA" dirty="0" smtClean="0"/>
              <a:t>verage </a:t>
            </a:r>
            <a:r>
              <a:rPr lang="en-CA" dirty="0"/>
              <a:t>pixel value difference between the current pixel and its selected neighboring pixels </a:t>
            </a:r>
            <a:r>
              <a:rPr lang="en-CA" dirty="0" smtClean="0"/>
              <a:t>(</a:t>
            </a:r>
            <a:r>
              <a:rPr lang="en-CA" i="1" dirty="0" smtClean="0"/>
              <a:t>C</a:t>
            </a:r>
            <a:r>
              <a:rPr lang="en-CA" i="1" baseline="-25000" dirty="0" smtClean="0"/>
              <a:t>m</a:t>
            </a:r>
            <a:r>
              <a:rPr lang="en-CA" dirty="0" smtClean="0"/>
              <a:t>)</a:t>
            </a:r>
          </a:p>
          <a:p>
            <a:pPr lvl="1"/>
            <a:r>
              <a:rPr lang="en-CA" dirty="0" smtClean="0"/>
              <a:t>Normalization </a:t>
            </a:r>
            <a:r>
              <a:rPr lang="en-CA" dirty="0"/>
              <a:t>factor</a:t>
            </a:r>
            <a:r>
              <a:rPr lang="en-US" dirty="0" smtClean="0"/>
              <a:t> </a:t>
            </a:r>
            <a:r>
              <a:rPr lang="en-US" i="1" dirty="0" smtClean="0"/>
              <a:t>NF</a:t>
            </a:r>
          </a:p>
          <a:p>
            <a:pPr lvl="1"/>
            <a:endParaRPr lang="en-US" i="1" dirty="0"/>
          </a:p>
          <a:p>
            <a:pPr lvl="1"/>
            <a:endParaRPr lang="en-US" i="1" dirty="0" smtClean="0"/>
          </a:p>
          <a:p>
            <a:pPr lvl="1"/>
            <a:endParaRPr lang="en-US" i="1" dirty="0"/>
          </a:p>
          <a:p>
            <a:pPr marL="514350" lvl="2" indent="0">
              <a:buNone/>
            </a:pPr>
            <a:r>
              <a:rPr lang="en-US" i="1" dirty="0" smtClean="0"/>
              <a:t>M=3 or 4 for category 1 and 2, respectively </a:t>
            </a:r>
          </a:p>
          <a:p>
            <a:r>
              <a:rPr lang="en-US" dirty="0" smtClean="0"/>
              <a:t>Signaling of side information </a:t>
            </a:r>
          </a:p>
          <a:p>
            <a:pPr lvl="1"/>
            <a:r>
              <a:rPr lang="en-US" dirty="0" smtClean="0"/>
              <a:t>Slice on/off control flag</a:t>
            </a:r>
          </a:p>
          <a:p>
            <a:pPr lvl="1"/>
            <a:r>
              <a:rPr lang="en-US" dirty="0" smtClean="0"/>
              <a:t>Offsets for each category and class index, </a:t>
            </a:r>
            <a:r>
              <a:rPr lang="en-US" i="1" dirty="0" smtClean="0"/>
              <a:t>NF</a:t>
            </a:r>
            <a:r>
              <a:rPr lang="en-US" dirty="0" smtClean="0"/>
              <a:t>, as well as maximum number of classes</a:t>
            </a:r>
            <a:endParaRPr lang="en-US" dirty="0"/>
          </a:p>
        </p:txBody>
      </p:sp>
      <p:sp>
        <p:nvSpPr>
          <p:cNvPr id="3" name="Title 2"/>
          <p:cNvSpPr>
            <a:spLocks noGrp="1"/>
          </p:cNvSpPr>
          <p:nvPr>
            <p:ph type="title"/>
          </p:nvPr>
        </p:nvSpPr>
        <p:spPr/>
        <p:txBody>
          <a:bodyPr/>
          <a:lstStyle/>
          <a:p>
            <a:r>
              <a:rPr lang="en-US" dirty="0"/>
              <a:t>Proposed Peak SAO</a:t>
            </a:r>
          </a:p>
        </p:txBody>
      </p:sp>
      <p:sp>
        <p:nvSpPr>
          <p:cNvPr id="4" name="Text Placeholder 3"/>
          <p:cNvSpPr>
            <a:spLocks noGrp="1"/>
          </p:cNvSpPr>
          <p:nvPr>
            <p:ph type="body" idx="13"/>
          </p:nvPr>
        </p:nvSpPr>
        <p:spPr/>
        <p:txBody>
          <a:bodyPr/>
          <a:lstStyle/>
          <a:p>
            <a:endParaRPr lang="en-US"/>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2554603182"/>
                  </p:ext>
                </p:extLst>
              </p:nvPr>
            </p:nvGraphicFramePr>
            <p:xfrm>
              <a:off x="486068" y="3617985"/>
              <a:ext cx="8027905" cy="613347"/>
            </p:xfrm>
            <a:graphic>
              <a:graphicData uri="http://schemas.openxmlformats.org/drawingml/2006/table">
                <a:tbl>
                  <a:tblPr firstRow="1" firstCol="1" bandRow="1"/>
                  <a:tblGrid>
                    <a:gridCol w="7255992"/>
                    <a:gridCol w="771913"/>
                  </a:tblGrid>
                  <a:tr h="0">
                    <a:tc>
                      <a:txBody>
                        <a:bodyPr/>
                        <a:lstStyle/>
                        <a:p>
                          <a:pPr marL="0" marR="0" algn="r" hangingPunct="0">
                            <a:spcBef>
                              <a:spcPts val="600"/>
                            </a:spcBef>
                            <a:spcAft>
                              <a:spcPts val="600"/>
                            </a:spcAft>
                            <a:tabLst>
                              <a:tab pos="228600" algn="l"/>
                              <a:tab pos="457200" algn="l"/>
                              <a:tab pos="685800" algn="l"/>
                              <a:tab pos="914400" algn="l"/>
                            </a:tabLst>
                          </a:pPr>
                          <a14:m>
                            <m:oMathPara xmlns:m="http://schemas.openxmlformats.org/officeDocument/2006/math">
                              <m:oMathParaPr>
                                <m:jc m:val="centerGroup"/>
                              </m:oMathParaPr>
                              <m:oMath xmlns:m="http://schemas.openxmlformats.org/officeDocument/2006/math">
                                <m:f>
                                  <m:fPr>
                                    <m:ctrlPr>
                                      <a:rPr lang="en-US" sz="1600" i="1">
                                        <a:effectLst/>
                                        <a:latin typeface="Cambria Math" panose="02040503050406030204" pitchFamily="18" charset="0"/>
                                        <a:ea typeface="Times New Roman" panose="02020603050405020304" pitchFamily="18" charset="0"/>
                                      </a:rPr>
                                    </m:ctrlPr>
                                  </m:fPr>
                                  <m:num>
                                    <m:r>
                                      <a:rPr lang="en-US" sz="1600" i="1">
                                        <a:effectLst/>
                                        <a:latin typeface="Cambria Math" panose="02040503050406030204" pitchFamily="18" charset="0"/>
                                        <a:ea typeface="Times New Roman" panose="02020603050405020304" pitchFamily="18" charset="0"/>
                                      </a:rPr>
                                      <m:t>(</m:t>
                                    </m:r>
                                    <m:nary>
                                      <m:naryPr>
                                        <m:chr m:val="∑"/>
                                        <m:limLoc m:val="subSup"/>
                                        <m:ctrlPr>
                                          <a:rPr lang="en-US" sz="1600" i="1">
                                            <a:effectLst/>
                                            <a:latin typeface="Cambria Math" panose="02040503050406030204" pitchFamily="18" charset="0"/>
                                            <a:ea typeface="Times New Roman" panose="02020603050405020304" pitchFamily="18" charset="0"/>
                                          </a:rPr>
                                        </m:ctrlPr>
                                      </m:naryPr>
                                      <m:sub>
                                        <m:r>
                                          <a:rPr lang="en-US" sz="1600" i="1">
                                            <a:effectLst/>
                                            <a:latin typeface="Cambria Math" panose="02040503050406030204" pitchFamily="18" charset="0"/>
                                            <a:ea typeface="Times New Roman" panose="02020603050405020304" pitchFamily="18" charset="0"/>
                                          </a:rPr>
                                          <m:t>𝑚</m:t>
                                        </m:r>
                                        <m:r>
                                          <a:rPr lang="en-US" sz="1600" i="1">
                                            <a:effectLst/>
                                            <a:latin typeface="Cambria Math" panose="02040503050406030204" pitchFamily="18" charset="0"/>
                                            <a:ea typeface="Times New Roman" panose="02020603050405020304" pitchFamily="18" charset="0"/>
                                          </a:rPr>
                                          <m:t>=0</m:t>
                                        </m:r>
                                      </m:sub>
                                      <m:sup>
                                        <m:r>
                                          <a:rPr lang="en-US" sz="1600" i="1">
                                            <a:effectLst/>
                                            <a:latin typeface="Cambria Math" panose="02040503050406030204" pitchFamily="18" charset="0"/>
                                            <a:ea typeface="Times New Roman" panose="02020603050405020304" pitchFamily="18" charset="0"/>
                                          </a:rPr>
                                          <m:t>𝑚</m:t>
                                        </m:r>
                                        <m:r>
                                          <a:rPr lang="en-US" sz="1600" i="1">
                                            <a:effectLst/>
                                            <a:latin typeface="Cambria Math" panose="02040503050406030204" pitchFamily="18" charset="0"/>
                                            <a:ea typeface="Times New Roman" panose="02020603050405020304" pitchFamily="18" charset="0"/>
                                          </a:rPr>
                                          <m:t>=</m:t>
                                        </m:r>
                                        <m:r>
                                          <a:rPr lang="en-US" sz="1600" i="1">
                                            <a:effectLst/>
                                            <a:latin typeface="Cambria Math" panose="02040503050406030204" pitchFamily="18" charset="0"/>
                                            <a:ea typeface="Times New Roman" panose="02020603050405020304" pitchFamily="18" charset="0"/>
                                          </a:rPr>
                                          <m:t>𝑀</m:t>
                                        </m:r>
                                        <m:r>
                                          <a:rPr lang="en-US" sz="1600" i="1">
                                            <a:effectLst/>
                                            <a:latin typeface="Cambria Math" panose="02040503050406030204" pitchFamily="18" charset="0"/>
                                            <a:ea typeface="Times New Roman" panose="02020603050405020304" pitchFamily="18" charset="0"/>
                                          </a:rPr>
                                          <m:t>−1</m:t>
                                        </m:r>
                                      </m:sup>
                                      <m:e>
                                        <m:r>
                                          <a:rPr lang="en-US" sz="1600" i="1">
                                            <a:effectLst/>
                                            <a:latin typeface="Cambria Math" panose="02040503050406030204" pitchFamily="18" charset="0"/>
                                            <a:ea typeface="Times New Roman" panose="02020603050405020304" pitchFamily="18" charset="0"/>
                                          </a:rPr>
                                          <m:t>(|</m:t>
                                        </m:r>
                                        <m:sSub>
                                          <m:sSubPr>
                                            <m:ctrlPr>
                                              <a:rPr lang="en-US" sz="1600" i="1">
                                                <a:effectLst/>
                                                <a:latin typeface="Cambria Math" panose="02040503050406030204" pitchFamily="18" charset="0"/>
                                                <a:ea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rPr>
                                              <m:t>𝐶</m:t>
                                            </m:r>
                                          </m:e>
                                          <m:sub>
                                            <m:r>
                                              <a:rPr lang="en-US" sz="1600" i="1">
                                                <a:effectLst/>
                                                <a:latin typeface="Cambria Math" panose="02040503050406030204" pitchFamily="18" charset="0"/>
                                                <a:ea typeface="Times New Roman" panose="02020603050405020304" pitchFamily="18" charset="0"/>
                                              </a:rPr>
                                              <m:t>𝑚</m:t>
                                            </m:r>
                                          </m:sub>
                                        </m:sSub>
                                        <m:r>
                                          <a:rPr lang="en-US" sz="1600" i="1">
                                            <a:effectLst/>
                                            <a:latin typeface="Cambria Math" panose="02040503050406030204" pitchFamily="18" charset="0"/>
                                            <a:ea typeface="Times New Roman" panose="02020603050405020304" pitchFamily="18" charset="0"/>
                                          </a:rPr>
                                          <m:t>−</m:t>
                                        </m:r>
                                        <m:r>
                                          <a:rPr lang="en-US" sz="1600" i="1">
                                            <a:effectLst/>
                                            <a:latin typeface="Cambria Math" panose="02040503050406030204" pitchFamily="18" charset="0"/>
                                            <a:ea typeface="Times New Roman" panose="02020603050405020304" pitchFamily="18" charset="0"/>
                                          </a:rPr>
                                          <m:t>𝐶</m:t>
                                        </m:r>
                                        <m:r>
                                          <a:rPr lang="en-US" sz="1600" i="1">
                                            <a:effectLst/>
                                            <a:latin typeface="Cambria Math" panose="02040503050406030204" pitchFamily="18" charset="0"/>
                                            <a:ea typeface="Times New Roman" panose="02020603050405020304" pitchFamily="18" charset="0"/>
                                          </a:rPr>
                                          <m:t>|))/</m:t>
                                        </m:r>
                                      </m:e>
                                    </m:nary>
                                    <m:r>
                                      <a:rPr lang="en-US" sz="1600" i="1">
                                        <a:effectLst/>
                                        <a:latin typeface="Cambria Math" panose="02040503050406030204" pitchFamily="18" charset="0"/>
                                        <a:ea typeface="Times New Roman" panose="02020603050405020304" pitchFamily="18" charset="0"/>
                                      </a:rPr>
                                      <m:t>𝑀</m:t>
                                    </m:r>
                                  </m:num>
                                  <m:den>
                                    <m:r>
                                      <a:rPr lang="en-US" sz="1600" i="1">
                                        <a:effectLst/>
                                        <a:latin typeface="Cambria Math" panose="02040503050406030204" pitchFamily="18" charset="0"/>
                                        <a:ea typeface="Times New Roman" panose="02020603050405020304" pitchFamily="18" charset="0"/>
                                      </a:rPr>
                                      <m:t>(1≪</m:t>
                                    </m:r>
                                    <m:r>
                                      <a:rPr lang="en-US" sz="1600" i="1">
                                        <a:effectLst/>
                                        <a:latin typeface="Cambria Math" panose="02040503050406030204" pitchFamily="18" charset="0"/>
                                        <a:ea typeface="Times New Roman" panose="02020603050405020304" pitchFamily="18" charset="0"/>
                                      </a:rPr>
                                      <m:t>𝑁𝐹</m:t>
                                    </m:r>
                                    <m:r>
                                      <a:rPr lang="en-US" sz="1600" i="1">
                                        <a:effectLst/>
                                        <a:latin typeface="Cambria Math" panose="02040503050406030204" pitchFamily="18" charset="0"/>
                                        <a:ea typeface="Times New Roman" panose="02020603050405020304" pitchFamily="18" charset="0"/>
                                      </a:rPr>
                                      <m:t>)</m:t>
                                    </m:r>
                                  </m:den>
                                </m:f>
                              </m:oMath>
                            </m:oMathPara>
                          </a14:m>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r" hangingPunct="0">
                            <a:spcBef>
                              <a:spcPts val="1800"/>
                            </a:spcBef>
                            <a:spcAft>
                              <a:spcPts val="600"/>
                            </a:spcAft>
                            <a:tabLst>
                              <a:tab pos="228600" algn="l"/>
                              <a:tab pos="457200" algn="l"/>
                              <a:tab pos="685800" algn="l"/>
                              <a:tab pos="914400" algn="l"/>
                            </a:tabLst>
                          </a:pPr>
                          <a:r>
                            <a:rPr lang="en-US" sz="1600" dirty="0">
                              <a:effectLst/>
                              <a:latin typeface="Times New Roman" panose="02020603050405020304" pitchFamily="18" charset="0"/>
                              <a:ea typeface="SimSun" panose="02010600030101010101" pitchFamily="2" charset="-122"/>
                              <a:cs typeface="Times New Roman" panose="02020603050405020304" pitchFamily="18" charset="0"/>
                            </a:rPr>
                            <a:t>(3)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a:noFill/>
                        </a:lnT>
                        <a:lnB>
                          <a:noFill/>
                        </a:lnB>
                      </a:tcPr>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554603182"/>
                  </p:ext>
                </p:extLst>
              </p:nvPr>
            </p:nvGraphicFramePr>
            <p:xfrm>
              <a:off x="486068" y="3617985"/>
              <a:ext cx="8027905" cy="613347"/>
            </p:xfrm>
            <a:graphic>
              <a:graphicData uri="http://schemas.openxmlformats.org/drawingml/2006/table">
                <a:tbl>
                  <a:tblPr firstRow="1" firstCol="1" bandRow="1"/>
                  <a:tblGrid>
                    <a:gridCol w="7255992"/>
                    <a:gridCol w="771913"/>
                  </a:tblGrid>
                  <a:tr h="613347">
                    <a:tc>
                      <a:txBody>
                        <a:bodyPr/>
                        <a:lstStyle/>
                        <a:p>
                          <a:endParaRPr lang="en-US"/>
                        </a:p>
                      </a:txBody>
                      <a:tcPr marL="68580" marR="68580" marT="0" marB="0" anchor="ctr">
                        <a:lnL>
                          <a:noFill/>
                        </a:lnL>
                        <a:lnR>
                          <a:noFill/>
                        </a:lnR>
                        <a:lnT>
                          <a:noFill/>
                        </a:lnT>
                        <a:lnB>
                          <a:noFill/>
                        </a:lnB>
                        <a:blipFill rotWithShape="0">
                          <a:blip r:embed="rId2"/>
                          <a:stretch>
                            <a:fillRect r="-10663"/>
                          </a:stretch>
                        </a:blipFill>
                      </a:tcPr>
                    </a:tc>
                    <a:tc>
                      <a:txBody>
                        <a:bodyPr/>
                        <a:lstStyle/>
                        <a:p>
                          <a:pPr marL="0" marR="0" algn="r" hangingPunct="0">
                            <a:spcBef>
                              <a:spcPts val="1800"/>
                            </a:spcBef>
                            <a:spcAft>
                              <a:spcPts val="600"/>
                            </a:spcAft>
                            <a:tabLst>
                              <a:tab pos="228600" algn="l"/>
                              <a:tab pos="457200" algn="l"/>
                              <a:tab pos="685800" algn="l"/>
                              <a:tab pos="914400" algn="l"/>
                            </a:tabLst>
                          </a:pPr>
                          <a:r>
                            <a:rPr lang="en-US" sz="1600" dirty="0">
                              <a:effectLst/>
                              <a:latin typeface="Times New Roman" panose="02020603050405020304" pitchFamily="18" charset="0"/>
                              <a:ea typeface="SimSun" panose="02010600030101010101" pitchFamily="2" charset="-122"/>
                              <a:cs typeface="Times New Roman" panose="02020603050405020304" pitchFamily="18" charset="0"/>
                            </a:rPr>
                            <a:t>(3)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a:noFill/>
                        </a:lnT>
                        <a:lnB>
                          <a:noFill/>
                        </a:lnB>
                      </a:tcPr>
                    </a:tc>
                  </a:tr>
                </a:tbl>
              </a:graphicData>
            </a:graphic>
          </p:graphicFrame>
        </mc:Fallback>
      </mc:AlternateContent>
    </p:spTree>
    <p:extLst>
      <p:ext uri="{BB962C8B-B14F-4D97-AF65-F5344CB8AC3E}">
        <p14:creationId xmlns:p14="http://schemas.microsoft.com/office/powerpoint/2010/main" val="3978323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p:txBody>
          <a:bodyPr/>
          <a:lstStyle/>
          <a:p>
            <a:r>
              <a:rPr lang="en-US" dirty="0" smtClean="0"/>
              <a:t>CTC</a:t>
            </a:r>
            <a:endParaRPr lang="en-US" dirty="0"/>
          </a:p>
        </p:txBody>
      </p:sp>
      <p:graphicFrame>
        <p:nvGraphicFramePr>
          <p:cNvPr id="14" name="Table 13"/>
          <p:cNvGraphicFramePr>
            <a:graphicFrameLocks noGrp="1"/>
          </p:cNvGraphicFramePr>
          <p:nvPr>
            <p:extLst>
              <p:ext uri="{D42A27DB-BD31-4B8C-83A1-F6EECF244321}">
                <p14:modId xmlns:p14="http://schemas.microsoft.com/office/powerpoint/2010/main" val="877636760"/>
              </p:ext>
            </p:extLst>
          </p:nvPr>
        </p:nvGraphicFramePr>
        <p:xfrm>
          <a:off x="441735" y="2227637"/>
          <a:ext cx="7700316" cy="3117294"/>
        </p:xfrm>
        <a:graphic>
          <a:graphicData uri="http://schemas.openxmlformats.org/drawingml/2006/table">
            <a:tbl>
              <a:tblPr firstRow="1" firstCol="1" bandRow="1"/>
              <a:tblGrid>
                <a:gridCol w="1223993"/>
                <a:gridCol w="698073"/>
                <a:gridCol w="698932"/>
                <a:gridCol w="698932"/>
                <a:gridCol w="615782"/>
                <a:gridCol w="614478"/>
                <a:gridCol w="591752"/>
                <a:gridCol w="617219"/>
                <a:gridCol w="698932"/>
                <a:gridCol w="609925"/>
                <a:gridCol w="632298"/>
              </a:tblGrid>
              <a:tr h="301554">
                <a:tc>
                  <a:txBody>
                    <a:bodyPr/>
                    <a:lstStyle/>
                    <a:p>
                      <a:endParaRPr lang="en-US" sz="1300" dirty="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a:solidFill>
                            <a:srgbClr val="000000"/>
                          </a:solidFill>
                          <a:effectLst/>
                          <a:latin typeface="Times New Roman" panose="02020603050405020304" pitchFamily="18" charset="0"/>
                          <a:ea typeface="Times New Roman" panose="02020603050405020304" pitchFamily="18" charset="0"/>
                        </a:rPr>
                        <a:t>All Intra Main10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Random Access Main 10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492">
                <a:tc>
                  <a:txBody>
                    <a:bodyPr/>
                    <a:lstStyle/>
                    <a:p>
                      <a:endParaRPr lang="en-US" sz="130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Y</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U</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DecT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Y</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U</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err="1">
                          <a:solidFill>
                            <a:srgbClr val="000000"/>
                          </a:solidFill>
                          <a:effectLst/>
                          <a:latin typeface="Times New Roman" panose="02020603050405020304" pitchFamily="18" charset="0"/>
                          <a:ea typeface="Times New Roman" panose="02020603050405020304" pitchFamily="18" charset="0"/>
                        </a:rPr>
                        <a:t>DecT</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Class A1</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-0.06%</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-0.08%</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-0.03%</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113%</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-0.26%</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99%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104%</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A2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-0.15%</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-0.05%</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-0.04%</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103%</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114%</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-0.18%</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-0.06%</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99%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103%</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B</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-0.02%</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113%</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-0.34%</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-0.18%</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99%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C</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300">
                          <a:solidFill>
                            <a:srgbClr val="000000"/>
                          </a:solidFill>
                          <a:effectLst/>
                          <a:latin typeface="Times New Roman" panose="02020603050405020304" pitchFamily="18" charset="0"/>
                          <a:ea typeface="Times New Roman" panose="02020603050405020304" pitchFamily="18" charset="0"/>
                        </a:rPr>
                        <a:t>-0.32%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109%</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300" dirty="0">
                          <a:solidFill>
                            <a:srgbClr val="000000"/>
                          </a:solidFill>
                          <a:effectLst/>
                          <a:latin typeface="Times New Roman" panose="02020603050405020304" pitchFamily="18" charset="0"/>
                          <a:ea typeface="Times New Roman" panose="02020603050405020304" pitchFamily="18" charset="0"/>
                        </a:rPr>
                        <a:t>-0.33%</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0.17%</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0.05%</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D</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-0.15%</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0.03%</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0.04%</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99%</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105%</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-0.30%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-0.05%</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0.17%</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492">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E</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-0.21%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112%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 </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712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Overall (Ref)</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-0.16%</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-0.01%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100%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111%</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-0.24%</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-0.04%</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-0.02%</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102%</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66304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13294</TotalTime>
  <Words>360</Words>
  <Application>Microsoft Office PowerPoint</Application>
  <PresentationFormat>On-screen Show (4:3)</PresentationFormat>
  <Paragraphs>135</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Calibre Regular</vt:lpstr>
      <vt:lpstr>Qualcomm Regular</vt:lpstr>
      <vt:lpstr>SimSun</vt:lpstr>
      <vt:lpstr>Arial</vt:lpstr>
      <vt:lpstr>Cambria Math</vt:lpstr>
      <vt:lpstr>Courier New</vt:lpstr>
      <vt:lpstr>Qualcomm Office Bold</vt:lpstr>
      <vt:lpstr>Qualcomm Office Regular</vt:lpstr>
      <vt:lpstr>Times New Roman</vt:lpstr>
      <vt:lpstr>Blank</vt:lpstr>
      <vt:lpstr>Peak Sample Adaptive Offset</vt:lpstr>
      <vt:lpstr>Summary</vt:lpstr>
      <vt:lpstr>Proposed Peak SAO</vt:lpstr>
      <vt:lpstr>Proposed Peak SAO</vt:lpstr>
      <vt:lpstr>Experimental Results </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Zhang, Li</cp:lastModifiedBy>
  <cp:revision>100</cp:revision>
  <dcterms:created xsi:type="dcterms:W3CDTF">2014-06-16T15:47:53Z</dcterms:created>
  <dcterms:modified xsi:type="dcterms:W3CDTF">2016-10-17T12:28:32Z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-639521647</vt:i4>
  </property>
  <property fmtid="{D5CDD505-2E9C-101B-9397-08002B2CF9AE}" pid="3" name="_NewReviewCycle">
    <vt:lpwstr/>
  </property>
  <property fmtid="{D5CDD505-2E9C-101B-9397-08002B2CF9AE}" pid="4" name="_EmailSubject">
    <vt:lpwstr>ppt template</vt:lpwstr>
  </property>
  <property fmtid="{D5CDD505-2E9C-101B-9397-08002B2CF9AE}" pid="5" name="_AuthorEmail">
    <vt:lpwstr>cjianle@qti.qualcomm.com</vt:lpwstr>
  </property>
  <property fmtid="{D5CDD505-2E9C-101B-9397-08002B2CF9AE}" pid="6" name="_AuthorEmailDisplayName">
    <vt:lpwstr>Chen, Jianle</vt:lpwstr>
  </property>
</Properties>
</file>