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5" r:id="rId2"/>
    <p:sldId id="311" r:id="rId3"/>
    <p:sldId id="303" r:id="rId4"/>
    <p:sldId id="305" r:id="rId5"/>
    <p:sldId id="304" r:id="rId6"/>
    <p:sldId id="302" r:id="rId7"/>
    <p:sldId id="318" r:id="rId8"/>
    <p:sldId id="317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232" autoAdjust="0"/>
    <p:restoredTop sz="94660"/>
  </p:normalViewPr>
  <p:slideViewPr>
    <p:cSldViewPr snapToGrid="0">
      <p:cViewPr varScale="1">
        <p:scale>
          <a:sx n="87" d="100"/>
          <a:sy n="87" d="100"/>
        </p:scale>
        <p:origin x="121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5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A8D0B3-FCFB-4843-AB1A-3F4929C4201B}" type="datetimeFigureOut">
              <a:rPr lang="en-US" smtClean="0"/>
              <a:t>10/19/2016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A9EC2C-57DC-4405-8CC8-3BAEEE801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670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9EC2C-57DC-4405-8CC8-3BAEEE80109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0475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327980-DDA9-4766-BE31-AC5EBF60687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9385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980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854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682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438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832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078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2872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7962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975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301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A4AD3A-ADBF-40C4-9819-CAC5F6D47F99}" type="datetimeFigureOut">
              <a:rPr lang="en-US" smtClean="0"/>
              <a:t>10/19/2016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782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35587" y="1122363"/>
            <a:ext cx="10179584" cy="2387600"/>
          </a:xfrm>
        </p:spPr>
        <p:txBody>
          <a:bodyPr>
            <a:normAutofit/>
          </a:bodyPr>
          <a:lstStyle/>
          <a:p>
            <a:r>
              <a:rPr lang="en-CA" sz="3200" b="1" dirty="0" smtClean="0"/>
              <a:t>JVET-D0128: Improved </a:t>
            </a:r>
            <a:r>
              <a:rPr lang="en-CA" sz="3200" b="1" dirty="0"/>
              <a:t>Affine Motion Vector Coding</a:t>
            </a:r>
            <a:endParaRPr lang="en-US" sz="3200" dirty="0"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/>
              <a:t>Yi-Wen Chen, Wei-Jung Chien, </a:t>
            </a:r>
            <a:r>
              <a:rPr lang="en-CA" dirty="0" smtClean="0"/>
              <a:t>Jianle </a:t>
            </a:r>
            <a:r>
              <a:rPr lang="en-CA" dirty="0"/>
              <a:t>Chen, Marta </a:t>
            </a:r>
            <a:r>
              <a:rPr lang="en-CA" dirty="0" smtClean="0"/>
              <a:t>Karczewicz</a:t>
            </a:r>
          </a:p>
          <a:p>
            <a:r>
              <a:rPr lang="en-CA" dirty="0" smtClean="0"/>
              <a:t>Presented </a:t>
            </a:r>
            <a:r>
              <a:rPr lang="en-CA" smtClean="0"/>
              <a:t>by Wei-Jung Chien</a:t>
            </a:r>
            <a:r>
              <a:rPr lang="en-CA" dirty="0"/>
              <a:t/>
            </a:r>
            <a:br>
              <a:rPr lang="en-CA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43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738537"/>
            <a:ext cx="10515600" cy="4351338"/>
          </a:xfrm>
          <a:ln>
            <a:solidFill>
              <a:srgbClr val="FFC000"/>
            </a:solidFill>
          </a:ln>
        </p:spPr>
        <p:txBody>
          <a:bodyPr>
            <a:normAutofit/>
          </a:bodyPr>
          <a:lstStyle/>
          <a:p>
            <a:pPr hangingPunct="0">
              <a:spcBef>
                <a:spcPts val="1200"/>
              </a:spcBef>
            </a:pPr>
            <a:r>
              <a:rPr lang="en-CA" dirty="0"/>
              <a:t>Three changes to affine motion vector coding in JEM-3.0 are proposed.</a:t>
            </a:r>
          </a:p>
          <a:p>
            <a:pPr lvl="1" hangingPunct="0">
              <a:spcBef>
                <a:spcPts val="1200"/>
              </a:spcBef>
            </a:pPr>
            <a:r>
              <a:rPr lang="en-CA" dirty="0"/>
              <a:t>The MVs prediction between L0 and L1 is enabled for the control points of affine block in bi-prediction</a:t>
            </a:r>
            <a:r>
              <a:rPr lang="en-US" dirty="0"/>
              <a:t>.</a:t>
            </a:r>
          </a:p>
          <a:p>
            <a:pPr lvl="1" hangingPunct="0">
              <a:spcBef>
                <a:spcPts val="1200"/>
              </a:spcBef>
            </a:pPr>
            <a:r>
              <a:rPr lang="en-CA" dirty="0"/>
              <a:t>Affine motion from the neighbor block is extrapolated to be used as the affine motion vector predictors (MVPs) of current block</a:t>
            </a:r>
            <a:r>
              <a:rPr lang="en-US" dirty="0"/>
              <a:t>.</a:t>
            </a:r>
          </a:p>
          <a:p>
            <a:pPr lvl="1" hangingPunct="0">
              <a:spcBef>
                <a:spcPts val="1200"/>
              </a:spcBef>
            </a:pPr>
            <a:r>
              <a:rPr lang="en-CA" dirty="0"/>
              <a:t>Allow non-zero MVD for List1 affine MV when </a:t>
            </a:r>
            <a:r>
              <a:rPr lang="en-US" b="1" dirty="0"/>
              <a:t>mvd_l1_zero_flag</a:t>
            </a:r>
            <a:r>
              <a:rPr lang="en-CA" dirty="0"/>
              <a:t> is equal to 1</a:t>
            </a:r>
            <a:r>
              <a:rPr lang="en-US" dirty="0"/>
              <a:t>.</a:t>
            </a:r>
          </a:p>
          <a:p>
            <a:pPr lvl="1" hangingPunct="0">
              <a:spcBef>
                <a:spcPts val="1200"/>
              </a:spcBef>
            </a:pPr>
            <a:endParaRPr lang="en-CA" sz="2000" dirty="0"/>
          </a:p>
          <a:p>
            <a:pPr hangingPunct="0">
              <a:spcBef>
                <a:spcPts val="1200"/>
              </a:spcBef>
            </a:pPr>
            <a:r>
              <a:rPr lang="en-CA" dirty="0"/>
              <a:t>The proposed changes on top of JEM-3.0 shows 0.3% Y BD-rates reduction under RA with </a:t>
            </a:r>
            <a:r>
              <a:rPr lang="en-CA" dirty="0" smtClean="0"/>
              <a:t>3% </a:t>
            </a:r>
            <a:r>
              <a:rPr lang="en-CA" dirty="0"/>
              <a:t>encoding time increase</a:t>
            </a:r>
          </a:p>
          <a:p>
            <a:pPr marL="0" indent="0">
              <a:spcAft>
                <a:spcPts val="1800"/>
              </a:spcAft>
              <a:buNone/>
            </a:pPr>
            <a:endParaRPr lang="en-CA" sz="240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B04E4-23CE-4F79-A2C4-190489DC6FE5}" type="slidenum">
              <a:rPr lang="en-US" smtClean="0"/>
              <a:t>2</a:t>
            </a:fld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618083" y="393825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530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Affine MVP in </a:t>
            </a:r>
            <a:r>
              <a:rPr lang="en-US" dirty="0" smtClean="0"/>
              <a:t>JEM-3.0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738537"/>
            <a:ext cx="10515600" cy="4351338"/>
          </a:xfrm>
        </p:spPr>
        <p:txBody>
          <a:bodyPr>
            <a:normAutofit/>
          </a:bodyPr>
          <a:lstStyle/>
          <a:p>
            <a:r>
              <a:rPr lang="en-CA" sz="2400" dirty="0" smtClean="0"/>
              <a:t>A </a:t>
            </a:r>
            <a:r>
              <a:rPr lang="en-CA" sz="2400" dirty="0"/>
              <a:t>candidate list with motion vector pair {(</a:t>
            </a:r>
            <a:r>
              <a:rPr lang="en-CA" sz="2400" dirty="0" smtClean="0"/>
              <a:t>V</a:t>
            </a:r>
            <a:r>
              <a:rPr lang="en-CA" sz="2400" baseline="-25000" dirty="0"/>
              <a:t>i</a:t>
            </a:r>
            <a:r>
              <a:rPr lang="en-CA" sz="2400" dirty="0" smtClean="0"/>
              <a:t>, </a:t>
            </a:r>
            <a:r>
              <a:rPr lang="en-CA" sz="2400" dirty="0" err="1" smtClean="0"/>
              <a:t>V</a:t>
            </a:r>
            <a:r>
              <a:rPr lang="en-CA" sz="2400" baseline="-25000" dirty="0" err="1"/>
              <a:t>j</a:t>
            </a:r>
            <a:r>
              <a:rPr lang="en-CA" sz="2400" dirty="0" smtClean="0"/>
              <a:t>)| V</a:t>
            </a:r>
            <a:r>
              <a:rPr lang="en-CA" sz="2400" baseline="-25000" dirty="0"/>
              <a:t>i</a:t>
            </a:r>
            <a:r>
              <a:rPr lang="en-CA" sz="2400" dirty="0" smtClean="0"/>
              <a:t>= </a:t>
            </a:r>
            <a:r>
              <a:rPr lang="en-CA" sz="2400" dirty="0"/>
              <a:t>{V</a:t>
            </a:r>
            <a:r>
              <a:rPr lang="en-CA" sz="2400" baseline="-25000" dirty="0"/>
              <a:t>A</a:t>
            </a:r>
            <a:r>
              <a:rPr lang="en-CA" sz="2400" dirty="0"/>
              <a:t>, V</a:t>
            </a:r>
            <a:r>
              <a:rPr lang="en-CA" sz="2400" baseline="-25000" dirty="0"/>
              <a:t>B</a:t>
            </a:r>
            <a:r>
              <a:rPr lang="en-CA" sz="2400" dirty="0"/>
              <a:t>, V</a:t>
            </a:r>
            <a:r>
              <a:rPr lang="en-CA" sz="2400" baseline="-25000" dirty="0"/>
              <a:t>C</a:t>
            </a:r>
            <a:r>
              <a:rPr lang="en-CA" sz="2400" dirty="0"/>
              <a:t>}, </a:t>
            </a:r>
            <a:r>
              <a:rPr lang="en-CA" sz="2400" dirty="0" err="1" smtClean="0"/>
              <a:t>V</a:t>
            </a:r>
            <a:r>
              <a:rPr lang="en-CA" sz="2400" baseline="-25000" dirty="0" err="1"/>
              <a:t>j</a:t>
            </a:r>
            <a:r>
              <a:rPr lang="en-CA" sz="2400" dirty="0" smtClean="0"/>
              <a:t>= </a:t>
            </a:r>
            <a:r>
              <a:rPr lang="en-CA" sz="2400" dirty="0"/>
              <a:t>{V</a:t>
            </a:r>
            <a:r>
              <a:rPr lang="en-CA" sz="2400" baseline="-25000" dirty="0"/>
              <a:t>D</a:t>
            </a:r>
            <a:r>
              <a:rPr lang="en-CA" sz="2400" dirty="0"/>
              <a:t>, V</a:t>
            </a:r>
            <a:r>
              <a:rPr lang="en-CA" sz="2400" baseline="-25000" dirty="0"/>
              <a:t>E</a:t>
            </a:r>
            <a:r>
              <a:rPr lang="en-CA" sz="2400" dirty="0"/>
              <a:t>}} is constructed using the neighbor blocks to predict the MVs at the control </a:t>
            </a:r>
            <a:r>
              <a:rPr lang="en-CA" sz="2400" dirty="0" smtClean="0"/>
              <a:t>points V</a:t>
            </a:r>
            <a:r>
              <a:rPr lang="en-CA" sz="2400" baseline="-25000" dirty="0" smtClean="0"/>
              <a:t>0</a:t>
            </a:r>
            <a:r>
              <a:rPr lang="en-CA" sz="2400" dirty="0" smtClean="0"/>
              <a:t> and V</a:t>
            </a:r>
            <a:r>
              <a:rPr lang="en-CA" sz="2400" baseline="-25000" dirty="0" smtClean="0"/>
              <a:t>1</a:t>
            </a:r>
            <a:r>
              <a:rPr lang="en-CA" sz="2400" dirty="0" smtClean="0"/>
              <a:t>.</a:t>
            </a:r>
            <a:endParaRPr lang="en-US" sz="2400" dirty="0" smtClean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B04E4-23CE-4F79-A2C4-190489DC6FE5}" type="slidenum">
              <a:rPr lang="en-US" smtClean="0"/>
              <a:t>3</a:t>
            </a:fld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618083" y="393825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5656" y="3376220"/>
            <a:ext cx="3420171" cy="3127249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flipV="1">
            <a:off x="2509875" y="3521076"/>
            <a:ext cx="1848416" cy="4244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1852199" y="4106344"/>
            <a:ext cx="9976" cy="1638300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743520" y="3222331"/>
            <a:ext cx="13811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MVP Difference</a:t>
            </a:r>
            <a:endParaRPr lang="en-US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855703" y="4771606"/>
            <a:ext cx="13811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MVP Difference</a:t>
            </a:r>
            <a:endParaRPr lang="en-US" sz="1400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9965" y="3387428"/>
            <a:ext cx="4150457" cy="2909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400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Method1:MV Prediction between L0 and L1 </a:t>
            </a:r>
            <a:r>
              <a:rPr lang="en-US" dirty="0"/>
              <a:t>for Affine Inter Mode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738537"/>
            <a:ext cx="10515600" cy="4351338"/>
          </a:xfrm>
        </p:spPr>
        <p:txBody>
          <a:bodyPr>
            <a:normAutofit/>
          </a:bodyPr>
          <a:lstStyle/>
          <a:p>
            <a:r>
              <a:rPr lang="en-US" sz="2400" dirty="0" smtClean="0"/>
              <a:t>Extend the Method in JVET-C0068 to Affin</a:t>
            </a:r>
            <a:r>
              <a:rPr lang="en-US" sz="2400" dirty="0"/>
              <a:t>e</a:t>
            </a:r>
            <a:r>
              <a:rPr lang="en-US" sz="2400" dirty="0" smtClean="0"/>
              <a:t> MVP</a:t>
            </a:r>
          </a:p>
          <a:p>
            <a:pPr lvl="1"/>
            <a:r>
              <a:rPr lang="en-US" sz="1800" dirty="0" smtClean="0"/>
              <a:t>In JVET-C0068, MV prediction </a:t>
            </a:r>
            <a:r>
              <a:rPr lang="en-US" sz="1800" dirty="0"/>
              <a:t>between L0 and L1 </a:t>
            </a:r>
            <a:r>
              <a:rPr lang="en-US" sz="1800" dirty="0" smtClean="0"/>
              <a:t>MVs is enabled for conventional inter mode (AMVP)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B04E4-23CE-4F79-A2C4-190489DC6FE5}" type="slidenum">
              <a:rPr lang="en-US" smtClean="0"/>
              <a:t>4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8013" y="3494638"/>
            <a:ext cx="5010475" cy="3044274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7586804" y="2981155"/>
            <a:ext cx="3213980" cy="38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L0 Affine MVP Set Candidate List </a:t>
            </a:r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688063" y="5721790"/>
            <a:ext cx="4318503" cy="2353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Arrow Connector 25"/>
          <p:cNvCxnSpPr/>
          <p:nvPr/>
        </p:nvCxnSpPr>
        <p:spPr>
          <a:xfrm flipV="1">
            <a:off x="5006566" y="4419600"/>
            <a:ext cx="3051584" cy="141988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675" y="3046683"/>
            <a:ext cx="4999278" cy="3309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486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4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r>
              <a:rPr lang="en-US" sz="2400" dirty="0" smtClean="0"/>
              <a:t>Extrapolate the MVs of the first available neighbor affine block based on a pre-defined visiting order as the MVP set for current affine block.</a:t>
            </a:r>
          </a:p>
          <a:p>
            <a:r>
              <a:rPr lang="en-US" sz="2400" dirty="0" smtClean="0"/>
              <a:t>The </a:t>
            </a:r>
            <a:r>
              <a:rPr lang="en-US" sz="2400" dirty="0"/>
              <a:t>extrapolated MVP </a:t>
            </a:r>
            <a:r>
              <a:rPr lang="en-US" sz="2400" dirty="0" smtClean="0"/>
              <a:t>set </a:t>
            </a:r>
            <a:r>
              <a:rPr lang="en-US" sz="2400" dirty="0"/>
              <a:t>{V’</a:t>
            </a:r>
            <a:r>
              <a:rPr lang="en-US" sz="2400" baseline="-25000" dirty="0"/>
              <a:t>0</a:t>
            </a:r>
            <a:r>
              <a:rPr lang="en-US" sz="2400" dirty="0"/>
              <a:t>, V’</a:t>
            </a:r>
            <a:r>
              <a:rPr lang="en-US" sz="2400" baseline="-25000" dirty="0"/>
              <a:t>1</a:t>
            </a:r>
            <a:r>
              <a:rPr lang="en-US" sz="2400" dirty="0" smtClean="0"/>
              <a:t>} is inserted </a:t>
            </a:r>
            <a:r>
              <a:rPr lang="en-US" sz="2400" dirty="0"/>
              <a:t>into the </a:t>
            </a:r>
            <a:r>
              <a:rPr lang="en-US" sz="2400" dirty="0" smtClean="0"/>
              <a:t>affine </a:t>
            </a:r>
            <a:r>
              <a:rPr lang="en-US" sz="2400" dirty="0"/>
              <a:t>MVP set candidate </a:t>
            </a:r>
            <a:r>
              <a:rPr lang="en-US" sz="2400" dirty="0" smtClean="0"/>
              <a:t>list.</a:t>
            </a:r>
            <a:endParaRPr lang="en-US" sz="2000" dirty="0">
              <a:solidFill>
                <a:srgbClr val="FF0000"/>
              </a:solidFill>
            </a:endParaRPr>
          </a:p>
          <a:p>
            <a:endParaRPr lang="en-US" sz="20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Method2: Using Neighbor Extrapolated MVs as Affine MV Predictors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1742360" y="6176962"/>
            <a:ext cx="3343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ym typeface="Wingdings" panose="05000000000000000000" pitchFamily="2" charset="2"/>
              </a:rPr>
              <a:t>Visiting order: TLBLTRTL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9763" y="3227942"/>
            <a:ext cx="4503108" cy="29490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8558" y="3444184"/>
            <a:ext cx="2911121" cy="2665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868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Method3: Allow Non-zero MVD for Affine MVs </a:t>
            </a:r>
            <a:r>
              <a:rPr lang="en-US" dirty="0"/>
              <a:t>when </a:t>
            </a:r>
            <a:r>
              <a:rPr lang="en-US" b="1" dirty="0" smtClean="0"/>
              <a:t>mvd_l1_zero_flag</a:t>
            </a:r>
            <a:r>
              <a:rPr lang="en-US" dirty="0" smtClean="0"/>
              <a:t> is one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738537"/>
            <a:ext cx="10515600" cy="4351338"/>
          </a:xfrm>
        </p:spPr>
        <p:txBody>
          <a:bodyPr>
            <a:normAutofit/>
          </a:bodyPr>
          <a:lstStyle/>
          <a:p>
            <a:r>
              <a:rPr lang="en-US" sz="2400" dirty="0" smtClean="0"/>
              <a:t>A </a:t>
            </a:r>
            <a:r>
              <a:rPr lang="en-US" sz="2400" dirty="0"/>
              <a:t>flag in the slice header, </a:t>
            </a:r>
            <a:r>
              <a:rPr lang="en-US" sz="2400" b="1" dirty="0"/>
              <a:t>mvd_l1_zero_flag</a:t>
            </a:r>
            <a:r>
              <a:rPr lang="en-US" sz="2400" dirty="0"/>
              <a:t>, indicates whether the MVDs for List1 must be zero and therefore MVDs are not signaled</a:t>
            </a:r>
            <a:r>
              <a:rPr lang="en-CA" sz="2400" dirty="0" smtClean="0"/>
              <a:t>.</a:t>
            </a:r>
          </a:p>
          <a:p>
            <a:r>
              <a:rPr lang="en-US" sz="2400" dirty="0"/>
              <a:t>The List 1 zero MVD may harm the performance of Affine motion model </a:t>
            </a:r>
            <a:r>
              <a:rPr lang="en-US" sz="2400" dirty="0" smtClean="0"/>
              <a:t>due </a:t>
            </a:r>
            <a:r>
              <a:rPr lang="en-US" sz="2400" dirty="0"/>
              <a:t>to the inaccurate MV of the control points.</a:t>
            </a:r>
            <a:r>
              <a:rPr lang="en-CA" sz="2400" dirty="0" smtClean="0"/>
              <a:t> </a:t>
            </a:r>
          </a:p>
          <a:p>
            <a:r>
              <a:rPr lang="en-CA" sz="2400" dirty="0" smtClean="0"/>
              <a:t>It is </a:t>
            </a:r>
            <a:r>
              <a:rPr lang="en-CA" sz="2400" dirty="0"/>
              <a:t>proposed to remove this constraint from affine inter mode but still impose it on the blocks coded in AMVP mode.</a:t>
            </a:r>
            <a:endParaRPr lang="en-US" sz="2400" dirty="0" smtClean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B04E4-23CE-4F79-A2C4-190489DC6FE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4018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</a:t>
            </a:r>
            <a:r>
              <a:rPr lang="en-US" smtClean="0"/>
              <a:t>under RA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738537"/>
            <a:ext cx="10515600" cy="4351338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Anchor: JEM-3.0</a:t>
            </a:r>
          </a:p>
          <a:p>
            <a:pPr lvl="0"/>
            <a:r>
              <a:rPr lang="en-US" dirty="0"/>
              <a:t>Test: Anchor + all proposed modifications to affine MV </a:t>
            </a:r>
            <a:r>
              <a:rPr lang="en-US" dirty="0" smtClean="0"/>
              <a:t>coding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B04E4-23CE-4F79-A2C4-190489DC6FE5}" type="slidenum">
              <a:rPr lang="en-US" smtClean="0"/>
              <a:t>7</a:t>
            </a:fld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618083" y="393825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/>
          </p:nvPr>
        </p:nvGraphicFramePr>
        <p:xfrm>
          <a:off x="7668285" y="3704503"/>
          <a:ext cx="4409038" cy="1720158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541785"/>
                <a:gridCol w="1541785"/>
                <a:gridCol w="1325468"/>
              </a:tblGrid>
              <a:tr h="28669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Class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Sequence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>
                          <a:effectLst/>
                        </a:rPr>
                        <a:t>BD-rate Savings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69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A2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 err="1">
                          <a:effectLst/>
                        </a:rPr>
                        <a:t>CatRobot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 smtClean="0">
                          <a:effectLst/>
                        </a:rPr>
                        <a:t>-0.8%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693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 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 err="1">
                          <a:effectLst/>
                        </a:rPr>
                        <a:t>DaylightRoad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-</a:t>
                      </a:r>
                      <a:r>
                        <a:rPr lang="en-CA" sz="1200" b="1" dirty="0" smtClean="0">
                          <a:effectLst/>
                        </a:rPr>
                        <a:t>0.6%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6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Rollercoaster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-</a:t>
                      </a:r>
                      <a:r>
                        <a:rPr lang="en-CA" sz="1200" b="1" dirty="0" smtClean="0">
                          <a:effectLst/>
                        </a:rPr>
                        <a:t>1.0%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69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B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>
                          <a:effectLst/>
                        </a:rPr>
                        <a:t>Cactus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-</a:t>
                      </a:r>
                      <a:r>
                        <a:rPr lang="en-CA" sz="1200" b="1" dirty="0" smtClean="0">
                          <a:effectLst/>
                        </a:rPr>
                        <a:t>0.8%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69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D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>
                          <a:effectLst/>
                        </a:rPr>
                        <a:t>BQSquare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-</a:t>
                      </a:r>
                      <a:r>
                        <a:rPr lang="en-CA" sz="1200" b="1" dirty="0" smtClean="0">
                          <a:effectLst/>
                        </a:rPr>
                        <a:t>0.7%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3291840"/>
            <a:ext cx="5913541" cy="2187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696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under </a:t>
            </a:r>
            <a:r>
              <a:rPr lang="en-US" dirty="0" smtClean="0"/>
              <a:t>LDB and LDP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9428799"/>
              </p:ext>
            </p:extLst>
          </p:nvPr>
        </p:nvGraphicFramePr>
        <p:xfrm>
          <a:off x="237778" y="1610338"/>
          <a:ext cx="7220643" cy="4493009"/>
        </p:xfrm>
        <a:graphic>
          <a:graphicData uri="http://schemas.openxmlformats.org/drawingml/2006/table">
            <a:tbl>
              <a:tblPr/>
              <a:tblGrid>
                <a:gridCol w="1700193"/>
                <a:gridCol w="1104090"/>
                <a:gridCol w="1104090"/>
                <a:gridCol w="1104090"/>
                <a:gridCol w="1104090"/>
                <a:gridCol w="1104090"/>
              </a:tblGrid>
              <a:tr h="354289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867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6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586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86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86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6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6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67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67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867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6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586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86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86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6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6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16790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3423</TotalTime>
  <Words>609</Words>
  <Application>Microsoft Office PowerPoint</Application>
  <PresentationFormat>Widescreen</PresentationFormat>
  <Paragraphs>138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SimSun</vt:lpstr>
      <vt:lpstr>Arial</vt:lpstr>
      <vt:lpstr>Calibri</vt:lpstr>
      <vt:lpstr>Calibri Light</vt:lpstr>
      <vt:lpstr>Times New Roman</vt:lpstr>
      <vt:lpstr>Wingdings</vt:lpstr>
      <vt:lpstr>Office Theme</vt:lpstr>
      <vt:lpstr>JVET-D0128: Improved Affine Motion Vector Coding</vt:lpstr>
      <vt:lpstr>Summary</vt:lpstr>
      <vt:lpstr>Affine MVP in JEM-3.0</vt:lpstr>
      <vt:lpstr>Method1:MV Prediction between L0 and L1 for Affine Inter Mode</vt:lpstr>
      <vt:lpstr>Method2: Using Neighbor Extrapolated MVs as Affine MV Predictors</vt:lpstr>
      <vt:lpstr>Method3: Allow Non-zero MVD for Affine MVs when mvd_l1_zero_flag is one</vt:lpstr>
      <vt:lpstr>Results under RA</vt:lpstr>
      <vt:lpstr>Results under LDB and LDP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Karczewicz, Marta</dc:creator>
  <cp:lastModifiedBy>Chen, Yi-Wen</cp:lastModifiedBy>
  <cp:revision>259</cp:revision>
  <dcterms:created xsi:type="dcterms:W3CDTF">2015-02-09T09:49:06Z</dcterms:created>
  <dcterms:modified xsi:type="dcterms:W3CDTF">2016-10-20T04:13:11Z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-1801684827</vt:i4>
  </property>
  <property fmtid="{D5CDD505-2E9C-101B-9397-08002B2CF9AE}" pid="3" name="_NewReviewCycle">
    <vt:lpwstr/>
  </property>
  <property fmtid="{D5CDD505-2E9C-101B-9397-08002B2CF9AE}" pid="4" name="_EmailSubject">
    <vt:lpwstr>slides</vt:lpwstr>
  </property>
  <property fmtid="{D5CDD505-2E9C-101B-9397-08002B2CF9AE}" pid="5" name="_AuthorEmail">
    <vt:lpwstr>martak@qti.qualcomm.com</vt:lpwstr>
  </property>
  <property fmtid="{D5CDD505-2E9C-101B-9397-08002B2CF9AE}" pid="6" name="_AuthorEmailDisplayName">
    <vt:lpwstr>Karczewicz, Marta</vt:lpwstr>
  </property>
  <property fmtid="{D5CDD505-2E9C-101B-9397-08002B2CF9AE}" pid="7" name="_PreviousAdHocReviewCycleID">
    <vt:i4>-2101770766</vt:i4>
  </property>
</Properties>
</file>