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5" r:id="rId2"/>
    <p:sldId id="311" r:id="rId3"/>
    <p:sldId id="312" r:id="rId4"/>
    <p:sldId id="313" r:id="rId5"/>
    <p:sldId id="314" r:id="rId6"/>
    <p:sldId id="316" r:id="rId7"/>
    <p:sldId id="303" r:id="rId8"/>
    <p:sldId id="305" r:id="rId9"/>
    <p:sldId id="304" r:id="rId10"/>
    <p:sldId id="30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2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8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5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8D0B3-FCFB-4843-AB1A-3F4929C4201B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A9EC2C-57DC-4405-8CC8-3BAEEE801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670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A9EC2C-57DC-4405-8CC8-3BAEEE80109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047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27980-DDA9-4766-BE31-AC5EBF60687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938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980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54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82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43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32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078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28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796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01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4AD3A-ADBF-40C4-9819-CAC5F6D47F99}" type="datetimeFigureOut">
              <a:rPr lang="en-US" smtClean="0"/>
              <a:t>10/14/2016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CC713-AE31-4FAA-A336-7E9C9C19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782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587" y="1122363"/>
            <a:ext cx="10179584" cy="2387600"/>
          </a:xfrm>
        </p:spPr>
        <p:txBody>
          <a:bodyPr>
            <a:normAutofit/>
          </a:bodyPr>
          <a:lstStyle/>
          <a:p>
            <a:r>
              <a:rPr lang="en-CA" sz="3200" b="1" dirty="0" smtClean="0"/>
              <a:t>JVET-D0128: Improved </a:t>
            </a:r>
            <a:r>
              <a:rPr lang="en-CA" sz="3200" b="1" dirty="0"/>
              <a:t>Affine Motion Vector Coding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/>
              <a:t>Yi-Wen Chen, Wei-Jung Chien, </a:t>
            </a:r>
            <a:r>
              <a:rPr lang="en-CA" dirty="0" smtClean="0"/>
              <a:t>Jianle </a:t>
            </a:r>
            <a:r>
              <a:rPr lang="en-CA" dirty="0"/>
              <a:t>Chen, Marta </a:t>
            </a:r>
            <a:r>
              <a:rPr lang="en-CA" dirty="0" smtClean="0"/>
              <a:t>Karczewicz</a:t>
            </a:r>
          </a:p>
          <a:p>
            <a:r>
              <a:rPr lang="en-CA" dirty="0" smtClean="0"/>
              <a:t>Presented </a:t>
            </a:r>
            <a:r>
              <a:rPr lang="en-CA" smtClean="0"/>
              <a:t>by Wei-Jung Chien</a:t>
            </a:r>
            <a:r>
              <a:rPr lang="en-CA" dirty="0"/>
              <a:t/>
            </a:r>
            <a:br>
              <a:rPr lang="en-CA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43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Method3: Allow Non-zero MVD for Affine MVs </a:t>
            </a:r>
            <a:r>
              <a:rPr lang="en-US" dirty="0"/>
              <a:t>when </a:t>
            </a:r>
            <a:r>
              <a:rPr lang="en-US" b="1" dirty="0" smtClean="0"/>
              <a:t>mvd_l1_zero_flag</a:t>
            </a:r>
            <a:r>
              <a:rPr lang="en-US" dirty="0" smtClean="0"/>
              <a:t> is one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/>
              <a:t>flag in the slice header, </a:t>
            </a:r>
            <a:r>
              <a:rPr lang="en-US" sz="2400" b="1" dirty="0"/>
              <a:t>mvd_l1_zero_flag</a:t>
            </a:r>
            <a:r>
              <a:rPr lang="en-US" sz="2400" dirty="0"/>
              <a:t>, indicates whether the MVDs for List1 must be zero and therefore MVDs are not signaled</a:t>
            </a:r>
            <a:r>
              <a:rPr lang="en-CA" sz="2400" dirty="0" smtClean="0"/>
              <a:t>.</a:t>
            </a:r>
          </a:p>
          <a:p>
            <a:r>
              <a:rPr lang="en-US" sz="2400" dirty="0"/>
              <a:t>The List 1 zero MVD may harm the performance of Affine motion model </a:t>
            </a:r>
            <a:r>
              <a:rPr lang="en-US" sz="2400" dirty="0" smtClean="0"/>
              <a:t>due </a:t>
            </a:r>
            <a:r>
              <a:rPr lang="en-US" sz="2400" dirty="0"/>
              <a:t>to the inaccurate MV of the control points.</a:t>
            </a:r>
            <a:r>
              <a:rPr lang="en-CA" sz="2400" dirty="0" smtClean="0"/>
              <a:t> </a:t>
            </a:r>
          </a:p>
          <a:p>
            <a:r>
              <a:rPr lang="en-CA" sz="2400" dirty="0" smtClean="0"/>
              <a:t>It is </a:t>
            </a:r>
            <a:r>
              <a:rPr lang="en-CA" sz="2400" dirty="0"/>
              <a:t>proposed to remove this constraint from affine inter mode but still impose it on the blocks coded in AMVP mode.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1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  <a:ln>
            <a:solidFill>
              <a:srgbClr val="FFC000"/>
            </a:solidFill>
          </a:ln>
        </p:spPr>
        <p:txBody>
          <a:bodyPr>
            <a:normAutofit fontScale="92500" lnSpcReduction="20000"/>
          </a:bodyPr>
          <a:lstStyle/>
          <a:p>
            <a:pPr hangingPunct="0">
              <a:spcBef>
                <a:spcPts val="1200"/>
              </a:spcBef>
            </a:pPr>
            <a:r>
              <a:rPr lang="en-CA" dirty="0"/>
              <a:t>Three changes to affine motion vector coding in JEM-3.0 are proposed.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The MVs prediction between L0 and L1 is enabled for the control points of affine block in bi-prediction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Affine motion from the neighbor block is extrapolated to be used as the affine motion vector predictors (MVPs) of current block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Allow non-zero MVD for List1 affine MV when </a:t>
            </a:r>
            <a:r>
              <a:rPr lang="en-US" b="1" dirty="0"/>
              <a:t>mvd_l1_zero_flag</a:t>
            </a:r>
            <a:r>
              <a:rPr lang="en-CA" dirty="0"/>
              <a:t> is equal to 1</a:t>
            </a:r>
            <a:r>
              <a:rPr lang="en-US" dirty="0"/>
              <a:t>.</a:t>
            </a:r>
          </a:p>
          <a:p>
            <a:pPr lvl="1" hangingPunct="0">
              <a:spcBef>
                <a:spcPts val="1200"/>
              </a:spcBef>
            </a:pPr>
            <a:endParaRPr lang="en-CA" sz="2000" dirty="0"/>
          </a:p>
          <a:p>
            <a:pPr hangingPunct="0">
              <a:spcBef>
                <a:spcPts val="1200"/>
              </a:spcBef>
            </a:pPr>
            <a:r>
              <a:rPr lang="en-CA" dirty="0"/>
              <a:t>The proposed changes on top of JEM-3.0 shows </a:t>
            </a:r>
            <a:r>
              <a:rPr lang="en-CA" dirty="0">
                <a:solidFill>
                  <a:srgbClr val="00B0F0"/>
                </a:solidFill>
              </a:rPr>
              <a:t>0.3%</a:t>
            </a:r>
            <a:r>
              <a:rPr lang="en-CA" dirty="0"/>
              <a:t> Y BD-rates reduction under RA with </a:t>
            </a:r>
            <a:r>
              <a:rPr lang="en-CA" dirty="0">
                <a:solidFill>
                  <a:srgbClr val="00B0F0"/>
                </a:solidFill>
              </a:rPr>
              <a:t>4%</a:t>
            </a:r>
            <a:r>
              <a:rPr lang="en-CA" dirty="0"/>
              <a:t> encoding time increase</a:t>
            </a:r>
          </a:p>
          <a:p>
            <a:pPr lvl="1" hangingPunct="0">
              <a:spcBef>
                <a:spcPts val="1200"/>
              </a:spcBef>
            </a:pPr>
            <a:r>
              <a:rPr lang="en-CA" dirty="0"/>
              <a:t>The coding gain can reach </a:t>
            </a:r>
            <a:r>
              <a:rPr lang="en-CA" dirty="0">
                <a:solidFill>
                  <a:srgbClr val="00B0F0"/>
                </a:solidFill>
              </a:rPr>
              <a:t>1.00%</a:t>
            </a:r>
            <a:r>
              <a:rPr lang="en-CA" dirty="0"/>
              <a:t>, </a:t>
            </a:r>
            <a:r>
              <a:rPr lang="en-CA" dirty="0">
                <a:solidFill>
                  <a:srgbClr val="00B0F0"/>
                </a:solidFill>
              </a:rPr>
              <a:t>0.50%</a:t>
            </a:r>
            <a:r>
              <a:rPr lang="en-CA" dirty="0"/>
              <a:t>, </a:t>
            </a:r>
            <a:r>
              <a:rPr lang="en-CA" dirty="0">
                <a:solidFill>
                  <a:srgbClr val="00B0F0"/>
                </a:solidFill>
              </a:rPr>
              <a:t>1.39%</a:t>
            </a:r>
            <a:r>
              <a:rPr lang="en-CA" dirty="0"/>
              <a:t>, </a:t>
            </a:r>
            <a:r>
              <a:rPr lang="en-CA" dirty="0">
                <a:solidFill>
                  <a:srgbClr val="00B0F0"/>
                </a:solidFill>
              </a:rPr>
              <a:t>0.84%</a:t>
            </a:r>
            <a:r>
              <a:rPr lang="en-CA" dirty="0"/>
              <a:t> and </a:t>
            </a:r>
            <a:r>
              <a:rPr lang="en-CA" dirty="0">
                <a:solidFill>
                  <a:srgbClr val="00B0F0"/>
                </a:solidFill>
              </a:rPr>
              <a:t>0.72%</a:t>
            </a:r>
            <a:r>
              <a:rPr lang="en-CA" dirty="0"/>
              <a:t> Y BD-rate reductions for sequences </a:t>
            </a:r>
            <a:r>
              <a:rPr lang="en-CA" dirty="0" err="1"/>
              <a:t>CatRobot</a:t>
            </a:r>
            <a:r>
              <a:rPr lang="en-CA" dirty="0"/>
              <a:t>, </a:t>
            </a:r>
            <a:r>
              <a:rPr lang="en-CA" dirty="0" err="1"/>
              <a:t>DaylightRoad</a:t>
            </a:r>
            <a:r>
              <a:rPr lang="en-CA" dirty="0"/>
              <a:t>, Rollercoaster, Cactus and </a:t>
            </a:r>
            <a:r>
              <a:rPr lang="en-CA" dirty="0" err="1" smtClean="0"/>
              <a:t>BQSquare</a:t>
            </a:r>
            <a:endParaRPr lang="en-CA" dirty="0" smtClean="0"/>
          </a:p>
          <a:p>
            <a:pPr lvl="1" hangingPunct="0">
              <a:spcBef>
                <a:spcPts val="1200"/>
              </a:spcBef>
            </a:pPr>
            <a:r>
              <a:rPr lang="en-CA" dirty="0">
                <a:solidFill>
                  <a:srgbClr val="FF0000"/>
                </a:solidFill>
              </a:rPr>
              <a:t>(Short length results now, will be updated later)</a:t>
            </a:r>
          </a:p>
          <a:p>
            <a:pPr marL="0" indent="0">
              <a:spcAft>
                <a:spcPts val="1800"/>
              </a:spcAft>
              <a:buNone/>
            </a:pPr>
            <a:endParaRPr lang="en-CA" sz="2400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2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3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RA (Short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3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95" y="3367562"/>
            <a:ext cx="6977842" cy="2566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4999033"/>
              </p:ext>
            </p:extLst>
          </p:nvPr>
        </p:nvGraphicFramePr>
        <p:xfrm>
          <a:off x="7668285" y="3704503"/>
          <a:ext cx="4409038" cy="17201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A2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CatRobot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-1.00%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DaylightRoad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-0.50%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Rollercoaster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-1.39%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-0.84%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-0.72%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6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RA (Full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4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79467"/>
              </p:ext>
            </p:extLst>
          </p:nvPr>
        </p:nvGraphicFramePr>
        <p:xfrm>
          <a:off x="7668285" y="3704503"/>
          <a:ext cx="4409038" cy="172015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A2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CatRobot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</a:rPr>
                        <a:t>-0.82%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err="1">
                          <a:effectLst/>
                        </a:rPr>
                        <a:t>DaylightRoad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0.58%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Rollercoaster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  <a:latin typeface="+mn-lt"/>
                          <a:ea typeface="+mn-ea"/>
                        </a:rPr>
                        <a:t>N.A.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0.79%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-0.72%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" y="3364992"/>
            <a:ext cx="6987404" cy="257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3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LDB (Full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5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726437"/>
              </p:ext>
            </p:extLst>
          </p:nvPr>
        </p:nvGraphicFramePr>
        <p:xfrm>
          <a:off x="7668285" y="3704503"/>
          <a:ext cx="4409038" cy="86007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0.55%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</a:rPr>
                        <a:t>-1.47%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" y="3364992"/>
            <a:ext cx="6987404" cy="257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89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under LDP (Full Simulations)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Anchor: JEM-3.0</a:t>
            </a:r>
          </a:p>
          <a:p>
            <a:pPr lvl="0"/>
            <a:r>
              <a:rPr lang="en-US" dirty="0"/>
              <a:t>Test: Anchor + all proposed modifications to affine MV </a:t>
            </a:r>
            <a:r>
              <a:rPr lang="en-US" dirty="0" smtClean="0"/>
              <a:t>coding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6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697561"/>
              </p:ext>
            </p:extLst>
          </p:nvPr>
        </p:nvGraphicFramePr>
        <p:xfrm>
          <a:off x="7668285" y="3704503"/>
          <a:ext cx="4409038" cy="86007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541785"/>
                <a:gridCol w="1541785"/>
                <a:gridCol w="1325468"/>
              </a:tblGrid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Class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Sequence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BD-rate Savings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B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Cactus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-</a:t>
                      </a:r>
                      <a:r>
                        <a:rPr lang="en-CA" sz="1200" b="1" dirty="0" smtClean="0">
                          <a:effectLst/>
                        </a:rPr>
                        <a:t>0.15%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669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>
                          <a:effectLst/>
                        </a:rPr>
                        <a:t>D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>
                          <a:effectLst/>
                        </a:rPr>
                        <a:t>BQSquare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200" b="1" dirty="0" smtClean="0">
                          <a:effectLst/>
                        </a:rPr>
                        <a:t>-0.11%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496" y="3364992"/>
            <a:ext cx="6987404" cy="257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00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Affine MVP in </a:t>
            </a:r>
            <a:r>
              <a:rPr lang="en-US" dirty="0" smtClean="0"/>
              <a:t>JEM-3.0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CA" sz="2400" dirty="0" smtClean="0"/>
              <a:t>A </a:t>
            </a:r>
            <a:r>
              <a:rPr lang="en-CA" sz="2400" dirty="0"/>
              <a:t>candidate list with motion vector pair {(</a:t>
            </a:r>
            <a:r>
              <a:rPr lang="en-CA" sz="2400" dirty="0" smtClean="0"/>
              <a:t>V</a:t>
            </a:r>
            <a:r>
              <a:rPr lang="en-CA" sz="2400" baseline="-25000" dirty="0"/>
              <a:t>i</a:t>
            </a:r>
            <a:r>
              <a:rPr lang="en-CA" sz="2400" dirty="0" smtClean="0"/>
              <a:t>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)| V</a:t>
            </a:r>
            <a:r>
              <a:rPr lang="en-CA" sz="2400" baseline="-25000" dirty="0"/>
              <a:t>i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A</a:t>
            </a:r>
            <a:r>
              <a:rPr lang="en-CA" sz="2400" dirty="0"/>
              <a:t>, V</a:t>
            </a:r>
            <a:r>
              <a:rPr lang="en-CA" sz="2400" baseline="-25000" dirty="0"/>
              <a:t>B</a:t>
            </a:r>
            <a:r>
              <a:rPr lang="en-CA" sz="2400" dirty="0"/>
              <a:t>, V</a:t>
            </a:r>
            <a:r>
              <a:rPr lang="en-CA" sz="2400" baseline="-25000" dirty="0"/>
              <a:t>C</a:t>
            </a:r>
            <a:r>
              <a:rPr lang="en-CA" sz="2400" dirty="0"/>
              <a:t>}, </a:t>
            </a:r>
            <a:r>
              <a:rPr lang="en-CA" sz="2400" dirty="0" err="1" smtClean="0"/>
              <a:t>V</a:t>
            </a:r>
            <a:r>
              <a:rPr lang="en-CA" sz="2400" baseline="-25000" dirty="0" err="1"/>
              <a:t>j</a:t>
            </a:r>
            <a:r>
              <a:rPr lang="en-CA" sz="2400" dirty="0" smtClean="0"/>
              <a:t>= </a:t>
            </a:r>
            <a:r>
              <a:rPr lang="en-CA" sz="2400" dirty="0"/>
              <a:t>{V</a:t>
            </a:r>
            <a:r>
              <a:rPr lang="en-CA" sz="2400" baseline="-25000" dirty="0"/>
              <a:t>D</a:t>
            </a:r>
            <a:r>
              <a:rPr lang="en-CA" sz="2400" dirty="0"/>
              <a:t>, V</a:t>
            </a:r>
            <a:r>
              <a:rPr lang="en-CA" sz="2400" baseline="-25000" dirty="0"/>
              <a:t>E</a:t>
            </a:r>
            <a:r>
              <a:rPr lang="en-CA" sz="2400" dirty="0"/>
              <a:t>}} is constructed using the neighbor blocks to predict the MVs at the control </a:t>
            </a:r>
            <a:r>
              <a:rPr lang="en-CA" sz="2400" dirty="0" smtClean="0"/>
              <a:t>points V</a:t>
            </a:r>
            <a:r>
              <a:rPr lang="en-CA" sz="2400" baseline="-25000" dirty="0" smtClean="0"/>
              <a:t>0</a:t>
            </a:r>
            <a:r>
              <a:rPr lang="en-CA" sz="2400" dirty="0" smtClean="0"/>
              <a:t> and V</a:t>
            </a:r>
            <a:r>
              <a:rPr lang="en-CA" sz="2400" baseline="-25000" dirty="0" smtClean="0"/>
              <a:t>1</a:t>
            </a:r>
            <a:r>
              <a:rPr lang="en-CA" sz="2400" dirty="0" smtClean="0"/>
              <a:t>.</a:t>
            </a:r>
            <a:endParaRPr lang="en-US" sz="240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7</a:t>
            </a:fld>
            <a:endParaRPr 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618083" y="39382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656" y="3376220"/>
            <a:ext cx="3420171" cy="312724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509875" y="3521076"/>
            <a:ext cx="1848416" cy="4244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1852199" y="4106344"/>
            <a:ext cx="9976" cy="1638300"/>
          </a:xfrm>
          <a:prstGeom prst="straightConnector1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743520" y="3222331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855703" y="4771606"/>
            <a:ext cx="1381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MVP Difference</a:t>
            </a:r>
            <a:endParaRPr lang="en-US" sz="1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9965" y="3387428"/>
            <a:ext cx="4150457" cy="290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4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Method1:MV Prediction between L0 and L1 </a:t>
            </a:r>
            <a:r>
              <a:rPr lang="en-US" dirty="0"/>
              <a:t>for Affine Inter Mode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1738537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Extend the Method in JVET-C0068 to Affin</a:t>
            </a:r>
            <a:r>
              <a:rPr lang="en-US" sz="2400" dirty="0"/>
              <a:t>e</a:t>
            </a:r>
            <a:r>
              <a:rPr lang="en-US" sz="2400" dirty="0" smtClean="0"/>
              <a:t> MVP</a:t>
            </a:r>
          </a:p>
          <a:p>
            <a:pPr lvl="1"/>
            <a:r>
              <a:rPr lang="en-US" sz="1800" dirty="0" smtClean="0"/>
              <a:t>In JVET-C0068, MV prediction </a:t>
            </a:r>
            <a:r>
              <a:rPr lang="en-US" sz="1800" dirty="0"/>
              <a:t>between L0 and L1 </a:t>
            </a:r>
            <a:r>
              <a:rPr lang="en-US" sz="1800" dirty="0" smtClean="0"/>
              <a:t>MVs is enabled for conventional inter mode (AMVP)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B04E4-23CE-4F79-A2C4-190489DC6FE5}" type="slidenum">
              <a:rPr lang="en-US" smtClean="0"/>
              <a:t>8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8013" y="3494638"/>
            <a:ext cx="5010475" cy="304427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586804" y="2981155"/>
            <a:ext cx="3213980" cy="38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L0 Affine MVP Set Candidate List 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88063" y="5721790"/>
            <a:ext cx="4318503" cy="2353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5006566" y="4419600"/>
            <a:ext cx="3051584" cy="141988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75" y="3046683"/>
            <a:ext cx="4999278" cy="330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8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4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Extrapolate the MVs of the first available neighbor affine block based on a pre-defined visiting order as the MVP set for current affine block.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extrapolated MVP </a:t>
            </a:r>
            <a:r>
              <a:rPr lang="en-US" sz="2400" dirty="0" smtClean="0"/>
              <a:t>set </a:t>
            </a:r>
            <a:r>
              <a:rPr lang="en-US" sz="2400" dirty="0"/>
              <a:t>{V’</a:t>
            </a:r>
            <a:r>
              <a:rPr lang="en-US" sz="2400" baseline="-25000" dirty="0"/>
              <a:t>0</a:t>
            </a:r>
            <a:r>
              <a:rPr lang="en-US" sz="2400" dirty="0"/>
              <a:t>, V’</a:t>
            </a:r>
            <a:r>
              <a:rPr lang="en-US" sz="2400" baseline="-25000" dirty="0"/>
              <a:t>1</a:t>
            </a:r>
            <a:r>
              <a:rPr lang="en-US" sz="2400" dirty="0" smtClean="0"/>
              <a:t>} is inserted </a:t>
            </a:r>
            <a:r>
              <a:rPr lang="en-US" sz="2400" dirty="0"/>
              <a:t>into the </a:t>
            </a:r>
            <a:r>
              <a:rPr lang="en-US" sz="2400" dirty="0" smtClean="0"/>
              <a:t>affine </a:t>
            </a:r>
            <a:r>
              <a:rPr lang="en-US" sz="2400" dirty="0"/>
              <a:t>MVP set candidate </a:t>
            </a:r>
            <a:r>
              <a:rPr lang="en-US" sz="2400" dirty="0" smtClean="0"/>
              <a:t>list.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Method2: Using Neighbor Extrapolated MVs as Affine MV Predictors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742360" y="6176962"/>
            <a:ext cx="334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ym typeface="Wingdings" panose="05000000000000000000" pitchFamily="2" charset="2"/>
              </a:rPr>
              <a:t>Visiting order: TLBLTRTL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9763" y="3227942"/>
            <a:ext cx="4503108" cy="29490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8558" y="3444184"/>
            <a:ext cx="2911121" cy="26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6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</TotalTime>
  <Words>575</Words>
  <Application>Microsoft Office PowerPoint</Application>
  <PresentationFormat>Widescreen</PresentationFormat>
  <Paragraphs>102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SimSun</vt:lpstr>
      <vt:lpstr>Arial</vt:lpstr>
      <vt:lpstr>Calibri</vt:lpstr>
      <vt:lpstr>Calibri Light</vt:lpstr>
      <vt:lpstr>Times New Roman</vt:lpstr>
      <vt:lpstr>Wingdings</vt:lpstr>
      <vt:lpstr>Office Theme</vt:lpstr>
      <vt:lpstr>JVET-D0128: Improved Affine Motion Vector Coding</vt:lpstr>
      <vt:lpstr>Summary</vt:lpstr>
      <vt:lpstr>Results under RA (Short Simulations) </vt:lpstr>
      <vt:lpstr>Results under RA (Full Simulations) </vt:lpstr>
      <vt:lpstr>Results under LDB (Full Simulations) </vt:lpstr>
      <vt:lpstr>Results under LDP (Full Simulations) </vt:lpstr>
      <vt:lpstr>Affine MVP in JEM-3.0</vt:lpstr>
      <vt:lpstr>Method1:MV Prediction between L0 and L1 for Affine Inter Mode</vt:lpstr>
      <vt:lpstr>Method2: Using Neighbor Extrapolated MVs as Affine MV Predictors</vt:lpstr>
      <vt:lpstr>Method3: Allow Non-zero MVD for Affine MVs when mvd_l1_zero_flag is one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Chen, Yi-Wen</cp:lastModifiedBy>
  <cp:revision>254</cp:revision>
  <dcterms:created xsi:type="dcterms:W3CDTF">2015-02-09T09:49:06Z</dcterms:created>
  <dcterms:modified xsi:type="dcterms:W3CDTF">2016-10-14T22:22:40Z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-1801684827</vt:i4>
  </property>
  <property fmtid="{D5CDD505-2E9C-101B-9397-08002B2CF9AE}" pid="3" name="_NewReviewCycle">
    <vt:lpwstr/>
  </property>
  <property fmtid="{D5CDD505-2E9C-101B-9397-08002B2CF9AE}" pid="4" name="_EmailSubject">
    <vt:lpwstr>slides</vt:lpwstr>
  </property>
  <property fmtid="{D5CDD505-2E9C-101B-9397-08002B2CF9AE}" pid="5" name="_AuthorEmail">
    <vt:lpwstr>martak@qti.qualcomm.com</vt:lpwstr>
  </property>
  <property fmtid="{D5CDD505-2E9C-101B-9397-08002B2CF9AE}" pid="6" name="_AuthorEmailDisplayName">
    <vt:lpwstr>Karczewicz, Marta</vt:lpwstr>
  </property>
  <property fmtid="{D5CDD505-2E9C-101B-9397-08002B2CF9AE}" pid="7" name="_PreviousAdHocReviewCycleID">
    <vt:i4>-2101770766</vt:i4>
  </property>
</Properties>
</file>