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2" r:id="rId1"/>
  </p:sldMasterIdLst>
  <p:notesMasterIdLst>
    <p:notesMasterId r:id="rId6"/>
  </p:notesMasterIdLst>
  <p:handoutMasterIdLst>
    <p:handoutMasterId r:id="rId7"/>
  </p:handoutMasterIdLst>
  <p:sldIdLst>
    <p:sldId id="366" r:id="rId2"/>
    <p:sldId id="409" r:id="rId3"/>
    <p:sldId id="410" r:id="rId4"/>
    <p:sldId id="418" r:id="rId5"/>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56" autoAdjust="0"/>
    <p:restoredTop sz="87057" autoAdjust="0"/>
  </p:normalViewPr>
  <p:slideViewPr>
    <p:cSldViewPr snapToGrid="0" snapToObjects="1">
      <p:cViewPr varScale="1">
        <p:scale>
          <a:sx n="80" d="100"/>
          <a:sy n="80" d="100"/>
        </p:scale>
        <p:origin x="1392" y="90"/>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10/17/2016</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10/17/2016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10/17/2016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1737379"/>
            <a:ext cx="8306892" cy="1351139"/>
          </a:xfrm>
        </p:spPr>
        <p:txBody>
          <a:bodyPr/>
          <a:lstStyle/>
          <a:p>
            <a:r>
              <a:rPr lang="en-US" dirty="0"/>
              <a:t>Multiple Direct Modes for chroma intra coding</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smtClean="0"/>
              <a:t>JVET-D</a:t>
            </a:r>
            <a:r>
              <a:rPr lang="en-CA" u="sng" dirty="0" smtClean="0"/>
              <a:t>0111</a:t>
            </a:r>
            <a:endParaRPr lang="en-US" dirty="0"/>
          </a:p>
        </p:txBody>
      </p:sp>
      <p:sp>
        <p:nvSpPr>
          <p:cNvPr id="2" name="Rectangle 1"/>
          <p:cNvSpPr/>
          <p:nvPr/>
        </p:nvSpPr>
        <p:spPr>
          <a:xfrm>
            <a:off x="2646856" y="4113312"/>
            <a:ext cx="4862897" cy="567848"/>
          </a:xfrm>
          <a:prstGeom prst="rect">
            <a:avLst/>
          </a:prstGeom>
        </p:spPr>
        <p:txBody>
          <a:bodyPr vert="horz" wrap="square" lIns="68580" tIns="34290" rIns="68580" bIns="34290" rtlCol="0">
            <a:spAutoFit/>
          </a:bodyPr>
          <a:lstStyle/>
          <a:p>
            <a:pPr>
              <a:lnSpc>
                <a:spcPct val="90000"/>
              </a:lnSpc>
              <a:spcBef>
                <a:spcPct val="0"/>
              </a:spcBef>
            </a:pPr>
            <a:r>
              <a:rPr lang="en-CA" sz="1800" dirty="0" smtClean="0">
                <a:solidFill>
                  <a:srgbClr val="FFFFFF"/>
                </a:solidFill>
                <a:latin typeface="Qualcomm Office Regular" pitchFamily="34" charset="0"/>
                <a:ea typeface="+mj-ea"/>
                <a:cs typeface="Arial" pitchFamily="34" charset="0"/>
              </a:rPr>
              <a:t>Li </a:t>
            </a:r>
            <a:r>
              <a:rPr lang="en-CA" sz="1800" dirty="0">
                <a:solidFill>
                  <a:srgbClr val="FFFFFF"/>
                </a:solidFill>
                <a:latin typeface="Qualcomm Office Regular" pitchFamily="34" charset="0"/>
                <a:ea typeface="+mj-ea"/>
                <a:cs typeface="Arial" pitchFamily="34" charset="0"/>
              </a:rPr>
              <a:t>Zhang, </a:t>
            </a:r>
            <a:r>
              <a:rPr lang="en-CA" sz="1800" dirty="0" smtClean="0">
                <a:solidFill>
                  <a:srgbClr val="FFFFFF"/>
                </a:solidFill>
                <a:latin typeface="Qualcomm Office Regular" pitchFamily="34" charset="0"/>
                <a:ea typeface="+mj-ea"/>
                <a:cs typeface="Arial" pitchFamily="34" charset="0"/>
              </a:rPr>
              <a:t>Wei-Jung </a:t>
            </a:r>
            <a:r>
              <a:rPr lang="en-CA" sz="1800" dirty="0" err="1" smtClean="0">
                <a:solidFill>
                  <a:srgbClr val="FFFFFF"/>
                </a:solidFill>
                <a:latin typeface="Qualcomm Office Regular" pitchFamily="34" charset="0"/>
                <a:ea typeface="+mj-ea"/>
                <a:cs typeface="Arial" pitchFamily="34" charset="0"/>
              </a:rPr>
              <a:t>Chien</a:t>
            </a:r>
            <a:r>
              <a:rPr lang="en-CA" sz="1800" dirty="0" smtClean="0">
                <a:solidFill>
                  <a:srgbClr val="FFFFFF"/>
                </a:solidFill>
                <a:latin typeface="Qualcomm Office Regular" pitchFamily="34" charset="0"/>
                <a:ea typeface="+mj-ea"/>
                <a:cs typeface="Arial" pitchFamily="34" charset="0"/>
              </a:rPr>
              <a:t>, </a:t>
            </a:r>
            <a:r>
              <a:rPr lang="en-CA" sz="1800" dirty="0" err="1" smtClean="0">
                <a:solidFill>
                  <a:srgbClr val="FFFFFF"/>
                </a:solidFill>
                <a:latin typeface="Qualcomm Office Regular" pitchFamily="34" charset="0"/>
                <a:cs typeface="Arial" pitchFamily="34" charset="0"/>
              </a:rPr>
              <a:t>Jianle</a:t>
            </a:r>
            <a:r>
              <a:rPr lang="en-CA" sz="1800" dirty="0" smtClean="0">
                <a:solidFill>
                  <a:srgbClr val="FFFFFF"/>
                </a:solidFill>
                <a:latin typeface="Qualcomm Office Regular" pitchFamily="34" charset="0"/>
                <a:cs typeface="Arial" pitchFamily="34" charset="0"/>
              </a:rPr>
              <a:t> </a:t>
            </a:r>
            <a:r>
              <a:rPr lang="en-CA" sz="1800" dirty="0">
                <a:solidFill>
                  <a:srgbClr val="FFFFFF"/>
                </a:solidFill>
                <a:latin typeface="Qualcomm Office Regular" pitchFamily="34" charset="0"/>
                <a:cs typeface="Arial" pitchFamily="34" charset="0"/>
              </a:rPr>
              <a:t>Chen, </a:t>
            </a:r>
            <a:r>
              <a:rPr lang="en-CA" sz="1800" dirty="0" smtClean="0">
                <a:solidFill>
                  <a:srgbClr val="FFFFFF"/>
                </a:solidFill>
                <a:latin typeface="Qualcomm Office Regular" pitchFamily="34" charset="0"/>
                <a:cs typeface="Arial" pitchFamily="34" charset="0"/>
              </a:rPr>
              <a:t>Xin Zhao, </a:t>
            </a:r>
            <a:r>
              <a:rPr lang="en-CA" sz="1800" dirty="0" smtClean="0">
                <a:solidFill>
                  <a:srgbClr val="FFFFFF"/>
                </a:solidFill>
                <a:latin typeface="Qualcomm Office Regular" pitchFamily="34" charset="0"/>
                <a:ea typeface="+mj-ea"/>
                <a:cs typeface="Arial" pitchFamily="34" charset="0"/>
              </a:rPr>
              <a:t>Marta </a:t>
            </a:r>
            <a:r>
              <a:rPr lang="en-CA" sz="1800" dirty="0">
                <a:solidFill>
                  <a:srgbClr val="FFFFFF"/>
                </a:solidFill>
                <a:latin typeface="Qualcomm Office Regular" pitchFamily="34" charset="0"/>
                <a:ea typeface="+mj-ea"/>
                <a:cs typeface="Arial" pitchFamily="34" charset="0"/>
              </a:rPr>
              <a:t>Karczewicz</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428631"/>
          </a:xfrm>
        </p:spPr>
        <p:txBody>
          <a:bodyPr/>
          <a:lstStyle/>
          <a:p>
            <a:r>
              <a:rPr lang="en-US" dirty="0" smtClean="0"/>
              <a:t>Chroma mode list in JEM </a:t>
            </a:r>
          </a:p>
          <a:p>
            <a:pPr lvl="1"/>
            <a:r>
              <a:rPr lang="en-CA" dirty="0"/>
              <a:t>one direct mode (DM</a:t>
            </a:r>
            <a:r>
              <a:rPr lang="en-CA" dirty="0" smtClean="0"/>
              <a:t>) from a luma block</a:t>
            </a:r>
          </a:p>
          <a:p>
            <a:pPr lvl="2"/>
            <a:r>
              <a:rPr lang="en-CA" dirty="0" smtClean="0"/>
              <a:t>Covering co-located top-left sub-block</a:t>
            </a:r>
          </a:p>
          <a:p>
            <a:pPr lvl="1"/>
            <a:r>
              <a:rPr lang="en-CA" dirty="0"/>
              <a:t>one cross-component linear model (CCLM) </a:t>
            </a:r>
            <a:r>
              <a:rPr lang="en-CA" dirty="0" smtClean="0"/>
              <a:t>mode</a:t>
            </a:r>
          </a:p>
          <a:p>
            <a:pPr lvl="1"/>
            <a:r>
              <a:rPr lang="en-CA" dirty="0"/>
              <a:t>four default </a:t>
            </a:r>
            <a:r>
              <a:rPr lang="en-CA" dirty="0" smtClean="0"/>
              <a:t>chroma modes</a:t>
            </a:r>
          </a:p>
          <a:p>
            <a:pPr lvl="2"/>
            <a:r>
              <a:rPr lang="en-US" dirty="0" smtClean="0"/>
              <a:t>Planar</a:t>
            </a:r>
          </a:p>
          <a:p>
            <a:pPr lvl="2"/>
            <a:r>
              <a:rPr lang="en-US" dirty="0"/>
              <a:t>Vertical</a:t>
            </a:r>
            <a:endParaRPr lang="en-US" dirty="0" smtClean="0"/>
          </a:p>
          <a:p>
            <a:pPr lvl="2"/>
            <a:r>
              <a:rPr lang="en-US" dirty="0" smtClean="0"/>
              <a:t>Horizontal</a:t>
            </a:r>
          </a:p>
          <a:p>
            <a:pPr lvl="2"/>
            <a:r>
              <a:rPr lang="en-US" dirty="0" smtClean="0"/>
              <a:t>DC</a:t>
            </a:r>
          </a:p>
          <a:p>
            <a:pPr marL="514350" lvl="2" indent="0">
              <a:buNone/>
            </a:pPr>
            <a:r>
              <a:rPr lang="en-US" dirty="0" smtClean="0"/>
              <a:t>* Alternative mode (mode 66, to replace the redundant DM mode )</a:t>
            </a:r>
            <a:endParaRPr lang="en-US" dirty="0"/>
          </a:p>
        </p:txBody>
      </p:sp>
      <p:sp>
        <p:nvSpPr>
          <p:cNvPr id="3" name="Title 2"/>
          <p:cNvSpPr>
            <a:spLocks noGrp="1"/>
          </p:cNvSpPr>
          <p:nvPr>
            <p:ph type="title"/>
          </p:nvPr>
        </p:nvSpPr>
        <p:spPr/>
        <p:txBody>
          <a:bodyPr/>
          <a:lstStyle/>
          <a:p>
            <a:r>
              <a:rPr lang="en-US" dirty="0" smtClean="0"/>
              <a:t>Introduction</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866775" y="444969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86" name="Picture 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0912" y="1720574"/>
            <a:ext cx="3463087" cy="2131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461000" y="3852060"/>
            <a:ext cx="3682999" cy="523220"/>
          </a:xfrm>
          <a:prstGeom prst="rect">
            <a:avLst/>
          </a:prstGeom>
        </p:spPr>
        <p:txBody>
          <a:bodyPr wrap="square">
            <a:spAutoFit/>
          </a:bodyPr>
          <a:lstStyle/>
          <a:p>
            <a:pPr algn="ctr" hangingPunct="0">
              <a:spcBef>
                <a:spcPts val="680"/>
              </a:spcBef>
              <a:tabLst>
                <a:tab pos="228600" algn="l"/>
                <a:tab pos="457200" algn="l"/>
                <a:tab pos="685800" algn="l"/>
                <a:tab pos="914400" algn="l"/>
              </a:tabLst>
            </a:pPr>
            <a:r>
              <a:rPr lang="en-US" dirty="0" smtClean="0">
                <a:latin typeface="Times New Roman" panose="02020603050405020304" pitchFamily="18" charset="0"/>
                <a:ea typeface="Times New Roman" panose="02020603050405020304" pitchFamily="18" charset="0"/>
              </a:rPr>
              <a:t>Fig. </a:t>
            </a:r>
            <a:r>
              <a:rPr lang="en-US" dirty="0">
                <a:latin typeface="Times New Roman" panose="02020603050405020304" pitchFamily="18" charset="0"/>
                <a:ea typeface="Times New Roman" panose="02020603050405020304" pitchFamily="18" charset="0"/>
              </a:rPr>
              <a:t>1 </a:t>
            </a:r>
            <a:r>
              <a:rPr lang="en-US" dirty="0" smtClean="0">
                <a:latin typeface="Times New Roman" panose="02020603050405020304" pitchFamily="18" charset="0"/>
                <a:ea typeface="Times New Roman" panose="02020603050405020304" pitchFamily="18" charset="0"/>
              </a:rPr>
              <a:t>Separate QTBT structures and blocks used by DM </a:t>
            </a: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12910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765151"/>
          </a:xfrm>
        </p:spPr>
        <p:txBody>
          <a:bodyPr/>
          <a:lstStyle/>
          <a:p>
            <a:r>
              <a:rPr lang="en-US" dirty="0"/>
              <a:t>Chroma mode </a:t>
            </a:r>
            <a:r>
              <a:rPr lang="en-US" dirty="0" smtClean="0"/>
              <a:t>list </a:t>
            </a:r>
          </a:p>
          <a:p>
            <a:pPr lvl="1"/>
            <a:r>
              <a:rPr lang="en-CA" dirty="0"/>
              <a:t>CCLM </a:t>
            </a:r>
            <a:endParaRPr lang="en-CA" dirty="0" smtClean="0"/>
          </a:p>
          <a:p>
            <a:pPr lvl="1"/>
            <a:r>
              <a:rPr lang="en-CA" dirty="0" smtClean="0"/>
              <a:t>DMs from multiple luma coding blocks </a:t>
            </a:r>
          </a:p>
          <a:p>
            <a:pPr lvl="2"/>
            <a:r>
              <a:rPr lang="en-CA" dirty="0" smtClean="0"/>
              <a:t>five co-located sub-blocks </a:t>
            </a:r>
            <a:endParaRPr lang="en-CA" dirty="0"/>
          </a:p>
          <a:p>
            <a:pPr lvl="3"/>
            <a:r>
              <a:rPr lang="en-CA" dirty="0" smtClean="0"/>
              <a:t>CR, TL, TR, BL, BR</a:t>
            </a:r>
          </a:p>
          <a:p>
            <a:pPr lvl="1"/>
            <a:endParaRPr lang="en-CA" dirty="0" smtClean="0"/>
          </a:p>
          <a:p>
            <a:pPr lvl="1"/>
            <a:endParaRPr lang="en-CA" sz="900" dirty="0" smtClean="0"/>
          </a:p>
          <a:p>
            <a:pPr lvl="1"/>
            <a:r>
              <a:rPr lang="en-CA" dirty="0" smtClean="0"/>
              <a:t>Modes derived by reusing the luma MPM list construction process with minor changes</a:t>
            </a:r>
          </a:p>
          <a:p>
            <a:pPr lvl="2" hangingPunct="0"/>
            <a:r>
              <a:rPr lang="en-US" dirty="0" smtClean="0"/>
              <a:t>chroma </a:t>
            </a:r>
            <a:r>
              <a:rPr lang="en-US" dirty="0"/>
              <a:t>prediction modes from </a:t>
            </a:r>
            <a:r>
              <a:rPr lang="en-US" dirty="0" smtClean="0"/>
              <a:t>five neighboring </a:t>
            </a:r>
            <a:r>
              <a:rPr lang="en-US" dirty="0"/>
              <a:t>blocks </a:t>
            </a:r>
          </a:p>
          <a:p>
            <a:pPr lvl="2" hangingPunct="0"/>
            <a:r>
              <a:rPr lang="en-CA" dirty="0" smtClean="0">
                <a:solidFill>
                  <a:schemeClr val="accent3">
                    <a:lumMod val="60000"/>
                    <a:lumOff val="40000"/>
                  </a:schemeClr>
                </a:solidFill>
              </a:rPr>
              <a:t>Planar and DC modes</a:t>
            </a:r>
            <a:endParaRPr lang="en-US" dirty="0" smtClean="0">
              <a:solidFill>
                <a:schemeClr val="accent3">
                  <a:lumMod val="60000"/>
                  <a:lumOff val="40000"/>
                </a:schemeClr>
              </a:solidFill>
            </a:endParaRPr>
          </a:p>
          <a:p>
            <a:pPr lvl="2" hangingPunct="0"/>
            <a:r>
              <a:rPr lang="en-CA" dirty="0" smtClean="0"/>
              <a:t>derived modes</a:t>
            </a:r>
            <a:endParaRPr lang="en-US" dirty="0" smtClean="0"/>
          </a:p>
          <a:p>
            <a:pPr lvl="2" hangingPunct="0"/>
            <a:r>
              <a:rPr lang="en-CA" dirty="0" smtClean="0"/>
              <a:t>default modes</a:t>
            </a:r>
          </a:p>
          <a:p>
            <a:pPr lvl="3" hangingPunct="0"/>
            <a:r>
              <a:rPr lang="en-CA" dirty="0" smtClean="0"/>
              <a:t>Vertical, Horizontal, Mode </a:t>
            </a:r>
            <a:r>
              <a:rPr lang="en-CA" dirty="0"/>
              <a:t>2, Mode 34, </a:t>
            </a:r>
            <a:r>
              <a:rPr lang="en-CA" dirty="0">
                <a:solidFill>
                  <a:schemeClr val="accent3">
                    <a:lumMod val="60000"/>
                    <a:lumOff val="40000"/>
                  </a:schemeClr>
                </a:solidFill>
              </a:rPr>
              <a:t>Mode 66, Mode 10, Mode 26</a:t>
            </a:r>
            <a:endParaRPr lang="en-US" dirty="0">
              <a:solidFill>
                <a:schemeClr val="accent3">
                  <a:lumMod val="60000"/>
                  <a:lumOff val="40000"/>
                </a:schemeClr>
              </a:solidFill>
            </a:endParaRPr>
          </a:p>
          <a:p>
            <a:pPr lvl="2" hangingPunct="0"/>
            <a:r>
              <a:rPr lang="en-CA" dirty="0" smtClean="0">
                <a:solidFill>
                  <a:schemeClr val="accent3">
                    <a:lumMod val="60000"/>
                    <a:lumOff val="40000"/>
                  </a:schemeClr>
                </a:solidFill>
              </a:rPr>
              <a:t>missing </a:t>
            </a:r>
            <a:r>
              <a:rPr lang="en-CA" dirty="0">
                <a:solidFill>
                  <a:schemeClr val="accent3">
                    <a:lumMod val="60000"/>
                    <a:lumOff val="40000"/>
                  </a:schemeClr>
                </a:solidFill>
              </a:rPr>
              <a:t>default chroma</a:t>
            </a:r>
            <a:r>
              <a:rPr lang="en-CA" dirty="0"/>
              <a:t> </a:t>
            </a:r>
            <a:r>
              <a:rPr lang="en-CA" dirty="0" smtClean="0">
                <a:solidFill>
                  <a:schemeClr val="accent3">
                    <a:lumMod val="60000"/>
                    <a:lumOff val="40000"/>
                  </a:schemeClr>
                </a:solidFill>
              </a:rPr>
              <a:t>modes </a:t>
            </a:r>
            <a:r>
              <a:rPr lang="en-CA" dirty="0">
                <a:solidFill>
                  <a:schemeClr val="accent3">
                    <a:lumMod val="60000"/>
                    <a:lumOff val="40000"/>
                  </a:schemeClr>
                </a:solidFill>
              </a:rPr>
              <a:t>are used to replace the last one or more </a:t>
            </a:r>
            <a:r>
              <a:rPr lang="en-CA" dirty="0" smtClean="0">
                <a:solidFill>
                  <a:schemeClr val="accent3">
                    <a:lumMod val="60000"/>
                    <a:lumOff val="40000"/>
                  </a:schemeClr>
                </a:solidFill>
              </a:rPr>
              <a:t>candidates</a:t>
            </a:r>
            <a:endParaRPr lang="en-US" dirty="0">
              <a:solidFill>
                <a:schemeClr val="accent3">
                  <a:lumMod val="60000"/>
                  <a:lumOff val="40000"/>
                </a:schemeClr>
              </a:solidFill>
            </a:endParaRPr>
          </a:p>
        </p:txBody>
      </p:sp>
      <p:sp>
        <p:nvSpPr>
          <p:cNvPr id="3" name="Title 2"/>
          <p:cNvSpPr>
            <a:spLocks noGrp="1"/>
          </p:cNvSpPr>
          <p:nvPr>
            <p:ph type="title"/>
          </p:nvPr>
        </p:nvSpPr>
        <p:spPr/>
        <p:txBody>
          <a:bodyPr/>
          <a:lstStyle/>
          <a:p>
            <a:r>
              <a:rPr lang="en-US" dirty="0" smtClean="0"/>
              <a:t>Proposed Multiple Direct Modes</a:t>
            </a:r>
            <a:endParaRPr lang="en-US" dirty="0"/>
          </a:p>
        </p:txBody>
      </p:sp>
      <p:sp>
        <p:nvSpPr>
          <p:cNvPr id="4" name="Text Placeholder 3"/>
          <p:cNvSpPr>
            <a:spLocks noGrp="1"/>
          </p:cNvSpPr>
          <p:nvPr>
            <p:ph type="body" idx="13"/>
          </p:nvPr>
        </p:nvSpPr>
        <p:spPr/>
        <p:txBody>
          <a:bodyPr/>
          <a:lstStyle/>
          <a:p>
            <a:endParaRPr lang="en-US"/>
          </a:p>
        </p:txBody>
      </p:sp>
      <p:pic>
        <p:nvPicPr>
          <p:cNvPr id="9222" name="Picture 6"/>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8424" y="1719072"/>
            <a:ext cx="3465576" cy="213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386102" y="3930280"/>
            <a:ext cx="3575018" cy="307777"/>
          </a:xfrm>
          <a:prstGeom prst="rect">
            <a:avLst/>
          </a:prstGeom>
        </p:spPr>
        <p:txBody>
          <a:bodyPr wrap="square">
            <a:spAutoFit/>
          </a:bodyPr>
          <a:lstStyle/>
          <a:p>
            <a:r>
              <a:rPr lang="en-US" dirty="0" smtClean="0">
                <a:latin typeface="Times New Roman" panose="02020603050405020304" pitchFamily="18" charset="0"/>
                <a:ea typeface="Times New Roman" panose="02020603050405020304" pitchFamily="18" charset="0"/>
              </a:rPr>
              <a:t>Fig. 2 sub-blocks in proposed MDM method</a:t>
            </a:r>
            <a:endParaRPr lang="en-US" dirty="0"/>
          </a:p>
        </p:txBody>
      </p:sp>
    </p:spTree>
    <p:extLst>
      <p:ext uri="{BB962C8B-B14F-4D97-AF65-F5344CB8AC3E}">
        <p14:creationId xmlns:p14="http://schemas.microsoft.com/office/powerpoint/2010/main" val="6650114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p:txBody>
          <a:bodyPr/>
          <a:lstStyle/>
          <a:p>
            <a:r>
              <a:rPr lang="en-US" dirty="0" smtClean="0"/>
              <a:t>CTC, AI</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16791194"/>
              </p:ext>
            </p:extLst>
          </p:nvPr>
        </p:nvGraphicFramePr>
        <p:xfrm>
          <a:off x="514349" y="2483822"/>
          <a:ext cx="7762875" cy="2997490"/>
        </p:xfrm>
        <a:graphic>
          <a:graphicData uri="http://schemas.openxmlformats.org/drawingml/2006/table">
            <a:tbl>
              <a:tblPr/>
              <a:tblGrid>
                <a:gridCol w="1827870"/>
                <a:gridCol w="1187001"/>
                <a:gridCol w="1187001"/>
                <a:gridCol w="1187001"/>
                <a:gridCol w="1187001"/>
                <a:gridCol w="1187001"/>
              </a:tblGrid>
              <a:tr h="299749">
                <a:tc>
                  <a:txBody>
                    <a:bodyPr/>
                    <a:lstStyle/>
                    <a:p>
                      <a:pPr algn="ctr" fontAlgn="ctr"/>
                      <a:endParaRPr lang="en-US" sz="15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500" b="1" i="0" u="none" strike="noStrike">
                          <a:solidFill>
                            <a:srgbClr val="000000"/>
                          </a:solidFill>
                          <a:effectLst/>
                          <a:latin typeface="Times New Roman" panose="02020603050405020304" pitchFamily="18" charset="0"/>
                          <a:cs typeface="Times New Roman" panose="02020603050405020304" pitchFamily="18" charset="0"/>
                        </a:rPr>
                        <a:t>All Intra Main10 </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9749">
                <a:tc>
                  <a:txBody>
                    <a:bodyPr/>
                    <a:lstStyle/>
                    <a:p>
                      <a:pPr algn="ctr" fontAlgn="ctr"/>
                      <a:endParaRPr lang="en-US" sz="1500" b="0" i="0" u="none" strike="noStrike">
                        <a:solidFill>
                          <a:srgbClr val="000000"/>
                        </a:solidFill>
                        <a:effectLst/>
                        <a:latin typeface="Times New Roman" panose="02020603050405020304" pitchFamily="18" charset="0"/>
                        <a:cs typeface="Times New Roman" panose="02020603050405020304" pitchFamily="18"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500" b="1" i="0" u="none" strike="noStrike" dirty="0">
                          <a:solidFill>
                            <a:srgbClr val="000000"/>
                          </a:solidFill>
                          <a:effectLst/>
                          <a:latin typeface="Times New Roman" panose="02020603050405020304" pitchFamily="18" charset="0"/>
                          <a:cs typeface="Times New Roman" panose="02020603050405020304" pitchFamily="18" charset="0"/>
                        </a:rPr>
                        <a:t>Over </a:t>
                      </a:r>
                      <a:r>
                        <a:rPr lang="en-US" sz="1500" b="1" i="0" u="none" strike="noStrike" dirty="0" smtClean="0">
                          <a:solidFill>
                            <a:srgbClr val="000000"/>
                          </a:solidFill>
                          <a:effectLst/>
                          <a:latin typeface="Times New Roman" panose="02020603050405020304" pitchFamily="18" charset="0"/>
                          <a:cs typeface="Times New Roman" panose="02020603050405020304" pitchFamily="18" charset="0"/>
                        </a:rPr>
                        <a:t>JEM3.0</a:t>
                      </a:r>
                      <a:endParaRPr lang="en-US" sz="15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9749">
                <a:tc>
                  <a:txBody>
                    <a:bodyPr/>
                    <a:lstStyle/>
                    <a:p>
                      <a:pPr algn="ctr" fontAlgn="ctr"/>
                      <a:endParaRPr lang="en-US" sz="1500" b="0" i="0" u="none" strike="noStrike">
                        <a:solidFill>
                          <a:srgbClr val="000000"/>
                        </a:solidFill>
                        <a:effectLst/>
                        <a:latin typeface="Times New Roman" panose="02020603050405020304" pitchFamily="18" charset="0"/>
                        <a:cs typeface="Times New Roman" panose="02020603050405020304" pitchFamily="18"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Y</a:t>
                      </a:r>
                    </a:p>
                  </a:txBody>
                  <a:tcPr marL="7352" marR="7352" marT="735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U</a:t>
                      </a:r>
                    </a:p>
                  </a:txBody>
                  <a:tcPr marL="7352" marR="7352" marT="735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V</a:t>
                      </a:r>
                    </a:p>
                  </a:txBody>
                  <a:tcPr marL="7352" marR="7352" marT="735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352" marR="7352" marT="735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352" marR="7352" marT="735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99749">
                <a:tc>
                  <a:txBody>
                    <a:bodyPr/>
                    <a:lstStyle/>
                    <a:p>
                      <a:pPr algn="ctr" fontAlgn="ctr"/>
                      <a:r>
                        <a:rPr lang="en-US" sz="1500" b="0" i="0" u="none" strike="noStrike" dirty="0">
                          <a:solidFill>
                            <a:srgbClr val="000000"/>
                          </a:solidFill>
                          <a:effectLst/>
                          <a:latin typeface="Times New Roman" panose="02020603050405020304" pitchFamily="18" charset="0"/>
                          <a:cs typeface="Times New Roman" panose="02020603050405020304" pitchFamily="18" charset="0"/>
                        </a:rPr>
                        <a:t>Class A1</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-0.11%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-0.62%</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-0.51%</a:t>
                      </a: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99%</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-0.31%</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-1.34%</a:t>
                      </a:r>
                    </a:p>
                  </a:txBody>
                  <a:tcPr marL="68580" marR="68580" marT="0" marB="0" anchor="ctr">
                    <a:lnL>
                      <a:noFill/>
                    </a:lnL>
                    <a:lnR>
                      <a:noFill/>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-1.18%</a:t>
                      </a: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-0.17%</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-0.49%</a:t>
                      </a:r>
                    </a:p>
                  </a:txBody>
                  <a:tcPr marL="68580" marR="68580" marT="0" marB="0" anchor="ctr">
                    <a:lnL>
                      <a:noFill/>
                    </a:lnL>
                    <a:lnR>
                      <a:noFill/>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-0.68%</a:t>
                      </a: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-0.15%</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-0.94%</a:t>
                      </a:r>
                    </a:p>
                  </a:txBody>
                  <a:tcPr marL="68580" marR="68580" marT="0" marB="0" anchor="ctr">
                    <a:lnL>
                      <a:noFill/>
                    </a:lnL>
                    <a:lnR>
                      <a:noFill/>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-0.79%</a:t>
                      </a: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-0.15%</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-0.85%</a:t>
                      </a: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-0.66%</a:t>
                      </a: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-0.31%</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-1.42%</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-1.32%</a:t>
                      </a: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98%</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99749">
                <a:tc>
                  <a:txBody>
                    <a:bodyPr/>
                    <a:lstStyle/>
                    <a:p>
                      <a:pPr algn="ctr" fontAlgn="ctr"/>
                      <a:r>
                        <a:rPr lang="en-US" sz="15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-0.20%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-0.91%</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-0.83%</a:t>
                      </a: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Content Placeholder 1"/>
          <p:cNvSpPr txBox="1">
            <a:spLocks/>
          </p:cNvSpPr>
          <p:nvPr/>
        </p:nvSpPr>
        <p:spPr>
          <a:xfrm>
            <a:off x="216795" y="1931779"/>
            <a:ext cx="8572500" cy="420115"/>
          </a:xfrm>
          <a:prstGeom prst="rect">
            <a:avLst/>
          </a:prstGeom>
        </p:spPr>
        <p:txBody>
          <a:bodyPr vert="horz" wrap="square" lIns="68580" tIns="34290" rIns="68580" bIns="34290" rtlCol="0">
            <a:spAutoFit/>
          </a:bodyPr>
          <a:lstStyle>
            <a:lvl1pPr marL="257175" indent="-257175" algn="l" defTabSz="685800" rtl="0" eaLnBrk="1" latinLnBrk="0" hangingPunct="1">
              <a:lnSpc>
                <a:spcPct val="95000"/>
              </a:lnSpc>
              <a:spcBef>
                <a:spcPct val="20000"/>
              </a:spcBef>
              <a:buFontTx/>
              <a:buBlip>
                <a:blip r:embed="rId2"/>
              </a:buBlip>
              <a:defRPr lang="en-US" sz="2400" kern="120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lgn="l" defTabSz="685800" rtl="0" eaLnBrk="1" latinLnBrk="0" hangingPunct="1">
              <a:lnSpc>
                <a:spcPct val="95000"/>
              </a:lnSpc>
              <a:spcBef>
                <a:spcPct val="20000"/>
              </a:spcBef>
              <a:buClr>
                <a:schemeClr val="accent5"/>
              </a:buClr>
              <a:buFont typeface="Qualcomm Regular" pitchFamily="34" charset="0"/>
              <a:buChar char="−"/>
              <a:defRPr lang="en-US" sz="1100" kern="1200" baseline="0">
                <a:solidFill>
                  <a:prstClr val="black">
                    <a:lumMod val="75000"/>
                    <a:lumOff val="25000"/>
                  </a:prstClr>
                </a:solidFill>
                <a:latin typeface="Qualcomm Regular" pitchFamily="34" charset="0"/>
                <a:ea typeface="+mn-ea"/>
                <a:cs typeface="Arial" pitchFamily="34" charset="0"/>
              </a:defRPr>
            </a:lvl5pPr>
            <a:lvl6pPr marL="1628775" indent="0" algn="l" defTabSz="685800" rtl="0" eaLnBrk="1" latinLnBrk="0" hangingPunct="1">
              <a:spcBef>
                <a:spcPct val="20000"/>
              </a:spcBef>
              <a:buFont typeface="Arial" pitchFamily="34" charset="0"/>
              <a:buNone/>
              <a:defRPr sz="12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with 6 RD checks (for the first 6 candidates), </a:t>
            </a:r>
            <a:r>
              <a:rPr lang="en-US" smtClean="0"/>
              <a:t>as in JEM</a:t>
            </a:r>
            <a:endParaRPr lang="en-US" dirty="0"/>
          </a:p>
        </p:txBody>
      </p:sp>
    </p:spTree>
    <p:extLst>
      <p:ext uri="{BB962C8B-B14F-4D97-AF65-F5344CB8AC3E}">
        <p14:creationId xmlns:p14="http://schemas.microsoft.com/office/powerpoint/2010/main" val="566304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13241</TotalTime>
  <Words>310</Words>
  <Application>Microsoft Office PowerPoint</Application>
  <PresentationFormat>On-screen Show (4:3)</PresentationFormat>
  <Paragraphs>83</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Calibre Regular</vt:lpstr>
      <vt:lpstr>Qualcomm Regular</vt:lpstr>
      <vt:lpstr>Arial</vt:lpstr>
      <vt:lpstr>Courier New</vt:lpstr>
      <vt:lpstr>Qualcomm Office Bold</vt:lpstr>
      <vt:lpstr>Qualcomm Office Regular</vt:lpstr>
      <vt:lpstr>Times New Roman</vt:lpstr>
      <vt:lpstr>Blank</vt:lpstr>
      <vt:lpstr>Multiple Direct Modes for chroma intra coding</vt:lpstr>
      <vt:lpstr>Introduction</vt:lpstr>
      <vt:lpstr>Proposed Multiple Direct Modes</vt:lpstr>
      <vt:lpstr>Experimental Results </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Zhang, Li</cp:lastModifiedBy>
  <cp:revision>78</cp:revision>
  <dcterms:created xsi:type="dcterms:W3CDTF">2014-06-16T15:47:53Z</dcterms:created>
  <dcterms:modified xsi:type="dcterms:W3CDTF">2016-10-17T10:31:55Z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-639521647</vt:i4>
  </property>
  <property fmtid="{D5CDD505-2E9C-101B-9397-08002B2CF9AE}" pid="3" name="_NewReviewCycle">
    <vt:lpwstr/>
  </property>
  <property fmtid="{D5CDD505-2E9C-101B-9397-08002B2CF9AE}" pid="4" name="_EmailSubject">
    <vt:lpwstr>ppt template</vt:lpwstr>
  </property>
  <property fmtid="{D5CDD505-2E9C-101B-9397-08002B2CF9AE}" pid="5" name="_AuthorEmail">
    <vt:lpwstr>cjianle@qti.qualcomm.com</vt:lpwstr>
  </property>
  <property fmtid="{D5CDD505-2E9C-101B-9397-08002B2CF9AE}" pid="6" name="_AuthorEmailDisplayName">
    <vt:lpwstr>Chen, Jianle</vt:lpwstr>
  </property>
</Properties>
</file>