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56" r:id="rId2"/>
    <p:sldId id="257" r:id="rId3"/>
    <p:sldId id="258" r:id="rId4"/>
    <p:sldId id="259" r:id="rId5"/>
    <p:sldId id="268" r:id="rId6"/>
    <p:sldId id="263" r:id="rId7"/>
    <p:sldId id="260" r:id="rId8"/>
    <p:sldId id="261" r:id="rId9"/>
    <p:sldId id="266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682"/>
  </p:normalViewPr>
  <p:slideViewPr>
    <p:cSldViewPr snapToGrid="0" snapToObjects="1" showGuides="1">
      <p:cViewPr>
        <p:scale>
          <a:sx n="109" d="100"/>
          <a:sy n="109" d="100"/>
        </p:scale>
        <p:origin x="1384" y="3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02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703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16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10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17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3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54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725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457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059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accent2"/>
          </a:solid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13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10/16/16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38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JVET-D0107</a:t>
            </a:r>
            <a:r>
              <a:rPr lang="en-US" altLang="ja-JP" sz="4800" dirty="0" smtClean="0"/>
              <a:t/>
            </a:r>
            <a:br>
              <a:rPr lang="en-US" altLang="ja-JP" sz="4800" dirty="0" smtClean="0"/>
            </a:br>
            <a:r>
              <a:rPr lang="en-US" altLang="ja-JP" sz="4800" dirty="0" smtClean="0"/>
              <a:t>Partition-adaptive</a:t>
            </a:r>
            <a:r>
              <a:rPr lang="ja-JP" altLang="en-US" sz="4800" dirty="0" smtClean="0"/>
              <a:t> </a:t>
            </a:r>
            <a:r>
              <a:rPr lang="en-US" altLang="ja-JP" sz="4800" dirty="0" smtClean="0"/>
              <a:t>Merge</a:t>
            </a:r>
            <a:r>
              <a:rPr lang="ja-JP" altLang="en-US" sz="4800" dirty="0" smtClean="0"/>
              <a:t> </a:t>
            </a:r>
            <a:r>
              <a:rPr lang="en-US" altLang="ja-JP" sz="4800" dirty="0" smtClean="0"/>
              <a:t>Candidate</a:t>
            </a:r>
            <a:r>
              <a:rPr lang="ja-JP" altLang="en-US" sz="4800" dirty="0" smtClean="0"/>
              <a:t> </a:t>
            </a:r>
            <a:r>
              <a:rPr lang="en-US" altLang="ja-JP" sz="4800" dirty="0" smtClean="0"/>
              <a:t>Derivation</a:t>
            </a:r>
            <a:br>
              <a:rPr lang="en-US" altLang="ja-JP" sz="4800" dirty="0" smtClean="0"/>
            </a:br>
            <a:endParaRPr kumimoji="1" lang="ja-JP" altLang="en-US" sz="48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5038" y="4500225"/>
            <a:ext cx="7543800" cy="11430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S.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Iwamura, </a:t>
            </a:r>
            <a:r>
              <a:rPr lang="en-US" altLang="ja-JP" dirty="0" smtClean="0"/>
              <a:t>K.</a:t>
            </a:r>
            <a:r>
              <a:rPr lang="ja-JP" altLang="en-US" dirty="0" smtClean="0"/>
              <a:t> </a:t>
            </a:r>
            <a:r>
              <a:rPr lang="en-US" altLang="ja-JP" dirty="0" smtClean="0"/>
              <a:t>Iguchi,</a:t>
            </a:r>
            <a:r>
              <a:rPr lang="ja-JP" altLang="en-US" dirty="0" smtClean="0"/>
              <a:t> </a:t>
            </a:r>
            <a:r>
              <a:rPr lang="en-US" altLang="ja-JP" dirty="0" smtClean="0"/>
              <a:t>A.</a:t>
            </a:r>
            <a:r>
              <a:rPr lang="ja-JP" altLang="en-US" dirty="0" smtClean="0"/>
              <a:t> </a:t>
            </a:r>
            <a:r>
              <a:rPr lang="en-US" altLang="ja-JP" dirty="0" smtClean="0"/>
              <a:t>Ichigaya</a:t>
            </a:r>
          </a:p>
          <a:p>
            <a:r>
              <a:rPr lang="en-US" altLang="ja-JP" dirty="0" smtClean="0"/>
              <a:t>NHK</a:t>
            </a:r>
            <a:r>
              <a:rPr lang="ja-JP" altLang="en-US" dirty="0" smtClean="0"/>
              <a:t> </a:t>
            </a:r>
            <a:r>
              <a:rPr lang="en-US" altLang="ja-JP" dirty="0" smtClean="0"/>
              <a:t>(Japan</a:t>
            </a:r>
            <a:r>
              <a:rPr lang="ja-JP" altLang="en-US" dirty="0" smtClean="0"/>
              <a:t> </a:t>
            </a:r>
            <a:r>
              <a:rPr lang="en-US" altLang="ja-JP" dirty="0" smtClean="0"/>
              <a:t>broadcasting</a:t>
            </a:r>
            <a:r>
              <a:rPr lang="ja-JP" altLang="en-US" dirty="0" smtClean="0"/>
              <a:t> </a:t>
            </a:r>
            <a:r>
              <a:rPr lang="en-US" altLang="ja-JP" dirty="0" smtClean="0"/>
              <a:t>corporation)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6966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Conclusion</a:t>
            </a:r>
            <a:endParaRPr kumimoji="1" lang="ja-JP" altLang="en-US" sz="4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45167" y="304905"/>
            <a:ext cx="221826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85425" y="1074346"/>
            <a:ext cx="81426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Partition-adaptive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/>
              <a:t>m</a:t>
            </a:r>
            <a:r>
              <a:rPr kumimoji="1" lang="en-US" altLang="ja-JP" sz="2800" dirty="0" smtClean="0"/>
              <a:t>erge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candidate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derivation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is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proposed.</a:t>
            </a:r>
          </a:p>
          <a:p>
            <a:endParaRPr kumimoji="1" lang="en-US" altLang="ja-JP" sz="2800" dirty="0" smtClean="0"/>
          </a:p>
          <a:p>
            <a:r>
              <a:rPr kumimoji="1" lang="en-US" altLang="ja-JP" sz="2800" dirty="0" smtClean="0"/>
              <a:t>By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adopting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QTBT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structure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into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JEM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software,</a:t>
            </a:r>
          </a:p>
          <a:p>
            <a:r>
              <a:rPr kumimoji="1" lang="en-US" altLang="ja-JP" sz="2800" dirty="0" smtClean="0"/>
              <a:t>some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redundant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signaling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is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modified.</a:t>
            </a:r>
          </a:p>
          <a:p>
            <a:endParaRPr kumimoji="1" lang="en-US" altLang="ja-JP" sz="2800" dirty="0" smtClean="0"/>
          </a:p>
          <a:p>
            <a:r>
              <a:rPr kumimoji="1" lang="en-US" altLang="ja-JP" sz="2800" dirty="0" smtClean="0"/>
              <a:t>Integration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of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next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version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of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JEM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software</a:t>
            </a:r>
          </a:p>
          <a:p>
            <a:endParaRPr kumimoji="1" lang="en-US" altLang="ja-JP" sz="2800" dirty="0"/>
          </a:p>
          <a:p>
            <a:endParaRPr kumimoji="1" lang="en-US" altLang="ja-JP" sz="2800" dirty="0" smtClean="0"/>
          </a:p>
          <a:p>
            <a:r>
              <a:rPr kumimoji="1" lang="en-US" altLang="ja-JP" sz="2800" dirty="0" smtClean="0"/>
              <a:t>Thanks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to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NOKIA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for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providing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NEXT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software.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0732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Motivation</a:t>
            </a:r>
            <a:endParaRPr kumimoji="1" lang="ja-JP" altLang="en-US" sz="44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45167" y="304905"/>
            <a:ext cx="221826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7" name="図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837" y="304905"/>
            <a:ext cx="4801622" cy="463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211872" y="5095089"/>
            <a:ext cx="87784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In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JEM3.1,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/>
              <a:t>r</a:t>
            </a:r>
            <a:r>
              <a:rPr kumimoji="1" lang="en-US" altLang="ja-JP" sz="2800" dirty="0" smtClean="0"/>
              <a:t>edundant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partitioning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can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be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allowed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where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sub-CUs</a:t>
            </a:r>
            <a:r>
              <a:rPr kumimoji="1" lang="ja-JP" altLang="en-US" sz="2800" dirty="0"/>
              <a:t> </a:t>
            </a:r>
            <a:r>
              <a:rPr kumimoji="1" lang="en-US" altLang="ja-JP" sz="2800" dirty="0" smtClean="0"/>
              <a:t>are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all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skipped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and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same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MVs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are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applied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for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them.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08400" y="1763713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SKIP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918200" y="1763947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SKIP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896100" y="1763713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SKIP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105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Definition</a:t>
            </a:r>
            <a:endParaRPr kumimoji="1" lang="ja-JP" altLang="en-US" sz="4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400424" y="342900"/>
            <a:ext cx="1843087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3073" name="図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97" y="478631"/>
            <a:ext cx="3814763" cy="381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436987" y="4429125"/>
            <a:ext cx="84961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ja-JP" sz="3200" i="1" dirty="0"/>
              <a:t>Sub-CUs are in the </a:t>
            </a:r>
            <a:r>
              <a:rPr lang="en-US" altLang="ja-JP" sz="3200" b="1" i="1" dirty="0">
                <a:solidFill>
                  <a:srgbClr val="FF0000"/>
                </a:solidFill>
              </a:rPr>
              <a:t>same hierarchical level</a:t>
            </a:r>
            <a:r>
              <a:rPr lang="en-US" altLang="ja-JP" sz="3200" i="1" dirty="0">
                <a:solidFill>
                  <a:srgbClr val="FF0000"/>
                </a:solidFill>
              </a:rPr>
              <a:t> </a:t>
            </a:r>
            <a:r>
              <a:rPr lang="en-US" altLang="ja-JP" sz="3200" i="1" dirty="0"/>
              <a:t>when the size of those sub-CUs is the same and the parent CU of those sub-CUs is identical.</a:t>
            </a:r>
            <a:endParaRPr lang="ja-JP" altLang="ja-JP" sz="3200" dirty="0"/>
          </a:p>
        </p:txBody>
      </p:sp>
    </p:spTree>
    <p:extLst>
      <p:ext uri="{BB962C8B-B14F-4D97-AF65-F5344CB8AC3E}">
        <p14:creationId xmlns:p14="http://schemas.microsoft.com/office/powerpoint/2010/main" val="196965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Proposed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merge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err="1" smtClean="0"/>
              <a:t>cand</a:t>
            </a:r>
            <a:r>
              <a:rPr kumimoji="1" lang="en-US" altLang="ja-JP" sz="4400" dirty="0" smtClean="0"/>
              <a:t>.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derivation</a:t>
            </a:r>
            <a:endParaRPr kumimoji="1" lang="ja-JP" altLang="en-US" sz="4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799" y="903904"/>
            <a:ext cx="1576374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pSp>
        <p:nvGrpSpPr>
          <p:cNvPr id="6" name="図形グループ 5"/>
          <p:cNvGrpSpPr/>
          <p:nvPr/>
        </p:nvGrpSpPr>
        <p:grpSpPr>
          <a:xfrm>
            <a:off x="862954" y="939778"/>
            <a:ext cx="2881732" cy="2876087"/>
            <a:chOff x="2720782" y="2611136"/>
            <a:chExt cx="3302648" cy="1616947"/>
          </a:xfrm>
        </p:grpSpPr>
        <p:sp>
          <p:nvSpPr>
            <p:cNvPr id="12" name="正方形/長方形 11"/>
            <p:cNvSpPr/>
            <p:nvPr/>
          </p:nvSpPr>
          <p:spPr>
            <a:xfrm>
              <a:off x="2720782" y="2611136"/>
              <a:ext cx="1651324" cy="16169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endParaRPr kumimoji="1" lang="en-US" altLang="ja-JP" sz="28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skipped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4372106" y="2611136"/>
              <a:ext cx="1651324" cy="16169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Current</a:t>
              </a: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CU</a:t>
              </a: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skipped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直線矢印コネクタ 15"/>
            <p:cNvCxnSpPr/>
            <p:nvPr/>
          </p:nvCxnSpPr>
          <p:spPr>
            <a:xfrm flipH="1" flipV="1">
              <a:off x="2920941" y="2839794"/>
              <a:ext cx="633841" cy="587981"/>
            </a:xfrm>
            <a:prstGeom prst="straightConnector1">
              <a:avLst/>
            </a:prstGeom>
            <a:ln w="920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図形グループ 16"/>
          <p:cNvGrpSpPr/>
          <p:nvPr/>
        </p:nvGrpSpPr>
        <p:grpSpPr>
          <a:xfrm>
            <a:off x="5043713" y="934740"/>
            <a:ext cx="2881087" cy="2881125"/>
            <a:chOff x="6549249" y="1328018"/>
            <a:chExt cx="1651324" cy="3233894"/>
          </a:xfrm>
        </p:grpSpPr>
        <p:sp>
          <p:nvSpPr>
            <p:cNvPr id="24" name="正方形/長方形 23"/>
            <p:cNvSpPr/>
            <p:nvPr/>
          </p:nvSpPr>
          <p:spPr>
            <a:xfrm>
              <a:off x="6549249" y="1328018"/>
              <a:ext cx="1651324" cy="16169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skipped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6549249" y="2944965"/>
              <a:ext cx="1651324" cy="16169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Current</a:t>
              </a: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CU</a:t>
              </a: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(skipped)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直線矢印コネクタ 27"/>
            <p:cNvCxnSpPr/>
            <p:nvPr/>
          </p:nvCxnSpPr>
          <p:spPr>
            <a:xfrm flipH="1" flipV="1">
              <a:off x="6716050" y="1548510"/>
              <a:ext cx="633841" cy="587981"/>
            </a:xfrm>
            <a:prstGeom prst="straightConnector1">
              <a:avLst/>
            </a:prstGeom>
            <a:ln w="920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正方形/長方形 30"/>
          <p:cNvSpPr/>
          <p:nvPr/>
        </p:nvSpPr>
        <p:spPr>
          <a:xfrm>
            <a:off x="342899" y="3997422"/>
            <a:ext cx="84582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Proposal 1: </a:t>
            </a:r>
            <a:r>
              <a:rPr lang="en-US" altLang="ja-JP" sz="2400" dirty="0" smtClean="0"/>
              <a:t>(Syntax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changed)</a:t>
            </a:r>
            <a:endParaRPr lang="en-US" altLang="ja-JP" sz="2400" dirty="0"/>
          </a:p>
          <a:p>
            <a:r>
              <a:rPr lang="en-US" altLang="ja-JP" sz="2400" dirty="0" smtClean="0"/>
              <a:t>	The merge </a:t>
            </a:r>
            <a:r>
              <a:rPr lang="en-US" altLang="ja-JP" sz="2400" dirty="0"/>
              <a:t>candidate </a:t>
            </a:r>
            <a:r>
              <a:rPr lang="en-US" altLang="ja-JP" sz="2400" dirty="0" smtClean="0"/>
              <a:t>derived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from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the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same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hierarchical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CU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is 	excluded </a:t>
            </a:r>
            <a:r>
              <a:rPr lang="en-US" altLang="ja-JP" sz="2400" dirty="0"/>
              <a:t>from the merge </a:t>
            </a:r>
            <a:r>
              <a:rPr lang="en-US" altLang="ja-JP" sz="2400" dirty="0" smtClean="0"/>
              <a:t>	candidate </a:t>
            </a:r>
            <a:r>
              <a:rPr lang="en-US" altLang="ja-JP" sz="2400" dirty="0"/>
              <a:t>list of the current CU</a:t>
            </a:r>
            <a:r>
              <a:rPr lang="en-US" altLang="ja-JP" sz="2400" dirty="0" smtClean="0"/>
              <a:t>.</a:t>
            </a:r>
            <a:endParaRPr lang="en-US" altLang="ja-JP" sz="2400" dirty="0"/>
          </a:p>
          <a:p>
            <a:r>
              <a:rPr lang="en-US" altLang="ja-JP" sz="2400" dirty="0"/>
              <a:t>Proposal 2</a:t>
            </a:r>
            <a:r>
              <a:rPr lang="en-US" altLang="ja-JP" sz="2400" dirty="0" smtClean="0"/>
              <a:t>: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(only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semantics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changed)</a:t>
            </a:r>
            <a:endParaRPr lang="en-US" altLang="ja-JP" sz="2400" dirty="0"/>
          </a:p>
          <a:p>
            <a:r>
              <a:rPr lang="en-US" altLang="ja-JP" sz="2400" dirty="0" smtClean="0"/>
              <a:t>	The merge </a:t>
            </a:r>
            <a:r>
              <a:rPr lang="en-US" altLang="ja-JP" sz="2400" dirty="0"/>
              <a:t>candidate </a:t>
            </a:r>
            <a:r>
              <a:rPr lang="en-US" altLang="ja-JP" sz="2400" dirty="0" smtClean="0"/>
              <a:t>derived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from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the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same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hierarchical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CU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is 	moved </a:t>
            </a:r>
            <a:r>
              <a:rPr lang="en-US" altLang="ja-JP" sz="2400" dirty="0"/>
              <a:t>to the last of the merge </a:t>
            </a:r>
            <a:r>
              <a:rPr lang="en-US" altLang="ja-JP" sz="2400" dirty="0" smtClean="0"/>
              <a:t>candidate </a:t>
            </a:r>
            <a:r>
              <a:rPr lang="en-US" altLang="ja-JP" sz="2400" dirty="0"/>
              <a:t>list of the current CU.</a:t>
            </a:r>
          </a:p>
        </p:txBody>
      </p:sp>
    </p:spTree>
    <p:extLst>
      <p:ext uri="{BB962C8B-B14F-4D97-AF65-F5344CB8AC3E}">
        <p14:creationId xmlns:p14="http://schemas.microsoft.com/office/powerpoint/2010/main" val="207955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8749" y="126999"/>
            <a:ext cx="179016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41" name="図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26999"/>
            <a:ext cx="8826500" cy="581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27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Above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/>
              <a:t>F</a:t>
            </a:r>
            <a:r>
              <a:rPr kumimoji="1" lang="en-US" altLang="ja-JP" sz="3200" dirty="0" smtClean="0"/>
              <a:t>irst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 smtClean="0"/>
              <a:t>Merge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 err="1" smtClean="0"/>
              <a:t>Cand</a:t>
            </a:r>
            <a:r>
              <a:rPr kumimoji="1" lang="en-US" altLang="ja-JP" sz="3200" dirty="0" smtClean="0"/>
              <a:t>.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 smtClean="0"/>
              <a:t>Derivation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 smtClean="0"/>
              <a:t>for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 smtClean="0"/>
              <a:t>Hor.</a:t>
            </a:r>
            <a:r>
              <a:rPr kumimoji="1" lang="ja-JP" altLang="en-US" sz="3200" dirty="0" smtClean="0"/>
              <a:t> </a:t>
            </a:r>
            <a:r>
              <a:rPr kumimoji="1" lang="en-US" altLang="ja-JP" sz="3200" dirty="0" err="1" smtClean="0"/>
              <a:t>BTsplit</a:t>
            </a:r>
            <a:endParaRPr kumimoji="1" lang="ja-JP" altLang="en-US" sz="3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45167" y="304905"/>
            <a:ext cx="221826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pSp>
        <p:nvGrpSpPr>
          <p:cNvPr id="21" name="図形グループ 20"/>
          <p:cNvGrpSpPr/>
          <p:nvPr/>
        </p:nvGrpSpPr>
        <p:grpSpPr>
          <a:xfrm>
            <a:off x="620680" y="760603"/>
            <a:ext cx="3447498" cy="2992598"/>
            <a:chOff x="378237" y="1208127"/>
            <a:chExt cx="3856306" cy="3347463"/>
          </a:xfrm>
        </p:grpSpPr>
        <p:sp>
          <p:nvSpPr>
            <p:cNvPr id="3" name="正方形/長方形 2"/>
            <p:cNvSpPr/>
            <p:nvPr/>
          </p:nvSpPr>
          <p:spPr>
            <a:xfrm>
              <a:off x="866104" y="1208127"/>
              <a:ext cx="2880572" cy="144111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866104" y="2649239"/>
              <a:ext cx="2880572" cy="14411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>
                  <a:solidFill>
                    <a:schemeClr val="tx1"/>
                  </a:solidFill>
                </a:rPr>
                <a:t>Current</a:t>
              </a:r>
              <a:r>
                <a:rPr kumimoji="1" lang="ja-JP" altLang="en-US" dirty="0" smtClean="0">
                  <a:solidFill>
                    <a:schemeClr val="tx1"/>
                  </a:solidFill>
                </a:rPr>
                <a:t> </a:t>
              </a:r>
              <a:r>
                <a:rPr kumimoji="1" lang="en-US" altLang="ja-JP" dirty="0" smtClean="0">
                  <a:solidFill>
                    <a:schemeClr val="tx1"/>
                  </a:solidFill>
                </a:rPr>
                <a:t>CU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" name="正方形/長方形 3"/>
            <p:cNvSpPr/>
            <p:nvPr/>
          </p:nvSpPr>
          <p:spPr>
            <a:xfrm>
              <a:off x="378237" y="2182514"/>
              <a:ext cx="487867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B2</a:t>
              </a:r>
              <a:endParaRPr kumimoji="1" lang="ja-JP" altLang="en-US" dirty="0"/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378237" y="3622140"/>
              <a:ext cx="487867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A1</a:t>
              </a:r>
              <a:endParaRPr kumimoji="1" lang="ja-JP" altLang="en-US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378237" y="4088865"/>
              <a:ext cx="487867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A0</a:t>
              </a:r>
              <a:endParaRPr kumimoji="1" lang="ja-JP" altLang="en-US" dirty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3258809" y="2182514"/>
              <a:ext cx="487867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B1</a:t>
              </a:r>
              <a:endParaRPr kumimoji="1" lang="ja-JP" altLang="en-US" dirty="0"/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3746676" y="2181771"/>
              <a:ext cx="487867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/>
                <a:t>B0</a:t>
              </a:r>
              <a:endParaRPr kumimoji="1" lang="ja-JP" altLang="en-US" dirty="0"/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452446" y="4095442"/>
            <a:ext cx="832356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200" dirty="0" smtClean="0"/>
              <a:t>-The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availability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check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of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left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CU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and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the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identification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check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of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MVs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of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A1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and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M1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need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to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be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conducted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before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parsing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merge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index.</a:t>
            </a:r>
          </a:p>
          <a:p>
            <a:r>
              <a:rPr kumimoji="1" lang="en-US" altLang="ja-JP" sz="2200" dirty="0" smtClean="0"/>
              <a:t>-In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encoder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side,</a:t>
            </a:r>
            <a:r>
              <a:rPr kumimoji="1" lang="ja-JP" altLang="en-US" sz="2200" dirty="0"/>
              <a:t> </a:t>
            </a:r>
            <a:r>
              <a:rPr kumimoji="1" lang="en-US" altLang="ja-JP" sz="2200" dirty="0" smtClean="0"/>
              <a:t>SKIP/Merge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modes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are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tested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in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the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same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RDO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loop,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and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merge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candidates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are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derived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before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the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RDO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loop.</a:t>
            </a:r>
          </a:p>
          <a:p>
            <a:r>
              <a:rPr kumimoji="1" lang="en-US" altLang="ja-JP" sz="2200" dirty="0" smtClean="0"/>
              <a:t>Above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first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merge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err="1" smtClean="0"/>
              <a:t>cand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derivation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is</a:t>
            </a:r>
            <a:r>
              <a:rPr kumimoji="1" lang="ja-JP" altLang="en-US" sz="2200" dirty="0" smtClean="0"/>
              <a:t> </a:t>
            </a:r>
            <a:r>
              <a:rPr kumimoji="1" lang="en-US" altLang="ja-JP" sz="2200" dirty="0" smtClean="0"/>
              <a:t>introduced.</a:t>
            </a:r>
          </a:p>
          <a:p>
            <a:r>
              <a:rPr kumimoji="1" lang="ja-JP" altLang="en-US" sz="2400" dirty="0" smtClean="0">
                <a:solidFill>
                  <a:srgbClr val="FF0000"/>
                </a:solidFill>
              </a:rPr>
              <a:t>   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[B1,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A1</a:t>
            </a:r>
            <a:r>
              <a:rPr kumimoji="1" lang="en-US" altLang="ja-JP" sz="2400" dirty="0" smtClean="0"/>
              <a:t>,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B0,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A0,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B2,</a:t>
            </a:r>
            <a:r>
              <a:rPr kumimoji="1" lang="is-IS" altLang="ja-JP" sz="2400" dirty="0" smtClean="0"/>
              <a:t>…</a:t>
            </a:r>
            <a:r>
              <a:rPr kumimoji="1" lang="en-US" altLang="ja-JP" sz="2400" dirty="0" smtClean="0"/>
              <a:t>]</a:t>
            </a:r>
            <a:r>
              <a:rPr kumimoji="1" lang="ja-JP" altLang="en-US" sz="2400" dirty="0" smtClean="0"/>
              <a:t> </a:t>
            </a:r>
            <a:endParaRPr kumimoji="1" lang="en-US" altLang="ja-JP" sz="2400" dirty="0" smtClean="0">
              <a:solidFill>
                <a:srgbClr val="FF0000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286663" y="76038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ja-JP" sz="2400" dirty="0" smtClean="0"/>
              <a:t>-If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/>
              <a:t>A1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is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not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available,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the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MV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of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B1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is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set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to</a:t>
            </a:r>
            <a:r>
              <a:rPr kumimoji="1" lang="ja-JP" altLang="en-US" sz="2400" dirty="0"/>
              <a:t> </a:t>
            </a:r>
            <a:r>
              <a:rPr kumimoji="1" lang="en-US" altLang="ja-JP" sz="2400" dirty="0" err="1"/>
              <a:t>MergeMV</a:t>
            </a:r>
            <a:r>
              <a:rPr kumimoji="1" lang="en-US" altLang="ja-JP" sz="2400" dirty="0"/>
              <a:t>[0].</a:t>
            </a:r>
          </a:p>
          <a:p>
            <a:r>
              <a:rPr kumimoji="1" lang="en-US" altLang="ja-JP" sz="2400" dirty="0" smtClean="0"/>
              <a:t>-Otherwise</a:t>
            </a:r>
            <a:r>
              <a:rPr kumimoji="1" lang="en-US" altLang="ja-JP" sz="2400" dirty="0"/>
              <a:t>,</a:t>
            </a:r>
            <a:r>
              <a:rPr kumimoji="1" lang="ja-JP" altLang="en-US" sz="2400" dirty="0"/>
              <a:t> </a:t>
            </a:r>
            <a:endParaRPr kumimoji="1" lang="en-US" altLang="ja-JP" sz="2400" dirty="0"/>
          </a:p>
          <a:p>
            <a:r>
              <a:rPr kumimoji="1" lang="en-US" altLang="ja-JP" sz="2400" dirty="0"/>
              <a:t>	</a:t>
            </a:r>
            <a:r>
              <a:rPr kumimoji="1" lang="en-US" altLang="ja-JP" sz="2400" dirty="0" smtClean="0"/>
              <a:t>-if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/>
              <a:t>MVs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of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A1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and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B1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are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the</a:t>
            </a:r>
            <a:r>
              <a:rPr kumimoji="1" lang="ja-JP" altLang="en-US" sz="2400" dirty="0"/>
              <a:t> </a:t>
            </a:r>
            <a:r>
              <a:rPr kumimoji="1" lang="en-US" altLang="ja-JP" sz="2400" dirty="0" smtClean="0"/>
              <a:t>	same</a:t>
            </a:r>
            <a:r>
              <a:rPr kumimoji="1" lang="en-US" altLang="ja-JP" sz="2400" dirty="0"/>
              <a:t>,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the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MV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of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B1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is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set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to</a:t>
            </a:r>
            <a:r>
              <a:rPr kumimoji="1" lang="ja-JP" altLang="en-US" sz="2400" dirty="0"/>
              <a:t> </a:t>
            </a:r>
            <a:r>
              <a:rPr kumimoji="1" lang="en-US" altLang="ja-JP" sz="2400" dirty="0" smtClean="0"/>
              <a:t>	</a:t>
            </a:r>
            <a:r>
              <a:rPr kumimoji="1" lang="en-US" altLang="ja-JP" sz="2400" dirty="0" err="1" smtClean="0"/>
              <a:t>MergeMV</a:t>
            </a:r>
            <a:r>
              <a:rPr kumimoji="1" lang="en-US" altLang="ja-JP" sz="2400" dirty="0" smtClean="0"/>
              <a:t>[0</a:t>
            </a:r>
            <a:r>
              <a:rPr kumimoji="1" lang="en-US" altLang="ja-JP" sz="2400" dirty="0"/>
              <a:t>].</a:t>
            </a:r>
          </a:p>
          <a:p>
            <a:r>
              <a:rPr kumimoji="1" lang="en-US" altLang="ja-JP" sz="2400" dirty="0"/>
              <a:t>	</a:t>
            </a:r>
            <a:r>
              <a:rPr kumimoji="1" lang="en-US" altLang="ja-JP" sz="2400" dirty="0" smtClean="0"/>
              <a:t>-Otherwise</a:t>
            </a:r>
            <a:r>
              <a:rPr kumimoji="1" lang="en-US" altLang="ja-JP" sz="2400" dirty="0"/>
              <a:t>,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the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MV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of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B1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is</a:t>
            </a:r>
            <a:r>
              <a:rPr kumimoji="1" lang="ja-JP" altLang="en-US" sz="2400" dirty="0"/>
              <a:t> </a:t>
            </a:r>
            <a:r>
              <a:rPr kumimoji="1" lang="en-US" altLang="ja-JP" sz="2400" dirty="0"/>
              <a:t>set</a:t>
            </a:r>
            <a:r>
              <a:rPr kumimoji="1" lang="ja-JP" altLang="en-US" sz="2400" dirty="0"/>
              <a:t> </a:t>
            </a:r>
            <a:r>
              <a:rPr kumimoji="1" lang="en-US" altLang="ja-JP" sz="2400" dirty="0" smtClean="0"/>
              <a:t>	to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err="1"/>
              <a:t>MergeMV</a:t>
            </a:r>
            <a:r>
              <a:rPr kumimoji="1" lang="en-US" altLang="ja-JP" sz="2400" dirty="0"/>
              <a:t>[1].</a:t>
            </a:r>
          </a:p>
        </p:txBody>
      </p:sp>
    </p:spTree>
    <p:extLst>
      <p:ext uri="{BB962C8B-B14F-4D97-AF65-F5344CB8AC3E}">
        <p14:creationId xmlns:p14="http://schemas.microsoft.com/office/powerpoint/2010/main" val="5107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Simulations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over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JEM3.1</a:t>
            </a:r>
            <a:endParaRPr kumimoji="1" lang="ja-JP" altLang="en-US" sz="44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603919"/>
              </p:ext>
            </p:extLst>
          </p:nvPr>
        </p:nvGraphicFramePr>
        <p:xfrm>
          <a:off x="869686" y="800632"/>
          <a:ext cx="7619243" cy="2590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9994"/>
                <a:gridCol w="1321459"/>
                <a:gridCol w="1321459"/>
                <a:gridCol w="1321459"/>
                <a:gridCol w="927436"/>
                <a:gridCol w="927436"/>
              </a:tblGrid>
              <a:tr h="25904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Proposal 1 vs. JEM3.1 (RA10)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5904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0.09%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0.00%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-0.15%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-0.05%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-0.09%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D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-0.06%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0.06%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Overall (BtoD)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-0.08%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-0.04%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90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F (optional)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-0.09%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-0.17%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26976"/>
              </p:ext>
            </p:extLst>
          </p:nvPr>
        </p:nvGraphicFramePr>
        <p:xfrm>
          <a:off x="869684" y="3605962"/>
          <a:ext cx="7619245" cy="25928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9995"/>
                <a:gridCol w="1287435"/>
                <a:gridCol w="1287435"/>
                <a:gridCol w="1287435"/>
                <a:gridCol w="903290"/>
                <a:gridCol w="1053655"/>
              </a:tblGrid>
              <a:tr h="254198"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Proposal 2 vs. JEM3.1 (RA10)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66160"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741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</a:t>
                      </a:r>
                      <a:r>
                        <a:rPr lang="en-US" sz="1400" dirty="0" smtClean="0">
                          <a:effectLst/>
                        </a:rPr>
                        <a:t>A</a:t>
                      </a:r>
                      <a:r>
                        <a:rPr lang="en-US" altLang="ja-JP" sz="1400" dirty="0" smtClean="0">
                          <a:effectLst/>
                        </a:rPr>
                        <a:t>1</a:t>
                      </a:r>
                      <a:r>
                        <a:rPr lang="ja-JP" altLang="en-US" sz="1400" baseline="0" dirty="0" smtClean="0">
                          <a:effectLst/>
                        </a:rPr>
                        <a:t> </a:t>
                      </a:r>
                      <a:r>
                        <a:rPr lang="en-US" altLang="ja-JP" sz="1400" baseline="0" dirty="0" smtClean="0">
                          <a:effectLst/>
                        </a:rPr>
                        <a:t>(w/o</a:t>
                      </a:r>
                      <a:r>
                        <a:rPr lang="ja-JP" altLang="en-US" sz="1400" baseline="0" dirty="0" smtClean="0">
                          <a:effectLst/>
                        </a:rPr>
                        <a:t> </a:t>
                      </a:r>
                      <a:r>
                        <a:rPr lang="en-US" altLang="ja-JP" sz="1400" baseline="0" dirty="0" smtClean="0">
                          <a:effectLst/>
                        </a:rPr>
                        <a:t>Tango)</a:t>
                      </a:r>
                      <a:endParaRPr lang="ja-JP" sz="14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-0.06%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41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-0.20%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-0.09%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-0.22%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41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-0.03%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0.09%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-0.02%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41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-0.15%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41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-0.16%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0.15%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7313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62865" marR="62865" marT="0" marB="0" anchor="ctr"/>
                </a:tc>
              </a:tr>
              <a:tr h="2541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 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-0.08%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-0.09%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  <a:tr h="2541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(optional)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-0.13%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-0.14%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16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TBP</a:t>
                      </a:r>
                      <a:endParaRPr lang="ja-JP" sz="16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840723" y="6413661"/>
            <a:ext cx="7179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Maximally,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smtClean="0">
                <a:solidFill>
                  <a:schemeClr val="bg1"/>
                </a:solidFill>
              </a:rPr>
              <a:t>for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err="1" smtClean="0">
                <a:solidFill>
                  <a:schemeClr val="bg1"/>
                </a:solidFill>
              </a:rPr>
              <a:t>Rolloercoaster</a:t>
            </a:r>
            <a:r>
              <a:rPr kumimoji="1" lang="en-US" altLang="ja-JP" dirty="0" smtClean="0">
                <a:solidFill>
                  <a:schemeClr val="bg1"/>
                </a:solidFill>
              </a:rPr>
              <a:t>(ClassA2)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smtClean="0">
                <a:solidFill>
                  <a:schemeClr val="bg1"/>
                </a:solidFill>
              </a:rPr>
              <a:t>0.9%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smtClean="0">
                <a:solidFill>
                  <a:schemeClr val="bg1"/>
                </a:solidFill>
              </a:rPr>
              <a:t>BD-rate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smtClean="0">
                <a:solidFill>
                  <a:schemeClr val="bg1"/>
                </a:solidFill>
              </a:rPr>
              <a:t>reduction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smtClean="0">
                <a:solidFill>
                  <a:schemeClr val="bg1"/>
                </a:solidFill>
              </a:rPr>
              <a:t>is</a:t>
            </a:r>
            <a:r>
              <a:rPr kumimoji="1" lang="ja-JP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dirty="0" smtClean="0">
                <a:solidFill>
                  <a:schemeClr val="bg1"/>
                </a:solidFill>
              </a:rPr>
              <a:t>observed.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0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Simulations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over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NEXT</a:t>
            </a:r>
            <a:endParaRPr kumimoji="1" lang="ja-JP" altLang="en-US" sz="4400" dirty="0"/>
          </a:p>
        </p:txBody>
      </p:sp>
      <p:grpSp>
        <p:nvGrpSpPr>
          <p:cNvPr id="21" name="図形グループ 20"/>
          <p:cNvGrpSpPr/>
          <p:nvPr/>
        </p:nvGrpSpPr>
        <p:grpSpPr>
          <a:xfrm>
            <a:off x="2720782" y="994189"/>
            <a:ext cx="3302647" cy="3233894"/>
            <a:chOff x="463165" y="2021313"/>
            <a:chExt cx="2105246" cy="2105246"/>
          </a:xfrm>
        </p:grpSpPr>
        <p:sp>
          <p:nvSpPr>
            <p:cNvPr id="6" name="正方形/長方形 5"/>
            <p:cNvSpPr/>
            <p:nvPr/>
          </p:nvSpPr>
          <p:spPr>
            <a:xfrm>
              <a:off x="463165" y="2021313"/>
              <a:ext cx="1052623" cy="10526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endParaRPr kumimoji="1" lang="en-US" altLang="ja-JP" sz="28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skipped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1515788" y="2021313"/>
              <a:ext cx="1052623" cy="10526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skipped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463165" y="3073936"/>
              <a:ext cx="1052623" cy="10526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endParaRPr kumimoji="1" lang="en-US" altLang="ja-JP" sz="28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skipped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1515788" y="3073936"/>
              <a:ext cx="1052623" cy="10526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Current</a:t>
              </a: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CU</a:t>
              </a:r>
            </a:p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(skipped)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直線矢印コネクタ 10"/>
            <p:cNvCxnSpPr/>
            <p:nvPr/>
          </p:nvCxnSpPr>
          <p:spPr>
            <a:xfrm flipH="1" flipV="1">
              <a:off x="590755" y="2159537"/>
              <a:ext cx="404037" cy="382772"/>
            </a:xfrm>
            <a:prstGeom prst="straightConnector1">
              <a:avLst/>
            </a:prstGeom>
            <a:ln w="920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 flipH="1" flipV="1">
              <a:off x="1622114" y="2164852"/>
              <a:ext cx="404037" cy="382772"/>
            </a:xfrm>
            <a:prstGeom prst="straightConnector1">
              <a:avLst/>
            </a:prstGeom>
            <a:ln w="920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/>
            <p:cNvCxnSpPr/>
            <p:nvPr/>
          </p:nvCxnSpPr>
          <p:spPr>
            <a:xfrm flipH="1" flipV="1">
              <a:off x="590755" y="3222791"/>
              <a:ext cx="404037" cy="382772"/>
            </a:xfrm>
            <a:prstGeom prst="straightConnector1">
              <a:avLst/>
            </a:prstGeom>
            <a:ln w="920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テキスト ボックス 13"/>
          <p:cNvSpPr txBox="1"/>
          <p:nvPr/>
        </p:nvSpPr>
        <p:spPr>
          <a:xfrm>
            <a:off x="373943" y="4437895"/>
            <a:ext cx="84020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If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all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other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sub-CUs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in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the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same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hierarchical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level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are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skipped, and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if</a:t>
            </a:r>
            <a:r>
              <a:rPr kumimoji="1" lang="ja-JP" altLang="en-US" sz="2800" dirty="0"/>
              <a:t> </a:t>
            </a:r>
            <a:r>
              <a:rPr kumimoji="1" lang="en-US" altLang="ja-JP" sz="2800" dirty="0" smtClean="0"/>
              <a:t>MVs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of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those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sub-CUs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are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the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same,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the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proposed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merge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candidate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derivation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is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applied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to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the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last</a:t>
            </a:r>
            <a:r>
              <a:rPr kumimoji="1" lang="ja-JP" altLang="en-US" sz="2800" dirty="0" smtClean="0"/>
              <a:t> </a:t>
            </a:r>
            <a:r>
              <a:rPr kumimoji="1" lang="en-US" altLang="ja-JP" sz="2800" dirty="0" smtClean="0"/>
              <a:t>sub-CU.</a:t>
            </a:r>
          </a:p>
        </p:txBody>
      </p:sp>
    </p:spTree>
    <p:extLst>
      <p:ext uri="{BB962C8B-B14F-4D97-AF65-F5344CB8AC3E}">
        <p14:creationId xmlns:p14="http://schemas.microsoft.com/office/powerpoint/2010/main" val="1600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1872" y="0"/>
            <a:ext cx="856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/>
              <a:t>Simulations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over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NEXT</a:t>
            </a:r>
            <a:endParaRPr kumimoji="1" lang="ja-JP" altLang="en-US" sz="4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275907" y="988828"/>
            <a:ext cx="6038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Proposal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for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err="1" smtClean="0"/>
              <a:t>quadtree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is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implemented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on</a:t>
            </a:r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NEXT</a:t>
            </a:r>
            <a:endParaRPr kumimoji="1" lang="ja-JP" altLang="en-US" sz="2400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951570"/>
              </p:ext>
            </p:extLst>
          </p:nvPr>
        </p:nvGraphicFramePr>
        <p:xfrm>
          <a:off x="748573" y="911573"/>
          <a:ext cx="7583190" cy="24979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1477"/>
                <a:gridCol w="1281343"/>
                <a:gridCol w="1281343"/>
                <a:gridCol w="1281343"/>
                <a:gridCol w="899015"/>
                <a:gridCol w="1048669"/>
              </a:tblGrid>
              <a:tr h="249793"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84842" marR="8484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Proposal 1 vs. NEXT (lowdelay)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9793"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-0.06%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0.07%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-0.14%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-0.18%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-0.21%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-0.24%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105%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-0.21%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 </a:t>
                      </a:r>
                      <a:r>
                        <a:rPr lang="en-US" sz="1600" dirty="0" smtClean="0">
                          <a:effectLst/>
                        </a:rPr>
                        <a:t>(</a:t>
                      </a:r>
                      <a:r>
                        <a:rPr lang="en-US" altLang="ja-JP" sz="1600" dirty="0" err="1" smtClean="0">
                          <a:effectLst/>
                        </a:rPr>
                        <a:t>A</a:t>
                      </a:r>
                      <a:r>
                        <a:rPr lang="en-US" sz="1600" dirty="0" err="1" smtClean="0">
                          <a:effectLst/>
                        </a:rPr>
                        <a:t>toE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-0.09%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(optional)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99%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842" marR="84842" marT="0" marB="0" anchor="ctr"/>
                </a:tc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080893"/>
              </p:ext>
            </p:extLst>
          </p:nvPr>
        </p:nvGraphicFramePr>
        <p:xfrm>
          <a:off x="748573" y="3409503"/>
          <a:ext cx="7583186" cy="24979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1477"/>
                <a:gridCol w="1281342"/>
                <a:gridCol w="1281342"/>
                <a:gridCol w="1281342"/>
                <a:gridCol w="899015"/>
                <a:gridCol w="1048668"/>
              </a:tblGrid>
              <a:tr h="249793">
                <a:tc>
                  <a:txBody>
                    <a:bodyPr/>
                    <a:lstStyle/>
                    <a:p>
                      <a:pPr algn="l"/>
                      <a:endParaRPr lang="ja-JP" sz="1600" dirty="0">
                        <a:effectLst/>
                        <a:latin typeface="Times New Roman" charset="0"/>
                      </a:endParaRPr>
                    </a:p>
                  </a:txBody>
                  <a:tcPr marL="84999" marR="84999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Proposal 2 vs. NEXT (lowdelay)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9793">
                <a:tc>
                  <a:txBody>
                    <a:bodyPr/>
                    <a:lstStyle/>
                    <a:p>
                      <a:pPr algn="l"/>
                      <a:endParaRPr lang="ja-JP" sz="1600">
                        <a:effectLst/>
                        <a:latin typeface="Times New Roman" charset="0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TBP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TBP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-0.07%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-0.13%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-0.15%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-0.26%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-0.08%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-0.21%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 </a:t>
                      </a:r>
                      <a:r>
                        <a:rPr lang="en-US" sz="1600" dirty="0" smtClean="0">
                          <a:effectLst/>
                        </a:rPr>
                        <a:t>(</a:t>
                      </a:r>
                      <a:r>
                        <a:rPr lang="en-US" altLang="ja-JP" sz="1600" dirty="0" err="1" smtClean="0">
                          <a:effectLst/>
                        </a:rPr>
                        <a:t>A</a:t>
                      </a:r>
                      <a:r>
                        <a:rPr lang="en-US" sz="1600" dirty="0" err="1" smtClean="0">
                          <a:effectLst/>
                        </a:rPr>
                        <a:t>toE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-0.11%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  <a:tr h="24979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Class F (optional)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ja-JP" sz="180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096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101%</a:t>
                      </a:r>
                      <a:endParaRPr lang="ja-JP" sz="1800" dirty="0">
                        <a:effectLst/>
                        <a:latin typeface="Times New Roman" charset="0"/>
                        <a:ea typeface="Yu Mincho" charset="-128"/>
                      </a:endParaRPr>
                    </a:p>
                  </a:txBody>
                  <a:tcPr marL="84999" marR="8499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5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1425</TotalTime>
  <Words>750</Words>
  <Application>Microsoft Macintosh PowerPoint</Application>
  <PresentationFormat>画面に合わせる (4:3)</PresentationFormat>
  <Paragraphs>278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Calibri</vt:lpstr>
      <vt:lpstr>Calibri Light</vt:lpstr>
      <vt:lpstr>ＭＳ Ｐゴシック</vt:lpstr>
      <vt:lpstr>Times New Roman</vt:lpstr>
      <vt:lpstr>Yu Mincho</vt:lpstr>
      <vt:lpstr>レトロスペクト</vt:lpstr>
      <vt:lpstr>JVET-D0107 Partition-adaptive Merge Candidate Derivation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JVET-D0107 Partition-adaptive Merge Candidate Derivation </dc:title>
  <dc:creator>S. Iwamura</dc:creator>
  <cp:lastModifiedBy>S. Iwamura</cp:lastModifiedBy>
  <cp:revision>35</cp:revision>
  <dcterms:created xsi:type="dcterms:W3CDTF">2016-10-15T06:20:27Z</dcterms:created>
  <dcterms:modified xsi:type="dcterms:W3CDTF">2016-10-16T08:07:55Z</dcterms:modified>
</cp:coreProperties>
</file>