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16"/>
  </p:notesMasterIdLst>
  <p:handoutMasterIdLst>
    <p:handoutMasterId r:id="rId17"/>
  </p:handoutMasterIdLst>
  <p:sldIdLst>
    <p:sldId id="336" r:id="rId2"/>
    <p:sldId id="349" r:id="rId3"/>
    <p:sldId id="350" r:id="rId4"/>
    <p:sldId id="351" r:id="rId5"/>
    <p:sldId id="352" r:id="rId6"/>
    <p:sldId id="353" r:id="rId7"/>
    <p:sldId id="355" r:id="rId8"/>
    <p:sldId id="361" r:id="rId9"/>
    <p:sldId id="356" r:id="rId10"/>
    <p:sldId id="354" r:id="rId11"/>
    <p:sldId id="357" r:id="rId12"/>
    <p:sldId id="358" r:id="rId13"/>
    <p:sldId id="319" r:id="rId14"/>
    <p:sldId id="362" r:id="rId15"/>
  </p:sldIdLst>
  <p:sldSz cx="12192000" cy="6858000"/>
  <p:notesSz cx="6797675" cy="9928225"/>
  <p:embeddedFontLst>
    <p:embeddedFont>
      <p:font typeface="Ericsson Capital TT" panose="02000503000000020004" pitchFamily="2" charset="0"/>
      <p:regular r:id="rId18"/>
    </p:embeddedFont>
    <p:embeddedFont>
      <p:font typeface="Cambria Math" panose="02040503050406030204" pitchFamily="18" charset="0"/>
      <p:regular r:id="rId1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51"/>
            <p14:sldId id="352"/>
            <p14:sldId id="353"/>
            <p14:sldId id="355"/>
            <p14:sldId id="361"/>
            <p14:sldId id="356"/>
            <p14:sldId id="354"/>
            <p14:sldId id="357"/>
            <p14:sldId id="358"/>
            <p14:sldId id="319"/>
            <p14:sldId id="3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3" autoAdjust="0"/>
    <p:restoredTop sz="93606" autoAdjust="0"/>
  </p:normalViewPr>
  <p:slideViewPr>
    <p:cSldViewPr snapToGrid="0">
      <p:cViewPr>
        <p:scale>
          <a:sx n="60" d="100"/>
          <a:sy n="60" d="100"/>
        </p:scale>
        <p:origin x="-900" y="-31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D0069: </a:t>
            </a:r>
            <a:r>
              <a:rPr lang="en-US" dirty="0"/>
              <a:t>Bilateral filter after inverse transform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Ying Wang, Kenneth Andersson, Jonatan Samuelsson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Plus-shaped filter</a:t>
            </a:r>
          </a:p>
          <a:p>
            <a:pPr lvl="1"/>
            <a:r>
              <a:rPr lang="en-US" dirty="0" smtClean="0"/>
              <a:t>Only two distances simplifies spatial part of filter</a:t>
            </a:r>
          </a:p>
          <a:p>
            <a:r>
              <a:rPr lang="en-US" dirty="0"/>
              <a:t>W</a:t>
            </a:r>
            <a:r>
              <a:rPr lang="en-US" dirty="0" smtClean="0"/>
              <a:t>eights pre-calculated using look-up table (LUT)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024824" y="1714983"/>
            <a:ext cx="2074850" cy="2074850"/>
            <a:chOff x="2423999" y="3098216"/>
            <a:chExt cx="2074850" cy="2074850"/>
          </a:xfrm>
        </p:grpSpPr>
        <p:sp>
          <p:nvSpPr>
            <p:cNvPr id="5" name="Rectangle 4"/>
            <p:cNvSpPr/>
            <p:nvPr/>
          </p:nvSpPr>
          <p:spPr bwMode="auto">
            <a:xfrm>
              <a:off x="3115616" y="3098216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423999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115616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807232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115616" y="4481449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14154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7546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13550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9555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5559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21564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57568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93573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577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65582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01586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7591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3595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09600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45604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81609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17613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53618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89622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86163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14154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177546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13550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49555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85559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21564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57568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93573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29577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465582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501586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537591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73595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09600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645604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681609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717613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753618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789622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86163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14154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77546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13550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49555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285559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21564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57568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3573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29577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465582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01586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537591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73595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9600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45604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81609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7613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53618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89622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86163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154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77546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13550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9555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85559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21564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57568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93573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429577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465582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501586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537591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73595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609600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645604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1609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717613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53618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89622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6163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Left Brace 121"/>
          <p:cNvSpPr/>
          <p:nvPr/>
        </p:nvSpPr>
        <p:spPr bwMode="auto">
          <a:xfrm>
            <a:off x="1085850" y="4509135"/>
            <a:ext cx="188595" cy="142494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95275" y="457200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</a:t>
            </a:r>
          </a:p>
          <a:p>
            <a:r>
              <a:rPr lang="en-US" dirty="0" smtClean="0"/>
              <a:t>TU</a:t>
            </a:r>
          </a:p>
          <a:p>
            <a:r>
              <a:rPr lang="en-US" dirty="0" smtClean="0"/>
              <a:t>sizes</a:t>
            </a:r>
            <a:endParaRPr lang="en-US" dirty="0"/>
          </a:p>
        </p:txBody>
      </p:sp>
      <p:sp>
        <p:nvSpPr>
          <p:cNvPr id="125" name="Right Brace 124"/>
          <p:cNvSpPr/>
          <p:nvPr/>
        </p:nvSpPr>
        <p:spPr bwMode="auto">
          <a:xfrm rot="16200000">
            <a:off x="5088733" y="540541"/>
            <a:ext cx="185738" cy="7505703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1023 possible values of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𝑙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261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569669" y="4950372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(4 kilobytes)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BD-rate improvement: -</a:t>
            </a:r>
            <a:r>
              <a:rPr lang="en-US" dirty="0" smtClean="0"/>
              <a:t>0.51% </a:t>
            </a:r>
            <a:r>
              <a:rPr lang="en-US" dirty="0" smtClean="0"/>
              <a:t>(All Intra) and -0.50% (Random </a:t>
            </a:r>
            <a:r>
              <a:rPr lang="en-US" dirty="0" smtClean="0"/>
              <a:t>Access, </a:t>
            </a:r>
            <a:r>
              <a:rPr lang="en-US" smtClean="0"/>
              <a:t>all classes not yet in)</a:t>
            </a:r>
            <a:endParaRPr lang="en-US" dirty="0" smtClean="0"/>
          </a:p>
          <a:p>
            <a:r>
              <a:rPr lang="en-US" dirty="0" smtClean="0"/>
              <a:t>Complexity </a:t>
            </a:r>
            <a:r>
              <a:rPr lang="en-US" dirty="0" smtClean="0"/>
              <a:t>increase: +6.5% (encoder) and +4.3% (decoder).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an exploratory experiment to study bilateral filtering in more detail until next JVET meeting.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of </a:t>
            </a:r>
            <a:r>
              <a:rPr lang="en-US" dirty="0" err="1" smtClean="0"/>
              <a:t>sigmas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sv-SE" sz="28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sub>
                      </m:sSub>
                      <m:r>
                        <a:rPr lang="sv-SE" sz="2800" b="0" i="1" smtClean="0">
                          <a:latin typeface="Cambria Math"/>
                          <a:ea typeface="Cambria Math"/>
                        </a:rPr>
                        <m:t>=0.92−</m:t>
                      </m:r>
                      <m:f>
                        <m:f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sv-SE" sz="2800" b="0" i="0" smtClean="0">
                              <a:latin typeface="Cambria Math"/>
                              <a:ea typeface="Cambria Math"/>
                            </a:rPr>
                            <m:t>min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⁡{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𝑤𝑖𝑑𝑡h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h𝑒𝑔𝑖h𝑡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}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max</m:t>
                      </m:r>
                      <m:r>
                        <a:rPr lang="en-US" sz="2800" b="0" i="1" smtClean="0">
                          <a:latin typeface="Cambria Math"/>
                        </a:rPr>
                        <m:t>⁡{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𝑄𝑃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, 0.01}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5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20846</TotalTime>
  <Words>485</Words>
  <Application>Microsoft Office PowerPoint</Application>
  <PresentationFormat>Custom</PresentationFormat>
  <Paragraphs>88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Ericsson Capital TT</vt:lpstr>
      <vt:lpstr>Cambria Math</vt:lpstr>
      <vt:lpstr>1_PresentationTemplate2011</vt:lpstr>
      <vt:lpstr>D0069: Bilateral filter after inverse transform</vt:lpstr>
      <vt:lpstr>Outline</vt:lpstr>
      <vt:lpstr>Regular fir filter</vt:lpstr>
      <vt:lpstr>Bilateral filter</vt:lpstr>
      <vt:lpstr>example</vt:lpstr>
      <vt:lpstr>where in the decoder</vt:lpstr>
      <vt:lpstr>ReGULAR FIR filter</vt:lpstr>
      <vt:lpstr>General bilateral filter</vt:lpstr>
      <vt:lpstr>Proposed bilateral filter</vt:lpstr>
      <vt:lpstr>Proposed bilateral filter</vt:lpstr>
      <vt:lpstr>Results</vt:lpstr>
      <vt:lpstr>proposal</vt:lpstr>
      <vt:lpstr>PowerPoint Presentation</vt:lpstr>
      <vt:lpstr>Details of sigmas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367</cp:revision>
  <cp:lastPrinted>2015-06-12T10:49:57Z</cp:lastPrinted>
  <dcterms:created xsi:type="dcterms:W3CDTF">2011-05-24T09:22:48Z</dcterms:created>
  <dcterms:modified xsi:type="dcterms:W3CDTF">2016-10-16T04:33:42Z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